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853" r:id="rId2"/>
    <p:sldId id="928" r:id="rId3"/>
    <p:sldId id="966" r:id="rId4"/>
    <p:sldId id="908" r:id="rId5"/>
    <p:sldId id="949" r:id="rId6"/>
    <p:sldId id="909" r:id="rId7"/>
    <p:sldId id="929" r:id="rId8"/>
    <p:sldId id="911" r:id="rId9"/>
    <p:sldId id="912" r:id="rId10"/>
    <p:sldId id="913" r:id="rId11"/>
    <p:sldId id="915" r:id="rId12"/>
    <p:sldId id="916" r:id="rId13"/>
    <p:sldId id="917" r:id="rId14"/>
    <p:sldId id="945" r:id="rId15"/>
    <p:sldId id="946" r:id="rId16"/>
    <p:sldId id="930" r:id="rId17"/>
    <p:sldId id="954" r:id="rId18"/>
    <p:sldId id="886" r:id="rId19"/>
    <p:sldId id="932" r:id="rId20"/>
    <p:sldId id="918" r:id="rId21"/>
    <p:sldId id="887" r:id="rId22"/>
    <p:sldId id="888" r:id="rId23"/>
    <p:sldId id="919" r:id="rId24"/>
    <p:sldId id="947" r:id="rId25"/>
    <p:sldId id="920" r:id="rId26"/>
    <p:sldId id="921" r:id="rId27"/>
    <p:sldId id="933" r:id="rId28"/>
    <p:sldId id="952" r:id="rId29"/>
    <p:sldId id="922" r:id="rId30"/>
    <p:sldId id="941" r:id="rId31"/>
    <p:sldId id="943" r:id="rId32"/>
    <p:sldId id="944" r:id="rId33"/>
    <p:sldId id="923" r:id="rId34"/>
    <p:sldId id="924" r:id="rId35"/>
    <p:sldId id="942" r:id="rId36"/>
    <p:sldId id="953" r:id="rId37"/>
    <p:sldId id="897" r:id="rId38"/>
    <p:sldId id="894" r:id="rId39"/>
    <p:sldId id="898" r:id="rId40"/>
    <p:sldId id="899" r:id="rId41"/>
    <p:sldId id="950" r:id="rId42"/>
    <p:sldId id="901" r:id="rId43"/>
    <p:sldId id="902" r:id="rId44"/>
    <p:sldId id="904" r:id="rId45"/>
    <p:sldId id="905" r:id="rId46"/>
    <p:sldId id="906" r:id="rId47"/>
    <p:sldId id="979" r:id="rId48"/>
    <p:sldId id="967" r:id="rId49"/>
    <p:sldId id="968" r:id="rId50"/>
    <p:sldId id="969" r:id="rId51"/>
    <p:sldId id="970" r:id="rId52"/>
    <p:sldId id="978" r:id="rId53"/>
    <p:sldId id="971" r:id="rId54"/>
    <p:sldId id="972" r:id="rId55"/>
    <p:sldId id="973" r:id="rId56"/>
    <p:sldId id="974" r:id="rId57"/>
    <p:sldId id="975" r:id="rId58"/>
    <p:sldId id="976" r:id="rId59"/>
    <p:sldId id="977" r:id="rId60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9900"/>
    <a:srgbClr val="FFFF99"/>
    <a:srgbClr val="FFFF66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>
        <p:scale>
          <a:sx n="75" d="100"/>
          <a:sy n="75" d="100"/>
        </p:scale>
        <p:origin x="-28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2.wmf"/><Relationship Id="rId7" Type="http://schemas.openxmlformats.org/officeDocument/2006/relationships/image" Target="../media/image22.wmf"/><Relationship Id="rId12" Type="http://schemas.openxmlformats.org/officeDocument/2006/relationships/image" Target="../media/image30.wmf"/><Relationship Id="rId2" Type="http://schemas.openxmlformats.org/officeDocument/2006/relationships/image" Target="../media/image31.wmf"/><Relationship Id="rId1" Type="http://schemas.openxmlformats.org/officeDocument/2006/relationships/image" Target="../media/image41.wmf"/><Relationship Id="rId6" Type="http://schemas.openxmlformats.org/officeDocument/2006/relationships/image" Target="../media/image21.wmf"/><Relationship Id="rId11" Type="http://schemas.openxmlformats.org/officeDocument/2006/relationships/image" Target="../media/image35.wmf"/><Relationship Id="rId5" Type="http://schemas.openxmlformats.org/officeDocument/2006/relationships/image" Target="../media/image42.wmf"/><Relationship Id="rId10" Type="http://schemas.openxmlformats.org/officeDocument/2006/relationships/image" Target="../media/image25.wmf"/><Relationship Id="rId4" Type="http://schemas.openxmlformats.org/officeDocument/2006/relationships/image" Target="../media/image33.wmf"/><Relationship Id="rId9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2.wmf"/><Relationship Id="rId7" Type="http://schemas.openxmlformats.org/officeDocument/2006/relationships/image" Target="../media/image22.wmf"/><Relationship Id="rId2" Type="http://schemas.openxmlformats.org/officeDocument/2006/relationships/image" Target="../media/image31.wmf"/><Relationship Id="rId1" Type="http://schemas.openxmlformats.org/officeDocument/2006/relationships/image" Target="../media/image41.wmf"/><Relationship Id="rId6" Type="http://schemas.openxmlformats.org/officeDocument/2006/relationships/image" Target="../media/image21.wmf"/><Relationship Id="rId11" Type="http://schemas.openxmlformats.org/officeDocument/2006/relationships/image" Target="../media/image35.wmf"/><Relationship Id="rId5" Type="http://schemas.openxmlformats.org/officeDocument/2006/relationships/image" Target="../media/image42.wmf"/><Relationship Id="rId10" Type="http://schemas.openxmlformats.org/officeDocument/2006/relationships/image" Target="../media/image25.wmf"/><Relationship Id="rId4" Type="http://schemas.openxmlformats.org/officeDocument/2006/relationships/image" Target="../media/image33.wmf"/><Relationship Id="rId9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2.wmf"/><Relationship Id="rId3" Type="http://schemas.openxmlformats.org/officeDocument/2006/relationships/image" Target="../media/image32.wmf"/><Relationship Id="rId7" Type="http://schemas.openxmlformats.org/officeDocument/2006/relationships/image" Target="../media/image45.wmf"/><Relationship Id="rId12" Type="http://schemas.openxmlformats.org/officeDocument/2006/relationships/image" Target="../media/image46.wmf"/><Relationship Id="rId2" Type="http://schemas.openxmlformats.org/officeDocument/2006/relationships/image" Target="../media/image31.wmf"/><Relationship Id="rId1" Type="http://schemas.openxmlformats.org/officeDocument/2006/relationships/image" Target="../media/image43.wmf"/><Relationship Id="rId6" Type="http://schemas.openxmlformats.org/officeDocument/2006/relationships/image" Target="../media/image35.wmf"/><Relationship Id="rId11" Type="http://schemas.openxmlformats.org/officeDocument/2006/relationships/image" Target="../media/image25.wmf"/><Relationship Id="rId5" Type="http://schemas.openxmlformats.org/officeDocument/2006/relationships/image" Target="../media/image44.wmf"/><Relationship Id="rId10" Type="http://schemas.openxmlformats.org/officeDocument/2006/relationships/image" Target="../media/image24.wmf"/><Relationship Id="rId4" Type="http://schemas.openxmlformats.org/officeDocument/2006/relationships/image" Target="../media/image33.wmf"/><Relationship Id="rId9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3.wmf"/><Relationship Id="rId7" Type="http://schemas.openxmlformats.org/officeDocument/2006/relationships/image" Target="../media/image4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45.wmf"/><Relationship Id="rId5" Type="http://schemas.openxmlformats.org/officeDocument/2006/relationships/image" Target="../media/image3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3.wmf"/><Relationship Id="rId7" Type="http://schemas.openxmlformats.org/officeDocument/2006/relationships/image" Target="../media/image5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45.wmf"/><Relationship Id="rId5" Type="http://schemas.openxmlformats.org/officeDocument/2006/relationships/image" Target="../media/image35.wmf"/><Relationship Id="rId10" Type="http://schemas.openxmlformats.org/officeDocument/2006/relationships/image" Target="../media/image53.wmf"/><Relationship Id="rId4" Type="http://schemas.openxmlformats.org/officeDocument/2006/relationships/image" Target="../media/image44.wmf"/><Relationship Id="rId9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30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55.wmf"/><Relationship Id="rId4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3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91.wmf"/><Relationship Id="rId5" Type="http://schemas.openxmlformats.org/officeDocument/2006/relationships/image" Target="../media/image85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2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334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590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4267200" cy="2590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43400" y="6477000"/>
            <a:ext cx="1763713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5919B-EEFE-42E2-8B4B-F03E7B2A4B8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2"/>
          </p:nvPr>
        </p:nvSpPr>
        <p:spPr>
          <a:xfrm>
            <a:off x="152400" y="6477000"/>
            <a:ext cx="4706938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Ausgewählte Themen des analogen Schaltungsentwurfs</a:t>
            </a:r>
            <a:r>
              <a:rPr lang="en-US" altLang="de-DE"/>
              <a:t> </a:t>
            </a:r>
            <a:endParaRPr lang="de-DE" altLang="de-DE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20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" name="Textfeld 1"/>
          <p:cNvSpPr txBox="1"/>
          <p:nvPr/>
        </p:nvSpPr>
        <p:spPr>
          <a:xfrm>
            <a:off x="0" y="6553200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Design analoger Schaltkreise</a:t>
            </a:r>
            <a:endParaRPr lang="de-DE" sz="1200" dirty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5.wmf"/><Relationship Id="rId3" Type="http://schemas.openxmlformats.org/officeDocument/2006/relationships/image" Target="../media/image38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24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22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53.bin"/><Relationship Id="rId5" Type="http://schemas.openxmlformats.org/officeDocument/2006/relationships/image" Target="../media/image38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23.wmf"/><Relationship Id="rId4" Type="http://schemas.openxmlformats.org/officeDocument/2006/relationships/image" Target="../media/image41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62.bin"/><Relationship Id="rId3" Type="http://schemas.openxmlformats.org/officeDocument/2006/relationships/oleObject" Target="../embeddings/oleObject55.bin"/><Relationship Id="rId21" Type="http://schemas.openxmlformats.org/officeDocument/2006/relationships/image" Target="../media/image24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22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65.bin"/><Relationship Id="rId5" Type="http://schemas.openxmlformats.org/officeDocument/2006/relationships/image" Target="../media/image38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23.wmf"/><Relationship Id="rId4" Type="http://schemas.openxmlformats.org/officeDocument/2006/relationships/image" Target="../media/image41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oleObject" Target="../embeddings/oleObject78.bin"/><Relationship Id="rId21" Type="http://schemas.openxmlformats.org/officeDocument/2006/relationships/image" Target="../media/image23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45.w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29" Type="http://schemas.openxmlformats.org/officeDocument/2006/relationships/image" Target="../media/image22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38.wmf"/><Relationship Id="rId15" Type="http://schemas.openxmlformats.org/officeDocument/2006/relationships/image" Target="../media/image35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90.bin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21.wmf"/><Relationship Id="rId4" Type="http://schemas.openxmlformats.org/officeDocument/2006/relationships/image" Target="../media/image43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98.bin"/><Relationship Id="rId3" Type="http://schemas.openxmlformats.org/officeDocument/2006/relationships/image" Target="../media/image38.wmf"/><Relationship Id="rId21" Type="http://schemas.openxmlformats.org/officeDocument/2006/relationships/image" Target="../media/image4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44.wmf"/><Relationship Id="rId5" Type="http://schemas.openxmlformats.org/officeDocument/2006/relationships/image" Target="../media/image31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9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07.bin"/><Relationship Id="rId3" Type="http://schemas.openxmlformats.org/officeDocument/2006/relationships/image" Target="../media/image38.wmf"/><Relationship Id="rId21" Type="http://schemas.openxmlformats.org/officeDocument/2006/relationships/image" Target="../media/image52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44.wmf"/><Relationship Id="rId5" Type="http://schemas.openxmlformats.org/officeDocument/2006/relationships/image" Target="../media/image31.wmf"/><Relationship Id="rId15" Type="http://schemas.openxmlformats.org/officeDocument/2006/relationships/image" Target="../media/image45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15.bin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61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1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65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2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7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3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88.wmf"/><Relationship Id="rId26" Type="http://schemas.openxmlformats.org/officeDocument/2006/relationships/image" Target="../media/image92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28" Type="http://schemas.openxmlformats.org/officeDocument/2006/relationships/image" Target="../media/image93.wmf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15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94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156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24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60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02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69.bin"/><Relationship Id="rId18" Type="http://schemas.openxmlformats.org/officeDocument/2006/relationships/oleObject" Target="../embeddings/oleObject173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1.bin"/><Relationship Id="rId20" Type="http://schemas.openxmlformats.org/officeDocument/2006/relationships/image" Target="../media/image109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74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0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80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8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6.wmf"/><Relationship Id="rId20" Type="http://schemas.openxmlformats.org/officeDocument/2006/relationships/image" Target="../media/image11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6.bin"/><Relationship Id="rId15" Type="http://schemas.openxmlformats.org/officeDocument/2006/relationships/oleObject" Target="../embeddings/oleObject181.bin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83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11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9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9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188.bin"/><Relationship Id="rId5" Type="http://schemas.openxmlformats.org/officeDocument/2006/relationships/oleObject" Target="../embeddings/oleObject185.bin"/><Relationship Id="rId15" Type="http://schemas.openxmlformats.org/officeDocument/2006/relationships/oleObject" Target="../embeddings/oleObject190.bin"/><Relationship Id="rId10" Type="http://schemas.openxmlformats.org/officeDocument/2006/relationships/image" Target="../media/image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87.bin"/><Relationship Id="rId1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smtClean="0"/>
              <a:t>Differenzverstärker</a:t>
            </a:r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cxnSp>
        <p:nvCxnSpPr>
          <p:cNvPr id="85" name="Gerade Verbindung 84"/>
          <p:cNvCxnSpPr/>
          <p:nvPr/>
        </p:nvCxnSpPr>
        <p:spPr bwMode="auto">
          <a:xfrm>
            <a:off x="960200" y="4038600"/>
            <a:ext cx="80209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Ellipse 85"/>
          <p:cNvSpPr/>
          <p:nvPr/>
        </p:nvSpPr>
        <p:spPr bwMode="auto">
          <a:xfrm>
            <a:off x="1950800" y="41910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1950800" y="4343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8" name="Gerade Verbindung 87"/>
          <p:cNvCxnSpPr/>
          <p:nvPr/>
        </p:nvCxnSpPr>
        <p:spPr bwMode="auto">
          <a:xfrm>
            <a:off x="2103200" y="4648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2103200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2103200" y="4038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Line 32"/>
          <p:cNvSpPr>
            <a:spLocks noChangeShapeType="1"/>
          </p:cNvSpPr>
          <p:nvPr/>
        </p:nvSpPr>
        <p:spPr bwMode="auto">
          <a:xfrm>
            <a:off x="350600" y="4800600"/>
            <a:ext cx="434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92" name="Gruppieren 91"/>
          <p:cNvGrpSpPr/>
          <p:nvPr/>
        </p:nvGrpSpPr>
        <p:grpSpPr>
          <a:xfrm>
            <a:off x="2789000" y="4024699"/>
            <a:ext cx="152400" cy="762000"/>
            <a:chOff x="6705600" y="4648200"/>
            <a:chExt cx="152400" cy="762000"/>
          </a:xfrm>
        </p:grpSpPr>
        <p:cxnSp>
          <p:nvCxnSpPr>
            <p:cNvPr id="93" name="Gerade Verbindung 92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Rechteck 93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Gerade Verbindung 94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6" name="Textfeld 119"/>
          <p:cNvSpPr txBox="1"/>
          <p:nvPr/>
        </p:nvSpPr>
        <p:spPr>
          <a:xfrm>
            <a:off x="2677517" y="45097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Rds_in</a:t>
            </a:r>
            <a:endParaRPr lang="de-DE" dirty="0"/>
          </a:p>
        </p:txBody>
      </p:sp>
      <p:cxnSp>
        <p:nvCxnSpPr>
          <p:cNvPr id="97" name="Gerade Verbindung 96"/>
          <p:cNvCxnSpPr/>
          <p:nvPr/>
        </p:nvCxnSpPr>
        <p:spPr bwMode="auto">
          <a:xfrm>
            <a:off x="2484200" y="40386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Gruppieren 97"/>
          <p:cNvGrpSpPr/>
          <p:nvPr/>
        </p:nvGrpSpPr>
        <p:grpSpPr>
          <a:xfrm>
            <a:off x="4084400" y="4024699"/>
            <a:ext cx="457200" cy="762001"/>
            <a:chOff x="4876800" y="1828800"/>
            <a:chExt cx="457200" cy="685800"/>
          </a:xfrm>
        </p:grpSpPr>
        <p:cxnSp>
          <p:nvCxnSpPr>
            <p:cNvPr id="99" name="Gerade Verbindung 98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35"/>
          <p:cNvSpPr txBox="1"/>
          <p:nvPr/>
        </p:nvSpPr>
        <p:spPr>
          <a:xfrm>
            <a:off x="4280047" y="45097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CL</a:t>
            </a:r>
            <a:endParaRPr lang="de-DE" dirty="0"/>
          </a:p>
        </p:txBody>
      </p:sp>
      <p:sp>
        <p:nvSpPr>
          <p:cNvPr id="104" name="Textfeld 136"/>
          <p:cNvSpPr txBox="1"/>
          <p:nvPr/>
        </p:nvSpPr>
        <p:spPr>
          <a:xfrm>
            <a:off x="884000" y="3761601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105" name="Textfeld 137"/>
          <p:cNvSpPr txBox="1"/>
          <p:nvPr/>
        </p:nvSpPr>
        <p:spPr>
          <a:xfrm>
            <a:off x="2143292" y="4495800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106" name="Ellipse 105"/>
          <p:cNvSpPr/>
          <p:nvPr/>
        </p:nvSpPr>
        <p:spPr bwMode="auto">
          <a:xfrm>
            <a:off x="807800" y="4343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Gerade Verbindung 106"/>
          <p:cNvCxnSpPr>
            <a:endCxn id="106" idx="0"/>
          </p:cNvCxnSpPr>
          <p:nvPr/>
        </p:nvCxnSpPr>
        <p:spPr bwMode="auto">
          <a:xfrm>
            <a:off x="960200" y="4038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960200" y="4648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807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0" name="Gruppieren 109"/>
          <p:cNvGrpSpPr/>
          <p:nvPr/>
        </p:nvGrpSpPr>
        <p:grpSpPr>
          <a:xfrm>
            <a:off x="2789000" y="2133600"/>
            <a:ext cx="152400" cy="762000"/>
            <a:chOff x="6705600" y="4648200"/>
            <a:chExt cx="152400" cy="762000"/>
          </a:xfrm>
        </p:grpSpPr>
        <p:cxnSp>
          <p:nvCxnSpPr>
            <p:cNvPr id="111" name="Gerade Verbindung 110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Rechteck 111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3" name="Gerade Verbindung 112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Textfeld 119"/>
          <p:cNvSpPr txBox="1"/>
          <p:nvPr/>
        </p:nvSpPr>
        <p:spPr>
          <a:xfrm>
            <a:off x="2331800" y="213360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Rds_load</a:t>
            </a:r>
            <a:endParaRPr lang="de-DE" dirty="0"/>
          </a:p>
        </p:txBody>
      </p:sp>
      <p:grpSp>
        <p:nvGrpSpPr>
          <p:cNvPr id="117" name="Gruppieren 116"/>
          <p:cNvGrpSpPr/>
          <p:nvPr/>
        </p:nvGrpSpPr>
        <p:grpSpPr>
          <a:xfrm>
            <a:off x="3276600" y="4038599"/>
            <a:ext cx="381000" cy="762001"/>
            <a:chOff x="4876800" y="1828800"/>
            <a:chExt cx="457200" cy="685800"/>
          </a:xfrm>
        </p:grpSpPr>
        <p:cxnSp>
          <p:nvCxnSpPr>
            <p:cNvPr id="118" name="Gerade Verbindung 117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" name="Textfeld 135"/>
          <p:cNvSpPr txBox="1"/>
          <p:nvPr/>
        </p:nvSpPr>
        <p:spPr>
          <a:xfrm>
            <a:off x="3369688" y="411480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Cjd</a:t>
            </a:r>
            <a:endParaRPr lang="de-DE" dirty="0"/>
          </a:p>
        </p:txBody>
      </p:sp>
      <p:grpSp>
        <p:nvGrpSpPr>
          <p:cNvPr id="123" name="Gruppieren 122"/>
          <p:cNvGrpSpPr/>
          <p:nvPr/>
        </p:nvGrpSpPr>
        <p:grpSpPr>
          <a:xfrm>
            <a:off x="1493600" y="4038600"/>
            <a:ext cx="304800" cy="762001"/>
            <a:chOff x="4876800" y="1828800"/>
            <a:chExt cx="457200" cy="685800"/>
          </a:xfrm>
        </p:grpSpPr>
        <p:cxnSp>
          <p:nvCxnSpPr>
            <p:cNvPr id="124" name="Gerade Verbindung 123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8" name="Textfeld 135"/>
          <p:cNvSpPr txBox="1"/>
          <p:nvPr/>
        </p:nvSpPr>
        <p:spPr>
          <a:xfrm>
            <a:off x="1395760" y="41148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Cgs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auto">
          <a:xfrm flipV="1">
            <a:off x="2865200" y="27432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" name="Gruppieren 130"/>
          <p:cNvGrpSpPr/>
          <p:nvPr/>
        </p:nvGrpSpPr>
        <p:grpSpPr>
          <a:xfrm>
            <a:off x="3246200" y="2133600"/>
            <a:ext cx="304800" cy="762001"/>
            <a:chOff x="4876800" y="1828800"/>
            <a:chExt cx="457200" cy="685800"/>
          </a:xfrm>
        </p:grpSpPr>
        <p:cxnSp>
          <p:nvCxnSpPr>
            <p:cNvPr id="132" name="Gerade Verbindung 131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6" name="Textfeld 119"/>
          <p:cNvSpPr txBox="1"/>
          <p:nvPr/>
        </p:nvSpPr>
        <p:spPr>
          <a:xfrm>
            <a:off x="3144605" y="2133600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Cjd_load</a:t>
            </a:r>
            <a:endParaRPr lang="de-DE" dirty="0"/>
          </a:p>
        </p:txBody>
      </p:sp>
      <p:cxnSp>
        <p:nvCxnSpPr>
          <p:cNvPr id="139" name="Gerade Verbindung 138"/>
          <p:cNvCxnSpPr/>
          <p:nvPr/>
        </p:nvCxnSpPr>
        <p:spPr bwMode="auto">
          <a:xfrm>
            <a:off x="2865200" y="2895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1950800" y="2133600"/>
            <a:ext cx="1905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145" name="Gruppieren 144"/>
          <p:cNvGrpSpPr/>
          <p:nvPr/>
        </p:nvGrpSpPr>
        <p:grpSpPr>
          <a:xfrm rot="16200000">
            <a:off x="1874602" y="3352799"/>
            <a:ext cx="304800" cy="762001"/>
            <a:chOff x="4876800" y="1828800"/>
            <a:chExt cx="457200" cy="685800"/>
          </a:xfrm>
        </p:grpSpPr>
        <p:cxnSp>
          <p:nvCxnSpPr>
            <p:cNvPr id="146" name="Gerade Verbindung 145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0" name="Gruppieren 149"/>
          <p:cNvGrpSpPr/>
          <p:nvPr/>
        </p:nvGrpSpPr>
        <p:grpSpPr>
          <a:xfrm rot="16200000">
            <a:off x="2331802" y="2514600"/>
            <a:ext cx="304799" cy="762001"/>
            <a:chOff x="4876800" y="1828800"/>
            <a:chExt cx="457200" cy="685800"/>
          </a:xfrm>
        </p:grpSpPr>
        <p:cxnSp>
          <p:nvCxnSpPr>
            <p:cNvPr id="151" name="Gerade Verbindung 150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Gerade Verbindung 12"/>
          <p:cNvCxnSpPr/>
          <p:nvPr/>
        </p:nvCxnSpPr>
        <p:spPr bwMode="auto">
          <a:xfrm flipV="1">
            <a:off x="16460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2408000" y="3733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" name="Textfeld 135"/>
          <p:cNvSpPr txBox="1"/>
          <p:nvPr/>
        </p:nvSpPr>
        <p:spPr>
          <a:xfrm>
            <a:off x="2077552" y="350520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160" name="Gerade Verbindung 159"/>
          <p:cNvCxnSpPr/>
          <p:nvPr/>
        </p:nvCxnSpPr>
        <p:spPr bwMode="auto">
          <a:xfrm flipH="1">
            <a:off x="1646000" y="4038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 flipH="1">
            <a:off x="2865200" y="4038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162"/>
          <p:cNvCxnSpPr/>
          <p:nvPr/>
        </p:nvCxnSpPr>
        <p:spPr bwMode="auto">
          <a:xfrm flipH="1">
            <a:off x="2865200" y="2895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2103200" y="21336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Gerade Verbindung 165"/>
          <p:cNvCxnSpPr/>
          <p:nvPr/>
        </p:nvCxnSpPr>
        <p:spPr bwMode="auto">
          <a:xfrm>
            <a:off x="2865200" y="33528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flipV="1">
            <a:off x="4313000" y="3352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Abgerundetes Rechteck 30"/>
          <p:cNvSpPr/>
          <p:nvPr/>
        </p:nvSpPr>
        <p:spPr bwMode="auto">
          <a:xfrm>
            <a:off x="1417400" y="3505200"/>
            <a:ext cx="2362200" cy="1447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7" name="Abgerundetes Rechteck 176"/>
          <p:cNvSpPr/>
          <p:nvPr/>
        </p:nvSpPr>
        <p:spPr bwMode="auto">
          <a:xfrm>
            <a:off x="1417400" y="1981200"/>
            <a:ext cx="2362200" cy="114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9" name="Gerade Verbindung 128"/>
          <p:cNvCxnSpPr/>
          <p:nvPr/>
        </p:nvCxnSpPr>
        <p:spPr bwMode="auto">
          <a:xfrm>
            <a:off x="5374092" y="4038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Ellipse 129"/>
          <p:cNvSpPr/>
          <p:nvPr/>
        </p:nvSpPr>
        <p:spPr bwMode="auto">
          <a:xfrm>
            <a:off x="6096000" y="41770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6096000" y="43294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8" name="Gerade Verbindung 137"/>
          <p:cNvCxnSpPr>
            <a:stCxn id="137" idx="4"/>
          </p:cNvCxnSpPr>
          <p:nvPr/>
        </p:nvCxnSpPr>
        <p:spPr bwMode="auto">
          <a:xfrm>
            <a:off x="6248400" y="46342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6248400" y="40246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6248400" y="4024699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Line 32"/>
          <p:cNvSpPr>
            <a:spLocks noChangeShapeType="1"/>
          </p:cNvSpPr>
          <p:nvPr/>
        </p:nvSpPr>
        <p:spPr bwMode="auto">
          <a:xfrm>
            <a:off x="5029200" y="4800600"/>
            <a:ext cx="3886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143" name="Gruppieren 142"/>
          <p:cNvGrpSpPr/>
          <p:nvPr/>
        </p:nvGrpSpPr>
        <p:grpSpPr>
          <a:xfrm>
            <a:off x="6934200" y="4024699"/>
            <a:ext cx="152400" cy="762000"/>
            <a:chOff x="6705600" y="4648200"/>
            <a:chExt cx="152400" cy="762000"/>
          </a:xfrm>
        </p:grpSpPr>
        <p:cxnSp>
          <p:nvCxnSpPr>
            <p:cNvPr id="155" name="Gerade Verbindung 154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" name="Rechteck 155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7" name="Gerade Verbindung 156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8" name="Textfeld 119"/>
          <p:cNvSpPr txBox="1"/>
          <p:nvPr/>
        </p:nvSpPr>
        <p:spPr>
          <a:xfrm>
            <a:off x="6822717" y="45097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Rds_in</a:t>
            </a:r>
            <a:endParaRPr lang="de-DE" dirty="0"/>
          </a:p>
        </p:txBody>
      </p:sp>
      <p:cxnSp>
        <p:nvCxnSpPr>
          <p:cNvPr id="161" name="Gerade Verbindung 160"/>
          <p:cNvCxnSpPr/>
          <p:nvPr/>
        </p:nvCxnSpPr>
        <p:spPr bwMode="auto">
          <a:xfrm>
            <a:off x="6629400" y="4024699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" name="Gruppieren 163"/>
          <p:cNvGrpSpPr/>
          <p:nvPr/>
        </p:nvGrpSpPr>
        <p:grpSpPr>
          <a:xfrm>
            <a:off x="8229600" y="4024699"/>
            <a:ext cx="457200" cy="762001"/>
            <a:chOff x="4876800" y="1828800"/>
            <a:chExt cx="457200" cy="685800"/>
          </a:xfrm>
        </p:grpSpPr>
        <p:cxnSp>
          <p:nvCxnSpPr>
            <p:cNvPr id="165" name="Gerade Verbindung 164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0" name="Textfeld 135"/>
          <p:cNvSpPr txBox="1"/>
          <p:nvPr/>
        </p:nvSpPr>
        <p:spPr>
          <a:xfrm>
            <a:off x="7981591" y="4114800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Cjd_all+CL</a:t>
            </a:r>
            <a:endParaRPr lang="de-DE" dirty="0"/>
          </a:p>
        </p:txBody>
      </p:sp>
      <p:sp>
        <p:nvSpPr>
          <p:cNvPr id="171" name="Textfeld 136"/>
          <p:cNvSpPr txBox="1"/>
          <p:nvPr/>
        </p:nvSpPr>
        <p:spPr>
          <a:xfrm>
            <a:off x="5297892" y="38100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172" name="Textfeld 137"/>
          <p:cNvSpPr txBox="1"/>
          <p:nvPr/>
        </p:nvSpPr>
        <p:spPr>
          <a:xfrm>
            <a:off x="6288492" y="4481899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173" name="Ellipse 172"/>
          <p:cNvSpPr/>
          <p:nvPr/>
        </p:nvSpPr>
        <p:spPr bwMode="auto">
          <a:xfrm>
            <a:off x="5221692" y="43294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4" name="Gerade Verbindung 173"/>
          <p:cNvCxnSpPr>
            <a:endCxn id="173" idx="0"/>
          </p:cNvCxnSpPr>
          <p:nvPr/>
        </p:nvCxnSpPr>
        <p:spPr bwMode="auto">
          <a:xfrm>
            <a:off x="5374092" y="402469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174"/>
          <p:cNvCxnSpPr/>
          <p:nvPr/>
        </p:nvCxnSpPr>
        <p:spPr bwMode="auto">
          <a:xfrm>
            <a:off x="5374092" y="46342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5221692" y="4786699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8" name="Gruppieren 177"/>
          <p:cNvGrpSpPr/>
          <p:nvPr/>
        </p:nvGrpSpPr>
        <p:grpSpPr>
          <a:xfrm>
            <a:off x="7391400" y="4024699"/>
            <a:ext cx="152400" cy="762000"/>
            <a:chOff x="6705600" y="4648200"/>
            <a:chExt cx="152400" cy="762000"/>
          </a:xfrm>
        </p:grpSpPr>
        <p:cxnSp>
          <p:nvCxnSpPr>
            <p:cNvPr id="179" name="Gerade Verbindung 178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Rechteck 179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81" name="Gerade Verbindung 180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2" name="Textfeld 119"/>
          <p:cNvSpPr txBox="1"/>
          <p:nvPr/>
        </p:nvSpPr>
        <p:spPr>
          <a:xfrm>
            <a:off x="7391400" y="450970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Rds_load</a:t>
            </a:r>
            <a:endParaRPr lang="de-DE" dirty="0"/>
          </a:p>
        </p:txBody>
      </p:sp>
      <p:grpSp>
        <p:nvGrpSpPr>
          <p:cNvPr id="185" name="Gruppieren 184"/>
          <p:cNvGrpSpPr/>
          <p:nvPr/>
        </p:nvGrpSpPr>
        <p:grpSpPr>
          <a:xfrm rot="16200000">
            <a:off x="6019801" y="3352800"/>
            <a:ext cx="304800" cy="762001"/>
            <a:chOff x="4876800" y="1828800"/>
            <a:chExt cx="457200" cy="6858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Gerade Verbindung 18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0" name="Textfeld 135"/>
          <p:cNvSpPr txBox="1"/>
          <p:nvPr/>
        </p:nvSpPr>
        <p:spPr>
          <a:xfrm>
            <a:off x="5715000" y="350520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65532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57912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2" name="Gruppieren 191"/>
          <p:cNvGrpSpPr/>
          <p:nvPr/>
        </p:nvGrpSpPr>
        <p:grpSpPr>
          <a:xfrm>
            <a:off x="5638800" y="4038600"/>
            <a:ext cx="304800" cy="762001"/>
            <a:chOff x="4876800" y="1828800"/>
            <a:chExt cx="457200" cy="685800"/>
          </a:xfrm>
        </p:grpSpPr>
        <p:cxnSp>
          <p:nvCxnSpPr>
            <p:cNvPr id="193" name="Gerade Verbindung 192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Gerade Verbindung 193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Gerade Verbindung 194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7" name="Textfeld 135"/>
          <p:cNvSpPr txBox="1"/>
          <p:nvPr/>
        </p:nvSpPr>
        <p:spPr>
          <a:xfrm>
            <a:off x="5486400" y="41148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Cgs</a:t>
            </a:r>
            <a:endParaRPr lang="de-DE" dirty="0"/>
          </a:p>
        </p:txBody>
      </p:sp>
      <p:cxnSp>
        <p:nvCxnSpPr>
          <p:cNvPr id="198" name="Gerade Verbindung 197"/>
          <p:cNvCxnSpPr/>
          <p:nvPr/>
        </p:nvCxnSpPr>
        <p:spPr bwMode="auto">
          <a:xfrm flipH="1">
            <a:off x="5791200" y="4038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2" name="Textfeld 136"/>
          <p:cNvSpPr txBox="1"/>
          <p:nvPr/>
        </p:nvSpPr>
        <p:spPr>
          <a:xfrm>
            <a:off x="3841766" y="30480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243" name="Textfeld 136"/>
          <p:cNvSpPr txBox="1"/>
          <p:nvPr/>
        </p:nvSpPr>
        <p:spPr>
          <a:xfrm>
            <a:off x="6553200" y="38100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4648200" y="31242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r>
              <a:rPr lang="de-DE" sz="1600" dirty="0" smtClean="0"/>
              <a:t>Parallele Kapazitäten werden </a:t>
            </a:r>
            <a:r>
              <a:rPr lang="de-DE" sz="1600" dirty="0" smtClean="0"/>
              <a:t>zusammengeführt</a:t>
            </a:r>
            <a:endParaRPr lang="de-DE" sz="1600" dirty="0" smtClean="0"/>
          </a:p>
          <a:p>
            <a:r>
              <a:rPr lang="de-DE" sz="1600" dirty="0" smtClean="0"/>
              <a:t>Effekt </a:t>
            </a:r>
            <a:r>
              <a:rPr lang="de-DE" sz="1600" dirty="0"/>
              <a:t>von </a:t>
            </a:r>
            <a:r>
              <a:rPr lang="de-DE" sz="1600" dirty="0" err="1"/>
              <a:t>Cdg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9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cxnSp>
        <p:nvCxnSpPr>
          <p:cNvPr id="129" name="Gerade Verbindung 128"/>
          <p:cNvCxnSpPr/>
          <p:nvPr/>
        </p:nvCxnSpPr>
        <p:spPr bwMode="auto">
          <a:xfrm>
            <a:off x="2554692" y="4038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Ellipse 129"/>
          <p:cNvSpPr/>
          <p:nvPr/>
        </p:nvSpPr>
        <p:spPr bwMode="auto">
          <a:xfrm>
            <a:off x="3276600" y="41770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3276600" y="43294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8" name="Gerade Verbindung 137"/>
          <p:cNvCxnSpPr>
            <a:stCxn id="137" idx="4"/>
          </p:cNvCxnSpPr>
          <p:nvPr/>
        </p:nvCxnSpPr>
        <p:spPr bwMode="auto">
          <a:xfrm>
            <a:off x="3429000" y="46342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429000" y="40246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3429000" y="4038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Line 32"/>
          <p:cNvSpPr>
            <a:spLocks noChangeShapeType="1"/>
          </p:cNvSpPr>
          <p:nvPr/>
        </p:nvSpPr>
        <p:spPr bwMode="auto">
          <a:xfrm>
            <a:off x="2286000" y="4800600"/>
            <a:ext cx="3886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143" name="Gruppieren 142"/>
          <p:cNvGrpSpPr/>
          <p:nvPr/>
        </p:nvGrpSpPr>
        <p:grpSpPr>
          <a:xfrm>
            <a:off x="4114800" y="4024699"/>
            <a:ext cx="152400" cy="762000"/>
            <a:chOff x="6705600" y="4648200"/>
            <a:chExt cx="152400" cy="762000"/>
          </a:xfrm>
        </p:grpSpPr>
        <p:cxnSp>
          <p:nvCxnSpPr>
            <p:cNvPr id="155" name="Gerade Verbindung 154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" name="Rechteck 155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7" name="Gerade Verbindung 156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8" name="Textfeld 119"/>
          <p:cNvSpPr txBox="1"/>
          <p:nvPr/>
        </p:nvSpPr>
        <p:spPr>
          <a:xfrm>
            <a:off x="4056201" y="4509700"/>
            <a:ext cx="1473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Rds_in</a:t>
            </a:r>
            <a:r>
              <a:rPr lang="de-DE" dirty="0" smtClean="0"/>
              <a:t> || </a:t>
            </a:r>
            <a:r>
              <a:rPr lang="de-DE" dirty="0" err="1" smtClean="0"/>
              <a:t>Rds_load</a:t>
            </a:r>
            <a:endParaRPr lang="de-DE" dirty="0"/>
          </a:p>
        </p:txBody>
      </p:sp>
      <p:cxnSp>
        <p:nvCxnSpPr>
          <p:cNvPr id="161" name="Gerade Verbindung 160"/>
          <p:cNvCxnSpPr/>
          <p:nvPr/>
        </p:nvCxnSpPr>
        <p:spPr bwMode="auto">
          <a:xfrm>
            <a:off x="3810000" y="40386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" name="Gruppieren 163"/>
          <p:cNvGrpSpPr/>
          <p:nvPr/>
        </p:nvGrpSpPr>
        <p:grpSpPr>
          <a:xfrm>
            <a:off x="5410200" y="4038599"/>
            <a:ext cx="457200" cy="762001"/>
            <a:chOff x="4876800" y="1828800"/>
            <a:chExt cx="457200" cy="685800"/>
          </a:xfrm>
        </p:grpSpPr>
        <p:cxnSp>
          <p:nvCxnSpPr>
            <p:cNvPr id="165" name="Gerade Verbindung 164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0" name="Textfeld 135"/>
          <p:cNvSpPr txBox="1"/>
          <p:nvPr/>
        </p:nvSpPr>
        <p:spPr>
          <a:xfrm>
            <a:off x="5162190" y="4114800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Cjd_all+CL</a:t>
            </a:r>
            <a:endParaRPr lang="de-DE" dirty="0"/>
          </a:p>
        </p:txBody>
      </p:sp>
      <p:sp>
        <p:nvSpPr>
          <p:cNvPr id="171" name="Textfeld 136"/>
          <p:cNvSpPr txBox="1"/>
          <p:nvPr/>
        </p:nvSpPr>
        <p:spPr>
          <a:xfrm>
            <a:off x="2478492" y="38100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172" name="Textfeld 137"/>
          <p:cNvSpPr txBox="1"/>
          <p:nvPr/>
        </p:nvSpPr>
        <p:spPr>
          <a:xfrm>
            <a:off x="3469092" y="4481899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173" name="Ellipse 172"/>
          <p:cNvSpPr/>
          <p:nvPr/>
        </p:nvSpPr>
        <p:spPr bwMode="auto">
          <a:xfrm>
            <a:off x="2402292" y="43294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4" name="Gerade Verbindung 173"/>
          <p:cNvCxnSpPr>
            <a:endCxn id="173" idx="0"/>
          </p:cNvCxnSpPr>
          <p:nvPr/>
        </p:nvCxnSpPr>
        <p:spPr bwMode="auto">
          <a:xfrm>
            <a:off x="2554692" y="4024699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Gerade Verbindung 174"/>
          <p:cNvCxnSpPr/>
          <p:nvPr/>
        </p:nvCxnSpPr>
        <p:spPr bwMode="auto">
          <a:xfrm>
            <a:off x="2554692" y="46342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2402292" y="4786699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16200000">
            <a:off x="3200401" y="3352800"/>
            <a:ext cx="304800" cy="762001"/>
            <a:chOff x="4876800" y="1828800"/>
            <a:chExt cx="457200" cy="6858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Gerade Verbindung 18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0" name="Textfeld 135"/>
          <p:cNvSpPr txBox="1"/>
          <p:nvPr/>
        </p:nvSpPr>
        <p:spPr>
          <a:xfrm>
            <a:off x="2895600" y="350520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2" name="Gruppieren 191"/>
          <p:cNvGrpSpPr/>
          <p:nvPr/>
        </p:nvGrpSpPr>
        <p:grpSpPr>
          <a:xfrm>
            <a:off x="2819400" y="4038600"/>
            <a:ext cx="304800" cy="762001"/>
            <a:chOff x="4876800" y="1828800"/>
            <a:chExt cx="457200" cy="685800"/>
          </a:xfrm>
        </p:grpSpPr>
        <p:cxnSp>
          <p:nvCxnSpPr>
            <p:cNvPr id="193" name="Gerade Verbindung 192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Gerade Verbindung 193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Gerade Verbindung 194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7" name="Textfeld 135"/>
          <p:cNvSpPr txBox="1"/>
          <p:nvPr/>
        </p:nvSpPr>
        <p:spPr>
          <a:xfrm>
            <a:off x="2667000" y="41148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Cgs</a:t>
            </a:r>
            <a:endParaRPr lang="de-DE" dirty="0"/>
          </a:p>
        </p:txBody>
      </p:sp>
      <p:cxnSp>
        <p:nvCxnSpPr>
          <p:cNvPr id="198" name="Gerade Verbindung 197"/>
          <p:cNvCxnSpPr/>
          <p:nvPr/>
        </p:nvCxnSpPr>
        <p:spPr bwMode="auto">
          <a:xfrm flipH="1">
            <a:off x="2971800" y="4038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3" name="Textfeld 136"/>
          <p:cNvSpPr txBox="1"/>
          <p:nvPr/>
        </p:nvSpPr>
        <p:spPr>
          <a:xfrm>
            <a:off x="3733800" y="38100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5562600" y="40386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7"/>
          <p:cNvCxnSpPr/>
          <p:nvPr/>
        </p:nvCxnSpPr>
        <p:spPr bwMode="auto">
          <a:xfrm>
            <a:off x="7162800" y="38100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9" name="Gruppieren 198"/>
          <p:cNvGrpSpPr/>
          <p:nvPr/>
        </p:nvGrpSpPr>
        <p:grpSpPr>
          <a:xfrm>
            <a:off x="1574800" y="1905000"/>
            <a:ext cx="533400" cy="762000"/>
            <a:chOff x="1600200" y="4419600"/>
            <a:chExt cx="533400" cy="762000"/>
          </a:xfrm>
        </p:grpSpPr>
        <p:sp>
          <p:nvSpPr>
            <p:cNvPr id="20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7" name="Gerade Verbindung 206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9" name="Gerade Verbindung 208"/>
          <p:cNvCxnSpPr/>
          <p:nvPr/>
        </p:nvCxnSpPr>
        <p:spPr bwMode="auto">
          <a:xfrm>
            <a:off x="19558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Ellipse 209"/>
          <p:cNvSpPr/>
          <p:nvPr/>
        </p:nvSpPr>
        <p:spPr bwMode="auto">
          <a:xfrm>
            <a:off x="14224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1" name="Gerade Verbindung 210"/>
          <p:cNvCxnSpPr>
            <a:endCxn id="210" idx="0"/>
          </p:cNvCxnSpPr>
          <p:nvPr/>
        </p:nvCxnSpPr>
        <p:spPr bwMode="auto">
          <a:xfrm>
            <a:off x="1574800" y="2286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15748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1422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>
            <a:stCxn id="206" idx="0"/>
          </p:cNvCxnSpPr>
          <p:nvPr/>
        </p:nvCxnSpPr>
        <p:spPr bwMode="auto">
          <a:xfrm>
            <a:off x="21082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3716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uppieren 215"/>
          <p:cNvGrpSpPr/>
          <p:nvPr/>
        </p:nvGrpSpPr>
        <p:grpSpPr>
          <a:xfrm flipV="1">
            <a:off x="1574800" y="1143000"/>
            <a:ext cx="533400" cy="762000"/>
            <a:chOff x="1600200" y="4419600"/>
            <a:chExt cx="533400" cy="762000"/>
          </a:xfrm>
        </p:grpSpPr>
        <p:sp>
          <p:nvSpPr>
            <p:cNvPr id="21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4" name="Gerade Verbindung 223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" name="Gerade Verbindung 224"/>
          <p:cNvCxnSpPr/>
          <p:nvPr/>
        </p:nvCxnSpPr>
        <p:spPr bwMode="auto">
          <a:xfrm flipV="1">
            <a:off x="19558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 flipV="1">
            <a:off x="21082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Ellipse 226"/>
          <p:cNvSpPr/>
          <p:nvPr/>
        </p:nvSpPr>
        <p:spPr bwMode="auto">
          <a:xfrm>
            <a:off x="17272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3" name="Gerade Verbindung 232"/>
          <p:cNvCxnSpPr/>
          <p:nvPr/>
        </p:nvCxnSpPr>
        <p:spPr bwMode="auto">
          <a:xfrm>
            <a:off x="21336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mit Pfeil 235"/>
          <p:cNvCxnSpPr/>
          <p:nvPr/>
        </p:nvCxnSpPr>
        <p:spPr bwMode="auto">
          <a:xfrm>
            <a:off x="16002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4"/>
          <p:cNvSpPr txBox="1"/>
          <p:nvPr/>
        </p:nvSpPr>
        <p:spPr>
          <a:xfrm>
            <a:off x="14473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895600" y="1676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rot="10800000" flipH="1">
            <a:off x="22098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Textfeld 160"/>
          <p:cNvSpPr txBox="1"/>
          <p:nvPr/>
        </p:nvSpPr>
        <p:spPr>
          <a:xfrm>
            <a:off x="2311424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  <p:grpSp>
        <p:nvGrpSpPr>
          <p:cNvPr id="240" name="Gruppieren 239"/>
          <p:cNvGrpSpPr/>
          <p:nvPr/>
        </p:nvGrpSpPr>
        <p:grpSpPr>
          <a:xfrm>
            <a:off x="3962400" y="1905000"/>
            <a:ext cx="533400" cy="762000"/>
            <a:chOff x="1600200" y="4419600"/>
            <a:chExt cx="533400" cy="762000"/>
          </a:xfrm>
        </p:grpSpPr>
        <p:sp>
          <p:nvSpPr>
            <p:cNvPr id="24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50" name="Gerade Verbindung 24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1" name="Gerade Verbindung 250"/>
          <p:cNvCxnSpPr/>
          <p:nvPr/>
        </p:nvCxnSpPr>
        <p:spPr bwMode="auto">
          <a:xfrm>
            <a:off x="4343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252"/>
          <p:cNvCxnSpPr/>
          <p:nvPr/>
        </p:nvCxnSpPr>
        <p:spPr bwMode="auto">
          <a:xfrm>
            <a:off x="3962400" y="2286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Gerade Verbindung 253"/>
          <p:cNvCxnSpPr/>
          <p:nvPr/>
        </p:nvCxnSpPr>
        <p:spPr bwMode="auto">
          <a:xfrm>
            <a:off x="39624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Gerade Verbindung 254"/>
          <p:cNvCxnSpPr/>
          <p:nvPr/>
        </p:nvCxnSpPr>
        <p:spPr bwMode="auto">
          <a:xfrm>
            <a:off x="38100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>
            <a:stCxn id="249" idx="0"/>
          </p:cNvCxnSpPr>
          <p:nvPr/>
        </p:nvCxnSpPr>
        <p:spPr bwMode="auto">
          <a:xfrm>
            <a:off x="44958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56"/>
          <p:cNvCxnSpPr/>
          <p:nvPr/>
        </p:nvCxnSpPr>
        <p:spPr bwMode="auto">
          <a:xfrm>
            <a:off x="37592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8" name="Gruppieren 257"/>
          <p:cNvGrpSpPr/>
          <p:nvPr/>
        </p:nvGrpSpPr>
        <p:grpSpPr>
          <a:xfrm flipV="1">
            <a:off x="3962400" y="1143000"/>
            <a:ext cx="533400" cy="762000"/>
            <a:chOff x="1600200" y="4419600"/>
            <a:chExt cx="533400" cy="762000"/>
          </a:xfrm>
        </p:grpSpPr>
        <p:sp>
          <p:nvSpPr>
            <p:cNvPr id="25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66" name="Gerade Verbindung 26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7" name="Gerade Verbindung 266"/>
          <p:cNvCxnSpPr/>
          <p:nvPr/>
        </p:nvCxnSpPr>
        <p:spPr bwMode="auto">
          <a:xfrm flipV="1">
            <a:off x="43434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 flipV="1">
            <a:off x="44958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Ellipse 268"/>
          <p:cNvSpPr/>
          <p:nvPr/>
        </p:nvSpPr>
        <p:spPr bwMode="auto">
          <a:xfrm>
            <a:off x="41148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45212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39878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Textfeld 14"/>
          <p:cNvSpPr txBox="1"/>
          <p:nvPr/>
        </p:nvSpPr>
        <p:spPr>
          <a:xfrm>
            <a:off x="38349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274" name="Gerade Verbindung mit Pfeil 273"/>
          <p:cNvCxnSpPr/>
          <p:nvPr/>
        </p:nvCxnSpPr>
        <p:spPr bwMode="auto">
          <a:xfrm flipH="1">
            <a:off x="45974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" name="Textfeld 160"/>
          <p:cNvSpPr txBox="1"/>
          <p:nvPr/>
        </p:nvSpPr>
        <p:spPr>
          <a:xfrm>
            <a:off x="4673376" y="20574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/>
              <a:t>Z</a:t>
            </a:r>
            <a:r>
              <a:rPr lang="de-DE" dirty="0" err="1" smtClean="0"/>
              <a:t>out</a:t>
            </a:r>
            <a:endParaRPr lang="de-DE" dirty="0"/>
          </a:p>
        </p:txBody>
      </p:sp>
      <p:sp>
        <p:nvSpPr>
          <p:cNvPr id="276" name="Textfeld 160"/>
          <p:cNvSpPr txBox="1"/>
          <p:nvPr/>
        </p:nvSpPr>
        <p:spPr>
          <a:xfrm>
            <a:off x="6009093" y="205740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r>
              <a:rPr lang="de-DE" dirty="0" smtClean="0"/>
              <a:t> = </a:t>
            </a:r>
            <a:r>
              <a:rPr lang="de-DE" dirty="0" err="1" smtClean="0"/>
              <a:t>Zout</a:t>
            </a:r>
            <a:r>
              <a:rPr lang="de-DE" dirty="0" smtClean="0"/>
              <a:t> </a:t>
            </a:r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277" name="Gerade Verbindung mit Pfeil 276"/>
          <p:cNvCxnSpPr/>
          <p:nvPr/>
        </p:nvCxnSpPr>
        <p:spPr bwMode="auto">
          <a:xfrm rot="10800000" flipH="1">
            <a:off x="6527776" y="41910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Textfeld 160"/>
          <p:cNvSpPr txBox="1"/>
          <p:nvPr/>
        </p:nvSpPr>
        <p:spPr>
          <a:xfrm>
            <a:off x="6629400" y="4191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2" name="Freihandform 1"/>
          <p:cNvSpPr/>
          <p:nvPr/>
        </p:nvSpPr>
        <p:spPr bwMode="auto">
          <a:xfrm>
            <a:off x="3633833" y="4114800"/>
            <a:ext cx="1319167" cy="991946"/>
          </a:xfrm>
          <a:custGeom>
            <a:avLst/>
            <a:gdLst>
              <a:gd name="connsiteX0" fmla="*/ 1319167 w 1319167"/>
              <a:gd name="connsiteY0" fmla="*/ 87071 h 991946"/>
              <a:gd name="connsiteX1" fmla="*/ 185692 w 1319167"/>
              <a:gd name="connsiteY1" fmla="*/ 87071 h 991946"/>
              <a:gd name="connsiteX2" fmla="*/ 14242 w 1319167"/>
              <a:gd name="connsiteY2" fmla="*/ 991946 h 99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167" h="991946">
                <a:moveTo>
                  <a:pt x="1319167" y="87071"/>
                </a:moveTo>
                <a:cubicBezTo>
                  <a:pt x="861173" y="11665"/>
                  <a:pt x="403179" y="-63741"/>
                  <a:pt x="185692" y="87071"/>
                </a:cubicBezTo>
                <a:cubicBezTo>
                  <a:pt x="-31795" y="237883"/>
                  <a:pt x="-8777" y="614914"/>
                  <a:pt x="14242" y="99194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Freihandform 2"/>
          <p:cNvSpPr/>
          <p:nvPr/>
        </p:nvSpPr>
        <p:spPr bwMode="auto">
          <a:xfrm>
            <a:off x="2714625" y="3505200"/>
            <a:ext cx="2286000" cy="405386"/>
          </a:xfrm>
          <a:custGeom>
            <a:avLst/>
            <a:gdLst>
              <a:gd name="connsiteX0" fmla="*/ 2286000 w 2286000"/>
              <a:gd name="connsiteY0" fmla="*/ 371475 h 405386"/>
              <a:gd name="connsiteX1" fmla="*/ 1524000 w 2286000"/>
              <a:gd name="connsiteY1" fmla="*/ 371475 h 405386"/>
              <a:gd name="connsiteX2" fmla="*/ 1076325 w 2286000"/>
              <a:gd name="connsiteY2" fmla="*/ 19050 h 405386"/>
              <a:gd name="connsiteX3" fmla="*/ 190500 w 2286000"/>
              <a:gd name="connsiteY3" fmla="*/ 0 h 405386"/>
              <a:gd name="connsiteX4" fmla="*/ 0 w 2286000"/>
              <a:gd name="connsiteY4" fmla="*/ 314325 h 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405386">
                <a:moveTo>
                  <a:pt x="2286000" y="371475"/>
                </a:moveTo>
                <a:cubicBezTo>
                  <a:pt x="2005806" y="400843"/>
                  <a:pt x="1725612" y="430212"/>
                  <a:pt x="1524000" y="371475"/>
                </a:cubicBezTo>
                <a:cubicBezTo>
                  <a:pt x="1322388" y="312738"/>
                  <a:pt x="1298575" y="80962"/>
                  <a:pt x="1076325" y="19050"/>
                </a:cubicBezTo>
                <a:cubicBezTo>
                  <a:pt x="854075" y="-42862"/>
                  <a:pt x="369887" y="-49212"/>
                  <a:pt x="190500" y="0"/>
                </a:cubicBezTo>
                <a:cubicBezTo>
                  <a:pt x="11113" y="49212"/>
                  <a:pt x="5556" y="181768"/>
                  <a:pt x="0" y="3143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57600" y="4953000"/>
            <a:ext cx="879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 = </a:t>
            </a:r>
            <a:r>
              <a:rPr lang="de-DE" dirty="0" err="1" smtClean="0"/>
              <a:t>gm</a:t>
            </a:r>
            <a:r>
              <a:rPr lang="de-DE" dirty="0" smtClean="0"/>
              <a:t> Vin</a:t>
            </a:r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4042665" y="3505200"/>
            <a:ext cx="1023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 = </a:t>
            </a:r>
            <a:r>
              <a:rPr lang="de-DE" dirty="0" err="1" smtClean="0"/>
              <a:t>sCdg</a:t>
            </a:r>
            <a:r>
              <a:rPr lang="de-DE" dirty="0" smtClean="0"/>
              <a:t> Vin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5645560" y="5105400"/>
            <a:ext cx="1780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r>
              <a:rPr lang="de-DE" dirty="0" smtClean="0"/>
              <a:t> = (-</a:t>
            </a:r>
            <a:r>
              <a:rPr lang="de-DE" dirty="0" err="1" smtClean="0"/>
              <a:t>gm</a:t>
            </a:r>
            <a:r>
              <a:rPr lang="de-DE" dirty="0" smtClean="0"/>
              <a:t> + </a:t>
            </a:r>
            <a:r>
              <a:rPr lang="de-DE" dirty="0" err="1" smtClean="0"/>
              <a:t>sCdg</a:t>
            </a:r>
            <a:r>
              <a:rPr lang="de-DE" dirty="0" smtClean="0"/>
              <a:t>) Vin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990600" y="838200"/>
            <a:ext cx="2209800" cy="2209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cxnSp>
        <p:nvCxnSpPr>
          <p:cNvPr id="129" name="Gerade Verbindung 128"/>
          <p:cNvCxnSpPr/>
          <p:nvPr/>
        </p:nvCxnSpPr>
        <p:spPr bwMode="auto">
          <a:xfrm>
            <a:off x="2554692" y="4038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Ellipse 129"/>
          <p:cNvSpPr/>
          <p:nvPr/>
        </p:nvSpPr>
        <p:spPr bwMode="auto">
          <a:xfrm>
            <a:off x="3276600" y="41770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7" name="Ellipse 136"/>
          <p:cNvSpPr/>
          <p:nvPr/>
        </p:nvSpPr>
        <p:spPr bwMode="auto">
          <a:xfrm>
            <a:off x="3276600" y="4329499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8" name="Gerade Verbindung 137"/>
          <p:cNvCxnSpPr>
            <a:stCxn id="137" idx="4"/>
          </p:cNvCxnSpPr>
          <p:nvPr/>
        </p:nvCxnSpPr>
        <p:spPr bwMode="auto">
          <a:xfrm>
            <a:off x="3429000" y="46342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Gerade Verbindung 139"/>
          <p:cNvCxnSpPr/>
          <p:nvPr/>
        </p:nvCxnSpPr>
        <p:spPr bwMode="auto">
          <a:xfrm>
            <a:off x="3429000" y="4024699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3429000" y="4038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Line 32"/>
          <p:cNvSpPr>
            <a:spLocks noChangeShapeType="1"/>
          </p:cNvSpPr>
          <p:nvPr/>
        </p:nvSpPr>
        <p:spPr bwMode="auto">
          <a:xfrm>
            <a:off x="2286000" y="4800600"/>
            <a:ext cx="3886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143" name="Gruppieren 142"/>
          <p:cNvGrpSpPr/>
          <p:nvPr/>
        </p:nvGrpSpPr>
        <p:grpSpPr>
          <a:xfrm>
            <a:off x="4114800" y="4024699"/>
            <a:ext cx="152400" cy="762000"/>
            <a:chOff x="6705600" y="4648200"/>
            <a:chExt cx="152400" cy="762000"/>
          </a:xfrm>
        </p:grpSpPr>
        <p:cxnSp>
          <p:nvCxnSpPr>
            <p:cNvPr id="155" name="Gerade Verbindung 154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6" name="Rechteck 155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57" name="Gerade Verbindung 156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8" name="Textfeld 119"/>
          <p:cNvSpPr txBox="1"/>
          <p:nvPr/>
        </p:nvSpPr>
        <p:spPr>
          <a:xfrm>
            <a:off x="4056201" y="4509700"/>
            <a:ext cx="1473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Rds_in</a:t>
            </a:r>
            <a:r>
              <a:rPr lang="de-DE" dirty="0" smtClean="0"/>
              <a:t> || </a:t>
            </a:r>
            <a:r>
              <a:rPr lang="de-DE" dirty="0" err="1" smtClean="0"/>
              <a:t>Rds_load</a:t>
            </a:r>
            <a:endParaRPr lang="de-DE" dirty="0"/>
          </a:p>
        </p:txBody>
      </p:sp>
      <p:cxnSp>
        <p:nvCxnSpPr>
          <p:cNvPr id="161" name="Gerade Verbindung 160"/>
          <p:cNvCxnSpPr/>
          <p:nvPr/>
        </p:nvCxnSpPr>
        <p:spPr bwMode="auto">
          <a:xfrm>
            <a:off x="3810000" y="40386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4" name="Gruppieren 163"/>
          <p:cNvGrpSpPr/>
          <p:nvPr/>
        </p:nvGrpSpPr>
        <p:grpSpPr>
          <a:xfrm>
            <a:off x="5410200" y="4038599"/>
            <a:ext cx="457200" cy="762001"/>
            <a:chOff x="4876800" y="1828800"/>
            <a:chExt cx="457200" cy="685800"/>
          </a:xfrm>
        </p:grpSpPr>
        <p:cxnSp>
          <p:nvCxnSpPr>
            <p:cNvPr id="165" name="Gerade Verbindung 164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Gerade Verbindung 16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Gerade Verbindung 16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Gerade Verbindung 16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0" name="Textfeld 135"/>
          <p:cNvSpPr txBox="1"/>
          <p:nvPr/>
        </p:nvSpPr>
        <p:spPr>
          <a:xfrm>
            <a:off x="5162190" y="4114800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Cjd_all+CL</a:t>
            </a:r>
            <a:endParaRPr lang="de-DE" dirty="0"/>
          </a:p>
        </p:txBody>
      </p:sp>
      <p:sp>
        <p:nvSpPr>
          <p:cNvPr id="171" name="Textfeld 136"/>
          <p:cNvSpPr txBox="1"/>
          <p:nvPr/>
        </p:nvSpPr>
        <p:spPr>
          <a:xfrm>
            <a:off x="2478492" y="38100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172" name="Textfeld 137"/>
          <p:cNvSpPr txBox="1"/>
          <p:nvPr/>
        </p:nvSpPr>
        <p:spPr>
          <a:xfrm>
            <a:off x="3469092" y="4481899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cxnSp>
        <p:nvCxnSpPr>
          <p:cNvPr id="176" name="Gerade Verbindung 175"/>
          <p:cNvCxnSpPr/>
          <p:nvPr/>
        </p:nvCxnSpPr>
        <p:spPr bwMode="auto">
          <a:xfrm>
            <a:off x="2402292" y="4786699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5" name="Gruppieren 184"/>
          <p:cNvGrpSpPr/>
          <p:nvPr/>
        </p:nvGrpSpPr>
        <p:grpSpPr>
          <a:xfrm rot="16200000">
            <a:off x="3200401" y="3352800"/>
            <a:ext cx="304800" cy="762001"/>
            <a:chOff x="4876800" y="1828800"/>
            <a:chExt cx="457200" cy="685800"/>
          </a:xfrm>
        </p:grpSpPr>
        <p:cxnSp>
          <p:nvCxnSpPr>
            <p:cNvPr id="186" name="Gerade Verbindung 185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Gerade Verbindung 18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Gerade Verbindung 18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0" name="Textfeld 135"/>
          <p:cNvSpPr txBox="1"/>
          <p:nvPr/>
        </p:nvSpPr>
        <p:spPr>
          <a:xfrm>
            <a:off x="2895600" y="350520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37338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Gerade Verbindung 190"/>
          <p:cNvCxnSpPr/>
          <p:nvPr/>
        </p:nvCxn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 flipH="1">
            <a:off x="2971800" y="4038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3" name="Textfeld 136"/>
          <p:cNvSpPr txBox="1"/>
          <p:nvPr/>
        </p:nvSpPr>
        <p:spPr>
          <a:xfrm>
            <a:off x="3733800" y="38100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5562600" y="40386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9" name="Gruppieren 198"/>
          <p:cNvGrpSpPr/>
          <p:nvPr/>
        </p:nvGrpSpPr>
        <p:grpSpPr>
          <a:xfrm>
            <a:off x="1574800" y="1905000"/>
            <a:ext cx="533400" cy="762000"/>
            <a:chOff x="1600200" y="4419600"/>
            <a:chExt cx="533400" cy="762000"/>
          </a:xfrm>
        </p:grpSpPr>
        <p:sp>
          <p:nvSpPr>
            <p:cNvPr id="20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7" name="Gerade Verbindung 206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9" name="Gerade Verbindung 208"/>
          <p:cNvCxnSpPr/>
          <p:nvPr/>
        </p:nvCxnSpPr>
        <p:spPr bwMode="auto">
          <a:xfrm>
            <a:off x="19558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Ellipse 209"/>
          <p:cNvSpPr/>
          <p:nvPr/>
        </p:nvSpPr>
        <p:spPr bwMode="auto">
          <a:xfrm>
            <a:off x="14224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1" name="Gerade Verbindung 210"/>
          <p:cNvCxnSpPr>
            <a:endCxn id="210" idx="0"/>
          </p:cNvCxnSpPr>
          <p:nvPr/>
        </p:nvCxnSpPr>
        <p:spPr bwMode="auto">
          <a:xfrm>
            <a:off x="1574800" y="2286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15748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1422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>
            <a:stCxn id="206" idx="0"/>
          </p:cNvCxnSpPr>
          <p:nvPr/>
        </p:nvCxnSpPr>
        <p:spPr bwMode="auto">
          <a:xfrm>
            <a:off x="21082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3716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uppieren 215"/>
          <p:cNvGrpSpPr/>
          <p:nvPr/>
        </p:nvGrpSpPr>
        <p:grpSpPr>
          <a:xfrm flipV="1">
            <a:off x="1574800" y="1143000"/>
            <a:ext cx="533400" cy="762000"/>
            <a:chOff x="1600200" y="4419600"/>
            <a:chExt cx="533400" cy="762000"/>
          </a:xfrm>
        </p:grpSpPr>
        <p:sp>
          <p:nvSpPr>
            <p:cNvPr id="21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4" name="Gerade Verbindung 223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" name="Gerade Verbindung 224"/>
          <p:cNvCxnSpPr/>
          <p:nvPr/>
        </p:nvCxnSpPr>
        <p:spPr bwMode="auto">
          <a:xfrm flipV="1">
            <a:off x="19558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 flipV="1">
            <a:off x="21082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Ellipse 226"/>
          <p:cNvSpPr/>
          <p:nvPr/>
        </p:nvSpPr>
        <p:spPr bwMode="auto">
          <a:xfrm>
            <a:off x="17272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3" name="Gerade Verbindung 232"/>
          <p:cNvCxnSpPr/>
          <p:nvPr/>
        </p:nvCxnSpPr>
        <p:spPr bwMode="auto">
          <a:xfrm>
            <a:off x="21336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mit Pfeil 235"/>
          <p:cNvCxnSpPr/>
          <p:nvPr/>
        </p:nvCxnSpPr>
        <p:spPr bwMode="auto">
          <a:xfrm>
            <a:off x="16002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4"/>
          <p:cNvSpPr txBox="1"/>
          <p:nvPr/>
        </p:nvSpPr>
        <p:spPr>
          <a:xfrm>
            <a:off x="14473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895600" y="1676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rot="10800000" flipH="1">
            <a:off x="22098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Textfeld 160"/>
          <p:cNvSpPr txBox="1"/>
          <p:nvPr/>
        </p:nvSpPr>
        <p:spPr>
          <a:xfrm>
            <a:off x="2311424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  <p:grpSp>
        <p:nvGrpSpPr>
          <p:cNvPr id="240" name="Gruppieren 239"/>
          <p:cNvGrpSpPr/>
          <p:nvPr/>
        </p:nvGrpSpPr>
        <p:grpSpPr>
          <a:xfrm>
            <a:off x="3962400" y="1905000"/>
            <a:ext cx="533400" cy="762000"/>
            <a:chOff x="1600200" y="4419600"/>
            <a:chExt cx="533400" cy="762000"/>
          </a:xfrm>
        </p:grpSpPr>
        <p:sp>
          <p:nvSpPr>
            <p:cNvPr id="24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50" name="Gerade Verbindung 24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1" name="Gerade Verbindung 250"/>
          <p:cNvCxnSpPr/>
          <p:nvPr/>
        </p:nvCxnSpPr>
        <p:spPr bwMode="auto">
          <a:xfrm>
            <a:off x="4343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252"/>
          <p:cNvCxnSpPr/>
          <p:nvPr/>
        </p:nvCxnSpPr>
        <p:spPr bwMode="auto">
          <a:xfrm>
            <a:off x="3962400" y="2286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Gerade Verbindung 253"/>
          <p:cNvCxnSpPr/>
          <p:nvPr/>
        </p:nvCxnSpPr>
        <p:spPr bwMode="auto">
          <a:xfrm>
            <a:off x="39624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Gerade Verbindung 254"/>
          <p:cNvCxnSpPr/>
          <p:nvPr/>
        </p:nvCxnSpPr>
        <p:spPr bwMode="auto">
          <a:xfrm>
            <a:off x="38100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>
            <a:stCxn id="249" idx="0"/>
          </p:cNvCxnSpPr>
          <p:nvPr/>
        </p:nvCxnSpPr>
        <p:spPr bwMode="auto">
          <a:xfrm>
            <a:off x="44958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56"/>
          <p:cNvCxnSpPr/>
          <p:nvPr/>
        </p:nvCxnSpPr>
        <p:spPr bwMode="auto">
          <a:xfrm>
            <a:off x="37592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8" name="Gruppieren 257"/>
          <p:cNvGrpSpPr/>
          <p:nvPr/>
        </p:nvGrpSpPr>
        <p:grpSpPr>
          <a:xfrm flipV="1">
            <a:off x="3962400" y="1143000"/>
            <a:ext cx="533400" cy="762000"/>
            <a:chOff x="1600200" y="4419600"/>
            <a:chExt cx="533400" cy="762000"/>
          </a:xfrm>
        </p:grpSpPr>
        <p:sp>
          <p:nvSpPr>
            <p:cNvPr id="25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66" name="Gerade Verbindung 26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7" name="Gerade Verbindung 266"/>
          <p:cNvCxnSpPr/>
          <p:nvPr/>
        </p:nvCxnSpPr>
        <p:spPr bwMode="auto">
          <a:xfrm flipV="1">
            <a:off x="43434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 flipV="1">
            <a:off x="44958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Ellipse 268"/>
          <p:cNvSpPr/>
          <p:nvPr/>
        </p:nvSpPr>
        <p:spPr bwMode="auto">
          <a:xfrm>
            <a:off x="41148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45212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39878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Textfeld 14"/>
          <p:cNvSpPr txBox="1"/>
          <p:nvPr/>
        </p:nvSpPr>
        <p:spPr>
          <a:xfrm>
            <a:off x="38349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274" name="Gerade Verbindung mit Pfeil 273"/>
          <p:cNvCxnSpPr/>
          <p:nvPr/>
        </p:nvCxnSpPr>
        <p:spPr bwMode="auto">
          <a:xfrm flipH="1">
            <a:off x="45974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" name="Textfeld 160"/>
          <p:cNvSpPr txBox="1"/>
          <p:nvPr/>
        </p:nvSpPr>
        <p:spPr>
          <a:xfrm>
            <a:off x="4673376" y="20574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/>
              <a:t>Z</a:t>
            </a:r>
            <a:r>
              <a:rPr lang="de-DE" dirty="0" err="1" smtClean="0"/>
              <a:t>out</a:t>
            </a:r>
            <a:endParaRPr lang="de-DE" dirty="0"/>
          </a:p>
        </p:txBody>
      </p:sp>
      <p:sp>
        <p:nvSpPr>
          <p:cNvPr id="276" name="Textfeld 160"/>
          <p:cNvSpPr txBox="1"/>
          <p:nvPr/>
        </p:nvSpPr>
        <p:spPr>
          <a:xfrm>
            <a:off x="6009093" y="205740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r>
              <a:rPr lang="de-DE" dirty="0" smtClean="0"/>
              <a:t> = </a:t>
            </a:r>
            <a:r>
              <a:rPr lang="de-DE" dirty="0" err="1" smtClean="0"/>
              <a:t>Zout</a:t>
            </a:r>
            <a:r>
              <a:rPr lang="de-DE" dirty="0" smtClean="0"/>
              <a:t> </a:t>
            </a:r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277" name="Gerade Verbindung mit Pfeil 276"/>
          <p:cNvCxnSpPr/>
          <p:nvPr/>
        </p:nvCxnSpPr>
        <p:spPr bwMode="auto">
          <a:xfrm flipH="1">
            <a:off x="6527776" y="41910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Textfeld 160"/>
          <p:cNvSpPr txBox="1"/>
          <p:nvPr/>
        </p:nvSpPr>
        <p:spPr>
          <a:xfrm>
            <a:off x="6603751" y="4191000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Zout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5181600" y="5133201"/>
            <a:ext cx="266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r>
              <a:rPr lang="de-DE" dirty="0" smtClean="0"/>
              <a:t> =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 / (1 + s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 bwMode="auto">
          <a:xfrm>
            <a:off x="3429000" y="838200"/>
            <a:ext cx="2133600" cy="2209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2590800" y="40386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5181600" y="5590401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Rout</a:t>
            </a:r>
            <a:r>
              <a:rPr lang="de-DE" dirty="0" smtClean="0"/>
              <a:t> = </a:t>
            </a:r>
            <a:r>
              <a:rPr lang="de-DE" dirty="0" err="1" smtClean="0"/>
              <a:t>Rds_in</a:t>
            </a:r>
            <a:r>
              <a:rPr lang="de-DE" dirty="0" smtClean="0"/>
              <a:t> || </a:t>
            </a:r>
            <a:r>
              <a:rPr lang="de-DE" dirty="0" err="1" smtClean="0"/>
              <a:t>Rds_load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5181600" y="5895201"/>
            <a:ext cx="1974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Cout</a:t>
            </a:r>
            <a:r>
              <a:rPr lang="de-DE" dirty="0" smtClean="0"/>
              <a:t> = </a:t>
            </a:r>
            <a:r>
              <a:rPr lang="de-DE" dirty="0" err="1" smtClean="0"/>
              <a:t>Cjd_all</a:t>
            </a:r>
            <a:r>
              <a:rPr lang="de-DE" dirty="0" smtClean="0"/>
              <a:t> + CL + </a:t>
            </a:r>
            <a:r>
              <a:rPr lang="de-DE" dirty="0" err="1" smtClean="0"/>
              <a:t>Cdg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7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grpSp>
        <p:nvGrpSpPr>
          <p:cNvPr id="199" name="Gruppieren 198"/>
          <p:cNvGrpSpPr/>
          <p:nvPr/>
        </p:nvGrpSpPr>
        <p:grpSpPr>
          <a:xfrm>
            <a:off x="1574800" y="1905000"/>
            <a:ext cx="533400" cy="762000"/>
            <a:chOff x="1600200" y="4419600"/>
            <a:chExt cx="533400" cy="762000"/>
          </a:xfrm>
        </p:grpSpPr>
        <p:sp>
          <p:nvSpPr>
            <p:cNvPr id="20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7" name="Gerade Verbindung 206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9" name="Gerade Verbindung 208"/>
          <p:cNvCxnSpPr/>
          <p:nvPr/>
        </p:nvCxnSpPr>
        <p:spPr bwMode="auto">
          <a:xfrm>
            <a:off x="19558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Ellipse 209"/>
          <p:cNvSpPr/>
          <p:nvPr/>
        </p:nvSpPr>
        <p:spPr bwMode="auto">
          <a:xfrm>
            <a:off x="14224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1" name="Gerade Verbindung 210"/>
          <p:cNvCxnSpPr>
            <a:endCxn id="210" idx="0"/>
          </p:cNvCxnSpPr>
          <p:nvPr/>
        </p:nvCxnSpPr>
        <p:spPr bwMode="auto">
          <a:xfrm>
            <a:off x="1574800" y="2286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15748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1422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>
            <a:stCxn id="206" idx="0"/>
          </p:cNvCxnSpPr>
          <p:nvPr/>
        </p:nvCxnSpPr>
        <p:spPr bwMode="auto">
          <a:xfrm>
            <a:off x="21082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3716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uppieren 215"/>
          <p:cNvGrpSpPr/>
          <p:nvPr/>
        </p:nvGrpSpPr>
        <p:grpSpPr>
          <a:xfrm flipV="1">
            <a:off x="1574800" y="1143000"/>
            <a:ext cx="533400" cy="762000"/>
            <a:chOff x="1600200" y="4419600"/>
            <a:chExt cx="533400" cy="762000"/>
          </a:xfrm>
        </p:grpSpPr>
        <p:sp>
          <p:nvSpPr>
            <p:cNvPr id="21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4" name="Gerade Verbindung 223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" name="Gerade Verbindung 224"/>
          <p:cNvCxnSpPr/>
          <p:nvPr/>
        </p:nvCxnSpPr>
        <p:spPr bwMode="auto">
          <a:xfrm flipV="1">
            <a:off x="19558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 flipV="1">
            <a:off x="21082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Ellipse 226"/>
          <p:cNvSpPr/>
          <p:nvPr/>
        </p:nvSpPr>
        <p:spPr bwMode="auto">
          <a:xfrm>
            <a:off x="17272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3" name="Gerade Verbindung 232"/>
          <p:cNvCxnSpPr/>
          <p:nvPr/>
        </p:nvCxnSpPr>
        <p:spPr bwMode="auto">
          <a:xfrm>
            <a:off x="21336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mit Pfeil 235"/>
          <p:cNvCxnSpPr/>
          <p:nvPr/>
        </p:nvCxnSpPr>
        <p:spPr bwMode="auto">
          <a:xfrm>
            <a:off x="16002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4"/>
          <p:cNvSpPr txBox="1"/>
          <p:nvPr/>
        </p:nvSpPr>
        <p:spPr>
          <a:xfrm>
            <a:off x="14473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895600" y="1676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rot="10800000" flipH="1">
            <a:off x="22098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Textfeld 160"/>
          <p:cNvSpPr txBox="1"/>
          <p:nvPr/>
        </p:nvSpPr>
        <p:spPr>
          <a:xfrm>
            <a:off x="2311424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  <p:grpSp>
        <p:nvGrpSpPr>
          <p:cNvPr id="240" name="Gruppieren 239"/>
          <p:cNvGrpSpPr/>
          <p:nvPr/>
        </p:nvGrpSpPr>
        <p:grpSpPr>
          <a:xfrm>
            <a:off x="3962400" y="1905000"/>
            <a:ext cx="533400" cy="762000"/>
            <a:chOff x="1600200" y="4419600"/>
            <a:chExt cx="533400" cy="762000"/>
          </a:xfrm>
        </p:grpSpPr>
        <p:sp>
          <p:nvSpPr>
            <p:cNvPr id="24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50" name="Gerade Verbindung 24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1" name="Gerade Verbindung 250"/>
          <p:cNvCxnSpPr/>
          <p:nvPr/>
        </p:nvCxnSpPr>
        <p:spPr bwMode="auto">
          <a:xfrm>
            <a:off x="4343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252"/>
          <p:cNvCxnSpPr/>
          <p:nvPr/>
        </p:nvCxnSpPr>
        <p:spPr bwMode="auto">
          <a:xfrm>
            <a:off x="3962400" y="2286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Gerade Verbindung 253"/>
          <p:cNvCxnSpPr/>
          <p:nvPr/>
        </p:nvCxnSpPr>
        <p:spPr bwMode="auto">
          <a:xfrm>
            <a:off x="39624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Gerade Verbindung 254"/>
          <p:cNvCxnSpPr/>
          <p:nvPr/>
        </p:nvCxnSpPr>
        <p:spPr bwMode="auto">
          <a:xfrm>
            <a:off x="38100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>
            <a:stCxn id="249" idx="0"/>
          </p:cNvCxnSpPr>
          <p:nvPr/>
        </p:nvCxnSpPr>
        <p:spPr bwMode="auto">
          <a:xfrm>
            <a:off x="44958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56"/>
          <p:cNvCxnSpPr/>
          <p:nvPr/>
        </p:nvCxnSpPr>
        <p:spPr bwMode="auto">
          <a:xfrm>
            <a:off x="37592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8" name="Gruppieren 257"/>
          <p:cNvGrpSpPr/>
          <p:nvPr/>
        </p:nvGrpSpPr>
        <p:grpSpPr>
          <a:xfrm flipV="1">
            <a:off x="3962400" y="1143000"/>
            <a:ext cx="533400" cy="762000"/>
            <a:chOff x="1600200" y="4419600"/>
            <a:chExt cx="533400" cy="762000"/>
          </a:xfrm>
        </p:grpSpPr>
        <p:sp>
          <p:nvSpPr>
            <p:cNvPr id="25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66" name="Gerade Verbindung 26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7" name="Gerade Verbindung 266"/>
          <p:cNvCxnSpPr/>
          <p:nvPr/>
        </p:nvCxnSpPr>
        <p:spPr bwMode="auto">
          <a:xfrm flipV="1">
            <a:off x="43434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 flipV="1">
            <a:off x="44958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Ellipse 268"/>
          <p:cNvSpPr/>
          <p:nvPr/>
        </p:nvSpPr>
        <p:spPr bwMode="auto">
          <a:xfrm>
            <a:off x="41148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45212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39878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Textfeld 14"/>
          <p:cNvSpPr txBox="1"/>
          <p:nvPr/>
        </p:nvSpPr>
        <p:spPr>
          <a:xfrm>
            <a:off x="38349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274" name="Gerade Verbindung mit Pfeil 273"/>
          <p:cNvCxnSpPr/>
          <p:nvPr/>
        </p:nvCxnSpPr>
        <p:spPr bwMode="auto">
          <a:xfrm flipH="1">
            <a:off x="45974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" name="Textfeld 160"/>
          <p:cNvSpPr txBox="1"/>
          <p:nvPr/>
        </p:nvSpPr>
        <p:spPr>
          <a:xfrm>
            <a:off x="4673376" y="20574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/>
              <a:t>Z</a:t>
            </a:r>
            <a:r>
              <a:rPr lang="de-DE" dirty="0" err="1" smtClean="0"/>
              <a:t>out</a:t>
            </a:r>
            <a:endParaRPr lang="de-DE" dirty="0"/>
          </a:p>
        </p:txBody>
      </p:sp>
      <p:sp>
        <p:nvSpPr>
          <p:cNvPr id="276" name="Textfeld 160"/>
          <p:cNvSpPr txBox="1"/>
          <p:nvPr/>
        </p:nvSpPr>
        <p:spPr>
          <a:xfrm>
            <a:off x="6009093" y="205740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r>
              <a:rPr lang="de-DE" dirty="0" smtClean="0"/>
              <a:t> = </a:t>
            </a:r>
            <a:r>
              <a:rPr lang="de-DE" dirty="0" err="1" smtClean="0"/>
              <a:t>Zout</a:t>
            </a:r>
            <a:r>
              <a:rPr lang="de-DE" dirty="0" smtClean="0"/>
              <a:t> </a:t>
            </a:r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1145488" y="5133201"/>
            <a:ext cx="266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r>
              <a:rPr lang="de-DE" dirty="0" smtClean="0"/>
              <a:t> =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 / (1 + s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1191697" y="5514201"/>
            <a:ext cx="1780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r>
              <a:rPr lang="de-DE" dirty="0" smtClean="0"/>
              <a:t> = (-</a:t>
            </a:r>
            <a:r>
              <a:rPr lang="de-DE" dirty="0" err="1" smtClean="0"/>
              <a:t>gm</a:t>
            </a:r>
            <a:r>
              <a:rPr lang="de-DE" dirty="0" smtClean="0"/>
              <a:t> + </a:t>
            </a:r>
            <a:r>
              <a:rPr lang="de-DE" dirty="0" err="1" smtClean="0"/>
              <a:t>sCdg</a:t>
            </a:r>
            <a:r>
              <a:rPr lang="de-DE" dirty="0" smtClean="0"/>
              <a:t>) Vin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3581400" y="56388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71136"/>
              </p:ext>
            </p:extLst>
          </p:nvPr>
        </p:nvGraphicFramePr>
        <p:xfrm>
          <a:off x="5522913" y="5314950"/>
          <a:ext cx="29670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2" name="Formel" r:id="rId3" imgW="1942920" imgH="457200" progId="Equation.3">
                  <p:embed/>
                </p:oleObj>
              </mc:Choice>
              <mc:Fallback>
                <p:oleObj name="Formel" r:id="rId3" imgW="1942920" imgH="4572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5314950"/>
                        <a:ext cx="29670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Gerade Verbindung mit Pfeil 114"/>
          <p:cNvCxnSpPr/>
          <p:nvPr/>
        </p:nvCxnSpPr>
        <p:spPr bwMode="auto">
          <a:xfrm>
            <a:off x="6019800" y="4267200"/>
            <a:ext cx="2819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6019800" y="33528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7315200" y="3733800"/>
            <a:ext cx="457200" cy="533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5867400" y="3733800"/>
            <a:ext cx="1447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feld 111"/>
          <p:cNvSpPr txBox="1"/>
          <p:nvPr/>
        </p:nvSpPr>
        <p:spPr>
          <a:xfrm>
            <a:off x="5410200" y="3200400"/>
            <a:ext cx="57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Log A</a:t>
            </a:r>
            <a:endParaRPr lang="de-DE" dirty="0"/>
          </a:p>
        </p:txBody>
      </p:sp>
      <p:cxnSp>
        <p:nvCxnSpPr>
          <p:cNvPr id="122" name="Gerade Verbindung 121"/>
          <p:cNvCxnSpPr/>
          <p:nvPr/>
        </p:nvCxnSpPr>
        <p:spPr bwMode="auto">
          <a:xfrm flipV="1">
            <a:off x="7315200" y="34290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Textfeld 111"/>
          <p:cNvSpPr txBox="1"/>
          <p:nvPr/>
        </p:nvSpPr>
        <p:spPr>
          <a:xfrm>
            <a:off x="6583280" y="3990201"/>
            <a:ext cx="96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1/</a:t>
            </a:r>
            <a:r>
              <a:rPr lang="de-DE" dirty="0" err="1" smtClean="0"/>
              <a:t>RoutCout</a:t>
            </a:r>
            <a:endParaRPr lang="de-DE" dirty="0"/>
          </a:p>
        </p:txBody>
      </p:sp>
      <p:cxnSp>
        <p:nvCxnSpPr>
          <p:cNvPr id="124" name="Gerade Verbindung 123"/>
          <p:cNvCxnSpPr/>
          <p:nvPr/>
        </p:nvCxnSpPr>
        <p:spPr bwMode="auto">
          <a:xfrm>
            <a:off x="7772400" y="4267200"/>
            <a:ext cx="457200" cy="533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H="1">
            <a:off x="8229600" y="4800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feld 111"/>
          <p:cNvSpPr txBox="1"/>
          <p:nvPr/>
        </p:nvSpPr>
        <p:spPr>
          <a:xfrm>
            <a:off x="7772400" y="3962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</a:t>
            </a:r>
            <a:r>
              <a:rPr lang="de-DE" dirty="0" smtClean="0"/>
              <a:t>/</a:t>
            </a:r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131" name="Gerade Verbindung 130"/>
          <p:cNvCxnSpPr/>
          <p:nvPr/>
        </p:nvCxnSpPr>
        <p:spPr bwMode="auto">
          <a:xfrm flipV="1">
            <a:off x="8229600" y="4267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Textfeld 111"/>
          <p:cNvSpPr txBox="1"/>
          <p:nvPr/>
        </p:nvSpPr>
        <p:spPr>
          <a:xfrm>
            <a:off x="8229600" y="4495800"/>
            <a:ext cx="83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r>
              <a:rPr lang="de-DE" dirty="0" smtClean="0"/>
              <a:t>/</a:t>
            </a:r>
            <a:r>
              <a:rPr lang="de-DE" dirty="0" err="1" smtClean="0"/>
              <a:t>Cout</a:t>
            </a:r>
            <a:endParaRPr lang="de-DE" dirty="0"/>
          </a:p>
        </p:txBody>
      </p:sp>
      <p:sp>
        <p:nvSpPr>
          <p:cNvPr id="133" name="Textfeld 111"/>
          <p:cNvSpPr txBox="1"/>
          <p:nvPr/>
        </p:nvSpPr>
        <p:spPr>
          <a:xfrm>
            <a:off x="6227504" y="34290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gmRout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6477000" y="5181600"/>
            <a:ext cx="13716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mit Pfeil 15"/>
          <p:cNvCxnSpPr>
            <a:stCxn id="12" idx="7"/>
          </p:cNvCxnSpPr>
          <p:nvPr/>
        </p:nvCxnSpPr>
        <p:spPr bwMode="auto">
          <a:xfrm flipV="1">
            <a:off x="7647734" y="4876800"/>
            <a:ext cx="505666" cy="3940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03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grpSp>
        <p:nvGrpSpPr>
          <p:cNvPr id="199" name="Gruppieren 198"/>
          <p:cNvGrpSpPr/>
          <p:nvPr/>
        </p:nvGrpSpPr>
        <p:grpSpPr>
          <a:xfrm>
            <a:off x="1574800" y="1905000"/>
            <a:ext cx="533400" cy="762000"/>
            <a:chOff x="1600200" y="4419600"/>
            <a:chExt cx="533400" cy="762000"/>
          </a:xfrm>
        </p:grpSpPr>
        <p:sp>
          <p:nvSpPr>
            <p:cNvPr id="20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7" name="Gerade Verbindung 206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9" name="Gerade Verbindung 208"/>
          <p:cNvCxnSpPr/>
          <p:nvPr/>
        </p:nvCxnSpPr>
        <p:spPr bwMode="auto">
          <a:xfrm>
            <a:off x="19558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Ellipse 209"/>
          <p:cNvSpPr/>
          <p:nvPr/>
        </p:nvSpPr>
        <p:spPr bwMode="auto">
          <a:xfrm>
            <a:off x="14224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1" name="Gerade Verbindung 210"/>
          <p:cNvCxnSpPr>
            <a:endCxn id="210" idx="0"/>
          </p:cNvCxnSpPr>
          <p:nvPr/>
        </p:nvCxnSpPr>
        <p:spPr bwMode="auto">
          <a:xfrm>
            <a:off x="1574800" y="2286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15748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1422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>
            <a:stCxn id="206" idx="0"/>
          </p:cNvCxnSpPr>
          <p:nvPr/>
        </p:nvCxnSpPr>
        <p:spPr bwMode="auto">
          <a:xfrm>
            <a:off x="21082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3716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uppieren 215"/>
          <p:cNvGrpSpPr/>
          <p:nvPr/>
        </p:nvGrpSpPr>
        <p:grpSpPr>
          <a:xfrm flipV="1">
            <a:off x="1574800" y="1143000"/>
            <a:ext cx="533400" cy="762000"/>
            <a:chOff x="1600200" y="4419600"/>
            <a:chExt cx="533400" cy="762000"/>
          </a:xfrm>
        </p:grpSpPr>
        <p:sp>
          <p:nvSpPr>
            <p:cNvPr id="21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4" name="Gerade Verbindung 223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" name="Gerade Verbindung 224"/>
          <p:cNvCxnSpPr/>
          <p:nvPr/>
        </p:nvCxnSpPr>
        <p:spPr bwMode="auto">
          <a:xfrm flipV="1">
            <a:off x="19558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 flipV="1">
            <a:off x="21082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Ellipse 226"/>
          <p:cNvSpPr/>
          <p:nvPr/>
        </p:nvSpPr>
        <p:spPr bwMode="auto">
          <a:xfrm>
            <a:off x="17272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3" name="Gerade Verbindung 232"/>
          <p:cNvCxnSpPr/>
          <p:nvPr/>
        </p:nvCxnSpPr>
        <p:spPr bwMode="auto">
          <a:xfrm>
            <a:off x="21336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mit Pfeil 235"/>
          <p:cNvCxnSpPr/>
          <p:nvPr/>
        </p:nvCxnSpPr>
        <p:spPr bwMode="auto">
          <a:xfrm>
            <a:off x="16002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4"/>
          <p:cNvSpPr txBox="1"/>
          <p:nvPr/>
        </p:nvSpPr>
        <p:spPr>
          <a:xfrm>
            <a:off x="14473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895600" y="1676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rot="10800000" flipH="1">
            <a:off x="22098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Textfeld 160"/>
          <p:cNvSpPr txBox="1"/>
          <p:nvPr/>
        </p:nvSpPr>
        <p:spPr>
          <a:xfrm>
            <a:off x="2311424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  <p:grpSp>
        <p:nvGrpSpPr>
          <p:cNvPr id="240" name="Gruppieren 239"/>
          <p:cNvGrpSpPr/>
          <p:nvPr/>
        </p:nvGrpSpPr>
        <p:grpSpPr>
          <a:xfrm>
            <a:off x="3962400" y="1905000"/>
            <a:ext cx="533400" cy="762000"/>
            <a:chOff x="1600200" y="4419600"/>
            <a:chExt cx="533400" cy="762000"/>
          </a:xfrm>
        </p:grpSpPr>
        <p:sp>
          <p:nvSpPr>
            <p:cNvPr id="24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50" name="Gerade Verbindung 24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1" name="Gerade Verbindung 250"/>
          <p:cNvCxnSpPr/>
          <p:nvPr/>
        </p:nvCxnSpPr>
        <p:spPr bwMode="auto">
          <a:xfrm>
            <a:off x="4343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252"/>
          <p:cNvCxnSpPr/>
          <p:nvPr/>
        </p:nvCxnSpPr>
        <p:spPr bwMode="auto">
          <a:xfrm>
            <a:off x="3962400" y="2286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Gerade Verbindung 253"/>
          <p:cNvCxnSpPr/>
          <p:nvPr/>
        </p:nvCxnSpPr>
        <p:spPr bwMode="auto">
          <a:xfrm>
            <a:off x="39624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Gerade Verbindung 254"/>
          <p:cNvCxnSpPr/>
          <p:nvPr/>
        </p:nvCxnSpPr>
        <p:spPr bwMode="auto">
          <a:xfrm>
            <a:off x="38100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>
            <a:stCxn id="249" idx="0"/>
          </p:cNvCxnSpPr>
          <p:nvPr/>
        </p:nvCxnSpPr>
        <p:spPr bwMode="auto">
          <a:xfrm>
            <a:off x="44958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56"/>
          <p:cNvCxnSpPr/>
          <p:nvPr/>
        </p:nvCxnSpPr>
        <p:spPr bwMode="auto">
          <a:xfrm>
            <a:off x="37592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8" name="Gruppieren 257"/>
          <p:cNvGrpSpPr/>
          <p:nvPr/>
        </p:nvGrpSpPr>
        <p:grpSpPr>
          <a:xfrm flipV="1">
            <a:off x="3962400" y="1143000"/>
            <a:ext cx="533400" cy="762000"/>
            <a:chOff x="1600200" y="4419600"/>
            <a:chExt cx="533400" cy="762000"/>
          </a:xfrm>
        </p:grpSpPr>
        <p:sp>
          <p:nvSpPr>
            <p:cNvPr id="25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66" name="Gerade Verbindung 26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7" name="Gerade Verbindung 266"/>
          <p:cNvCxnSpPr/>
          <p:nvPr/>
        </p:nvCxnSpPr>
        <p:spPr bwMode="auto">
          <a:xfrm flipV="1">
            <a:off x="43434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 flipV="1">
            <a:off x="44958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Ellipse 268"/>
          <p:cNvSpPr/>
          <p:nvPr/>
        </p:nvSpPr>
        <p:spPr bwMode="auto">
          <a:xfrm>
            <a:off x="41148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45212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39878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Textfeld 14"/>
          <p:cNvSpPr txBox="1"/>
          <p:nvPr/>
        </p:nvSpPr>
        <p:spPr>
          <a:xfrm>
            <a:off x="38349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274" name="Gerade Verbindung mit Pfeil 273"/>
          <p:cNvCxnSpPr/>
          <p:nvPr/>
        </p:nvCxnSpPr>
        <p:spPr bwMode="auto">
          <a:xfrm flipH="1">
            <a:off x="45974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" name="Textfeld 160"/>
          <p:cNvSpPr txBox="1"/>
          <p:nvPr/>
        </p:nvSpPr>
        <p:spPr>
          <a:xfrm>
            <a:off x="4673376" y="20574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/>
              <a:t>Z</a:t>
            </a:r>
            <a:r>
              <a:rPr lang="de-DE" dirty="0" err="1" smtClean="0"/>
              <a:t>out</a:t>
            </a:r>
            <a:endParaRPr lang="de-DE" dirty="0"/>
          </a:p>
        </p:txBody>
      </p:sp>
      <p:sp>
        <p:nvSpPr>
          <p:cNvPr id="276" name="Textfeld 160"/>
          <p:cNvSpPr txBox="1"/>
          <p:nvPr/>
        </p:nvSpPr>
        <p:spPr>
          <a:xfrm>
            <a:off x="6009093" y="205740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r>
              <a:rPr lang="de-DE" dirty="0" smtClean="0"/>
              <a:t> = </a:t>
            </a:r>
            <a:r>
              <a:rPr lang="de-DE" dirty="0" err="1" smtClean="0"/>
              <a:t>Zout</a:t>
            </a:r>
            <a:r>
              <a:rPr lang="de-DE" dirty="0" smtClean="0"/>
              <a:t> </a:t>
            </a:r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1145488" y="5133201"/>
            <a:ext cx="266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r>
              <a:rPr lang="de-DE" dirty="0" smtClean="0"/>
              <a:t> =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 / (1 + s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1191697" y="5514201"/>
            <a:ext cx="1780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r>
              <a:rPr lang="de-DE" dirty="0" smtClean="0"/>
              <a:t> = (-</a:t>
            </a:r>
            <a:r>
              <a:rPr lang="de-DE" dirty="0" err="1" smtClean="0"/>
              <a:t>gm</a:t>
            </a:r>
            <a:r>
              <a:rPr lang="de-DE" dirty="0" smtClean="0"/>
              <a:t> + </a:t>
            </a:r>
            <a:r>
              <a:rPr lang="de-DE" dirty="0" err="1" smtClean="0"/>
              <a:t>sCdg</a:t>
            </a:r>
            <a:r>
              <a:rPr lang="de-DE" dirty="0" smtClean="0"/>
              <a:t>) Vin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3581400" y="56388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37639"/>
              </p:ext>
            </p:extLst>
          </p:nvPr>
        </p:nvGraphicFramePr>
        <p:xfrm>
          <a:off x="5522913" y="5314950"/>
          <a:ext cx="29670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4" name="Formel" r:id="rId3" imgW="1942920" imgH="457200" progId="Equation.3">
                  <p:embed/>
                </p:oleObj>
              </mc:Choice>
              <mc:Fallback>
                <p:oleObj name="Formel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5314950"/>
                        <a:ext cx="29670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Gerade Verbindung mit Pfeil 114"/>
          <p:cNvCxnSpPr/>
          <p:nvPr/>
        </p:nvCxnSpPr>
        <p:spPr bwMode="auto">
          <a:xfrm>
            <a:off x="6019800" y="4267200"/>
            <a:ext cx="2819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6019800" y="33528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7315200" y="3733800"/>
            <a:ext cx="457200" cy="533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5867400" y="3733800"/>
            <a:ext cx="1447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feld 111"/>
          <p:cNvSpPr txBox="1"/>
          <p:nvPr/>
        </p:nvSpPr>
        <p:spPr>
          <a:xfrm>
            <a:off x="5410200" y="3200400"/>
            <a:ext cx="57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Log A</a:t>
            </a:r>
            <a:endParaRPr lang="de-DE" dirty="0"/>
          </a:p>
        </p:txBody>
      </p:sp>
      <p:cxnSp>
        <p:nvCxnSpPr>
          <p:cNvPr id="122" name="Gerade Verbindung 121"/>
          <p:cNvCxnSpPr/>
          <p:nvPr/>
        </p:nvCxnSpPr>
        <p:spPr bwMode="auto">
          <a:xfrm flipV="1">
            <a:off x="7315200" y="34290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Textfeld 111"/>
          <p:cNvSpPr txBox="1"/>
          <p:nvPr/>
        </p:nvSpPr>
        <p:spPr>
          <a:xfrm>
            <a:off x="6583280" y="3990201"/>
            <a:ext cx="96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1/</a:t>
            </a:r>
            <a:r>
              <a:rPr lang="de-DE" dirty="0" err="1" smtClean="0"/>
              <a:t>RoutCout</a:t>
            </a:r>
            <a:endParaRPr lang="de-DE" dirty="0"/>
          </a:p>
        </p:txBody>
      </p:sp>
      <p:cxnSp>
        <p:nvCxnSpPr>
          <p:cNvPr id="124" name="Gerade Verbindung 123"/>
          <p:cNvCxnSpPr/>
          <p:nvPr/>
        </p:nvCxnSpPr>
        <p:spPr bwMode="auto">
          <a:xfrm>
            <a:off x="7772400" y="4267200"/>
            <a:ext cx="457200" cy="533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H="1">
            <a:off x="8229600" y="4800600"/>
            <a:ext cx="3810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feld 111"/>
          <p:cNvSpPr txBox="1"/>
          <p:nvPr/>
        </p:nvSpPr>
        <p:spPr>
          <a:xfrm>
            <a:off x="7772400" y="3962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</a:t>
            </a:r>
            <a:r>
              <a:rPr lang="de-DE" dirty="0" smtClean="0"/>
              <a:t>/</a:t>
            </a:r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131" name="Gerade Verbindung 130"/>
          <p:cNvCxnSpPr/>
          <p:nvPr/>
        </p:nvCxnSpPr>
        <p:spPr bwMode="auto">
          <a:xfrm flipV="1">
            <a:off x="8229600" y="4267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Textfeld 111"/>
          <p:cNvSpPr txBox="1"/>
          <p:nvPr/>
        </p:nvSpPr>
        <p:spPr>
          <a:xfrm>
            <a:off x="8229600" y="4495800"/>
            <a:ext cx="83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r>
              <a:rPr lang="de-DE" dirty="0" smtClean="0"/>
              <a:t>/</a:t>
            </a:r>
            <a:r>
              <a:rPr lang="de-DE" dirty="0" err="1" smtClean="0"/>
              <a:t>Cout</a:t>
            </a:r>
            <a:endParaRPr lang="de-DE" dirty="0"/>
          </a:p>
        </p:txBody>
      </p:sp>
      <p:sp>
        <p:nvSpPr>
          <p:cNvPr id="133" name="Textfeld 111"/>
          <p:cNvSpPr txBox="1"/>
          <p:nvPr/>
        </p:nvSpPr>
        <p:spPr>
          <a:xfrm>
            <a:off x="6227504" y="34290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gmRout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6477000" y="5181600"/>
            <a:ext cx="13716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mit Pfeil 15"/>
          <p:cNvCxnSpPr>
            <a:stCxn id="12" idx="7"/>
          </p:cNvCxnSpPr>
          <p:nvPr/>
        </p:nvCxnSpPr>
        <p:spPr bwMode="auto">
          <a:xfrm flipV="1">
            <a:off x="7647734" y="4876800"/>
            <a:ext cx="505666" cy="3940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 rot="18900000">
            <a:off x="8320583" y="4122577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Stabil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7772400" y="3124200"/>
            <a:ext cx="0" cy="1143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Textfeld 111"/>
          <p:cNvSpPr txBox="1"/>
          <p:nvPr/>
        </p:nvSpPr>
        <p:spPr>
          <a:xfrm>
            <a:off x="7522158" y="3505200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</a:t>
            </a:r>
            <a:r>
              <a:rPr lang="de-DE" dirty="0" smtClean="0"/>
              <a:t>/</a:t>
            </a:r>
            <a:r>
              <a:rPr lang="de-DE" dirty="0" err="1" smtClean="0"/>
              <a:t>Cout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0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15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grpSp>
        <p:nvGrpSpPr>
          <p:cNvPr id="199" name="Gruppieren 198"/>
          <p:cNvGrpSpPr/>
          <p:nvPr/>
        </p:nvGrpSpPr>
        <p:grpSpPr>
          <a:xfrm>
            <a:off x="1574800" y="1905000"/>
            <a:ext cx="533400" cy="762000"/>
            <a:chOff x="1600200" y="4419600"/>
            <a:chExt cx="533400" cy="762000"/>
          </a:xfrm>
        </p:grpSpPr>
        <p:sp>
          <p:nvSpPr>
            <p:cNvPr id="20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7" name="Gerade Verbindung 206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9" name="Gerade Verbindung 208"/>
          <p:cNvCxnSpPr/>
          <p:nvPr/>
        </p:nvCxnSpPr>
        <p:spPr bwMode="auto">
          <a:xfrm>
            <a:off x="19558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Ellipse 209"/>
          <p:cNvSpPr/>
          <p:nvPr/>
        </p:nvSpPr>
        <p:spPr bwMode="auto">
          <a:xfrm>
            <a:off x="1422400" y="2438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1" name="Gerade Verbindung 210"/>
          <p:cNvCxnSpPr>
            <a:endCxn id="210" idx="0"/>
          </p:cNvCxnSpPr>
          <p:nvPr/>
        </p:nvCxnSpPr>
        <p:spPr bwMode="auto">
          <a:xfrm>
            <a:off x="1574800" y="2286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15748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1422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>
            <a:stCxn id="206" idx="0"/>
          </p:cNvCxnSpPr>
          <p:nvPr/>
        </p:nvCxnSpPr>
        <p:spPr bwMode="auto">
          <a:xfrm>
            <a:off x="21082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3716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uppieren 215"/>
          <p:cNvGrpSpPr/>
          <p:nvPr/>
        </p:nvGrpSpPr>
        <p:grpSpPr>
          <a:xfrm flipV="1">
            <a:off x="1574800" y="1143000"/>
            <a:ext cx="533400" cy="762000"/>
            <a:chOff x="1600200" y="4419600"/>
            <a:chExt cx="533400" cy="762000"/>
          </a:xfrm>
        </p:grpSpPr>
        <p:sp>
          <p:nvSpPr>
            <p:cNvPr id="21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4" name="Gerade Verbindung 223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" name="Gerade Verbindung 224"/>
          <p:cNvCxnSpPr/>
          <p:nvPr/>
        </p:nvCxnSpPr>
        <p:spPr bwMode="auto">
          <a:xfrm flipV="1">
            <a:off x="19558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 flipV="1">
            <a:off x="21082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Ellipse 226"/>
          <p:cNvSpPr/>
          <p:nvPr/>
        </p:nvSpPr>
        <p:spPr bwMode="auto">
          <a:xfrm>
            <a:off x="17272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3" name="Gerade Verbindung 232"/>
          <p:cNvCxnSpPr/>
          <p:nvPr/>
        </p:nvCxnSpPr>
        <p:spPr bwMode="auto">
          <a:xfrm>
            <a:off x="21336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mit Pfeil 235"/>
          <p:cNvCxnSpPr/>
          <p:nvPr/>
        </p:nvCxnSpPr>
        <p:spPr bwMode="auto">
          <a:xfrm>
            <a:off x="16002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4"/>
          <p:cNvSpPr txBox="1"/>
          <p:nvPr/>
        </p:nvSpPr>
        <p:spPr>
          <a:xfrm>
            <a:off x="14473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895600" y="16764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rot="10800000" flipH="1">
            <a:off x="22098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Textfeld 160"/>
          <p:cNvSpPr txBox="1"/>
          <p:nvPr/>
        </p:nvSpPr>
        <p:spPr>
          <a:xfrm>
            <a:off x="2311424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  <p:grpSp>
        <p:nvGrpSpPr>
          <p:cNvPr id="240" name="Gruppieren 239"/>
          <p:cNvGrpSpPr/>
          <p:nvPr/>
        </p:nvGrpSpPr>
        <p:grpSpPr>
          <a:xfrm>
            <a:off x="3962400" y="1905000"/>
            <a:ext cx="533400" cy="762000"/>
            <a:chOff x="1600200" y="4419600"/>
            <a:chExt cx="533400" cy="762000"/>
          </a:xfrm>
        </p:grpSpPr>
        <p:sp>
          <p:nvSpPr>
            <p:cNvPr id="24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50" name="Gerade Verbindung 24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1" name="Gerade Verbindung 250"/>
          <p:cNvCxnSpPr/>
          <p:nvPr/>
        </p:nvCxnSpPr>
        <p:spPr bwMode="auto">
          <a:xfrm>
            <a:off x="43434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252"/>
          <p:cNvCxnSpPr/>
          <p:nvPr/>
        </p:nvCxnSpPr>
        <p:spPr bwMode="auto">
          <a:xfrm>
            <a:off x="3962400" y="2286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Gerade Verbindung 253"/>
          <p:cNvCxnSpPr/>
          <p:nvPr/>
        </p:nvCxnSpPr>
        <p:spPr bwMode="auto">
          <a:xfrm>
            <a:off x="3962400" y="2743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Gerade Verbindung 254"/>
          <p:cNvCxnSpPr/>
          <p:nvPr/>
        </p:nvCxnSpPr>
        <p:spPr bwMode="auto">
          <a:xfrm>
            <a:off x="3810000" y="2895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>
            <a:stCxn id="249" idx="0"/>
          </p:cNvCxnSpPr>
          <p:nvPr/>
        </p:nvCxnSpPr>
        <p:spPr bwMode="auto">
          <a:xfrm>
            <a:off x="4495800" y="2667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56"/>
          <p:cNvCxnSpPr/>
          <p:nvPr/>
        </p:nvCxnSpPr>
        <p:spPr bwMode="auto">
          <a:xfrm>
            <a:off x="3759200" y="15240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8" name="Gruppieren 257"/>
          <p:cNvGrpSpPr/>
          <p:nvPr/>
        </p:nvGrpSpPr>
        <p:grpSpPr>
          <a:xfrm flipV="1">
            <a:off x="3962400" y="1143000"/>
            <a:ext cx="533400" cy="762000"/>
            <a:chOff x="1600200" y="4419600"/>
            <a:chExt cx="533400" cy="762000"/>
          </a:xfrm>
        </p:grpSpPr>
        <p:sp>
          <p:nvSpPr>
            <p:cNvPr id="25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66" name="Gerade Verbindung 26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7" name="Gerade Verbindung 266"/>
          <p:cNvCxnSpPr/>
          <p:nvPr/>
        </p:nvCxnSpPr>
        <p:spPr bwMode="auto">
          <a:xfrm flipV="1">
            <a:off x="4343400" y="99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 flipV="1">
            <a:off x="4495800" y="990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Ellipse 268"/>
          <p:cNvSpPr/>
          <p:nvPr/>
        </p:nvSpPr>
        <p:spPr bwMode="auto">
          <a:xfrm>
            <a:off x="4114800" y="14478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4521200" y="1905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3987800" y="2286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Textfeld 14"/>
          <p:cNvSpPr txBox="1"/>
          <p:nvPr/>
        </p:nvSpPr>
        <p:spPr>
          <a:xfrm>
            <a:off x="3834927" y="1981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274" name="Gerade Verbindung mit Pfeil 273"/>
          <p:cNvCxnSpPr/>
          <p:nvPr/>
        </p:nvCxnSpPr>
        <p:spPr bwMode="auto">
          <a:xfrm flipH="1">
            <a:off x="4597400" y="20574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" name="Textfeld 160"/>
          <p:cNvSpPr txBox="1"/>
          <p:nvPr/>
        </p:nvSpPr>
        <p:spPr>
          <a:xfrm>
            <a:off x="4673376" y="20574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/>
              <a:t>Z</a:t>
            </a:r>
            <a:r>
              <a:rPr lang="de-DE" dirty="0" err="1" smtClean="0"/>
              <a:t>out</a:t>
            </a:r>
            <a:endParaRPr lang="de-DE" dirty="0"/>
          </a:p>
        </p:txBody>
      </p:sp>
      <p:sp>
        <p:nvSpPr>
          <p:cNvPr id="276" name="Textfeld 160"/>
          <p:cNvSpPr txBox="1"/>
          <p:nvPr/>
        </p:nvSpPr>
        <p:spPr>
          <a:xfrm>
            <a:off x="6009093" y="205740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r>
              <a:rPr lang="de-DE" dirty="0" smtClean="0"/>
              <a:t> = </a:t>
            </a:r>
            <a:r>
              <a:rPr lang="de-DE" dirty="0" err="1" smtClean="0"/>
              <a:t>Zout</a:t>
            </a:r>
            <a:r>
              <a:rPr lang="de-DE" dirty="0" smtClean="0"/>
              <a:t> </a:t>
            </a:r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1145488" y="5133201"/>
            <a:ext cx="2664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r>
              <a:rPr lang="de-DE" dirty="0" smtClean="0"/>
              <a:t> =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 / (1 + s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r>
              <a:rPr lang="de-DE" dirty="0" err="1" smtClean="0"/>
              <a:t>Cout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1" name="Textfeld 110"/>
          <p:cNvSpPr txBox="1"/>
          <p:nvPr/>
        </p:nvSpPr>
        <p:spPr>
          <a:xfrm>
            <a:off x="1191697" y="5514201"/>
            <a:ext cx="1780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r>
              <a:rPr lang="de-DE" dirty="0" smtClean="0"/>
              <a:t> = (-</a:t>
            </a:r>
            <a:r>
              <a:rPr lang="de-DE" dirty="0" err="1" smtClean="0"/>
              <a:t>gm</a:t>
            </a:r>
            <a:r>
              <a:rPr lang="de-DE" dirty="0" smtClean="0"/>
              <a:t> + </a:t>
            </a:r>
            <a:r>
              <a:rPr lang="de-DE" dirty="0" err="1" smtClean="0"/>
              <a:t>sCdg</a:t>
            </a:r>
            <a:r>
              <a:rPr lang="de-DE" dirty="0" smtClean="0"/>
              <a:t>) Vin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3581400" y="56388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27377"/>
              </p:ext>
            </p:extLst>
          </p:nvPr>
        </p:nvGraphicFramePr>
        <p:xfrm>
          <a:off x="5522913" y="5314950"/>
          <a:ext cx="29670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9" name="Formel" r:id="rId3" imgW="1942920" imgH="457200" progId="Equation.3">
                  <p:embed/>
                </p:oleObj>
              </mc:Choice>
              <mc:Fallback>
                <p:oleObj name="Formel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5314950"/>
                        <a:ext cx="29670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Gerade Verbindung mit Pfeil 114"/>
          <p:cNvCxnSpPr/>
          <p:nvPr/>
        </p:nvCxnSpPr>
        <p:spPr bwMode="auto">
          <a:xfrm>
            <a:off x="6019800" y="4267200"/>
            <a:ext cx="2819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6019800" y="33528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5867400" y="3733800"/>
            <a:ext cx="1447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feld 111"/>
          <p:cNvSpPr txBox="1"/>
          <p:nvPr/>
        </p:nvSpPr>
        <p:spPr>
          <a:xfrm>
            <a:off x="5410200" y="3200400"/>
            <a:ext cx="57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Log A</a:t>
            </a:r>
            <a:endParaRPr lang="de-DE" dirty="0"/>
          </a:p>
        </p:txBody>
      </p:sp>
      <p:cxnSp>
        <p:nvCxnSpPr>
          <p:cNvPr id="122" name="Gerade Verbindung 121"/>
          <p:cNvCxnSpPr/>
          <p:nvPr/>
        </p:nvCxnSpPr>
        <p:spPr bwMode="auto">
          <a:xfrm flipV="1">
            <a:off x="7315200" y="34290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Textfeld 111"/>
          <p:cNvSpPr txBox="1"/>
          <p:nvPr/>
        </p:nvSpPr>
        <p:spPr>
          <a:xfrm>
            <a:off x="6583280" y="3990201"/>
            <a:ext cx="96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1/</a:t>
            </a:r>
            <a:r>
              <a:rPr lang="de-DE" dirty="0" err="1" smtClean="0"/>
              <a:t>RoutCout</a:t>
            </a:r>
            <a:endParaRPr lang="de-DE" dirty="0"/>
          </a:p>
        </p:txBody>
      </p:sp>
      <p:cxnSp>
        <p:nvCxnSpPr>
          <p:cNvPr id="125" name="Gerade Verbindung 124"/>
          <p:cNvCxnSpPr/>
          <p:nvPr/>
        </p:nvCxnSpPr>
        <p:spPr bwMode="auto">
          <a:xfrm flipH="1">
            <a:off x="7620000" y="4038600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feld 111"/>
          <p:cNvSpPr txBox="1"/>
          <p:nvPr/>
        </p:nvSpPr>
        <p:spPr>
          <a:xfrm>
            <a:off x="7620000" y="42672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</a:t>
            </a:r>
            <a:r>
              <a:rPr lang="de-DE" dirty="0" smtClean="0"/>
              <a:t>/</a:t>
            </a:r>
            <a:r>
              <a:rPr lang="de-DE" dirty="0" err="1" smtClean="0"/>
              <a:t>Cdg</a:t>
            </a:r>
            <a:endParaRPr lang="de-DE" dirty="0"/>
          </a:p>
        </p:txBody>
      </p:sp>
      <p:sp>
        <p:nvSpPr>
          <p:cNvPr id="132" name="Textfeld 111"/>
          <p:cNvSpPr txBox="1"/>
          <p:nvPr/>
        </p:nvSpPr>
        <p:spPr>
          <a:xfrm>
            <a:off x="8001000" y="3761601"/>
            <a:ext cx="832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r>
              <a:rPr lang="de-DE" dirty="0" smtClean="0"/>
              <a:t>/</a:t>
            </a:r>
            <a:r>
              <a:rPr lang="de-DE" dirty="0" err="1" smtClean="0"/>
              <a:t>Cout</a:t>
            </a:r>
            <a:endParaRPr lang="de-DE" dirty="0"/>
          </a:p>
        </p:txBody>
      </p:sp>
      <p:sp>
        <p:nvSpPr>
          <p:cNvPr id="133" name="Textfeld 111"/>
          <p:cNvSpPr txBox="1"/>
          <p:nvPr/>
        </p:nvSpPr>
        <p:spPr>
          <a:xfrm>
            <a:off x="6227504" y="342900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gmRout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 bwMode="auto">
          <a:xfrm>
            <a:off x="6477000" y="5181600"/>
            <a:ext cx="13716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Gerade Verbindung mit Pfeil 15"/>
          <p:cNvCxnSpPr>
            <a:stCxn id="12" idx="7"/>
          </p:cNvCxnSpPr>
          <p:nvPr/>
        </p:nvCxnSpPr>
        <p:spPr bwMode="auto">
          <a:xfrm flipV="1">
            <a:off x="7647734" y="4876800"/>
            <a:ext cx="505666" cy="3940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 rot="18900000">
            <a:off x="8305560" y="4158848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Instabil</a:t>
            </a:r>
            <a:endParaRPr lang="de-DE" dirty="0"/>
          </a:p>
        </p:txBody>
      </p:sp>
      <p:cxnSp>
        <p:nvCxnSpPr>
          <p:cNvPr id="94" name="Gerade Verbindung 93"/>
          <p:cNvCxnSpPr/>
          <p:nvPr/>
        </p:nvCxnSpPr>
        <p:spPr bwMode="auto">
          <a:xfrm flipV="1">
            <a:off x="7620000" y="34290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Gerade Verbindung 94"/>
          <p:cNvCxnSpPr/>
          <p:nvPr/>
        </p:nvCxnSpPr>
        <p:spPr bwMode="auto">
          <a:xfrm>
            <a:off x="7315200" y="37338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37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AC-Übertragungsfunktion des Operationsverstärkers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3316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17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Differentieller Verstärker</a:t>
            </a:r>
          </a:p>
        </p:txBody>
      </p:sp>
      <p:grpSp>
        <p:nvGrpSpPr>
          <p:cNvPr id="35846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360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36031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2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3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4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5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0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3" name="Group 21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36026" name="Line 2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7" name="Line 2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8" name="Line 2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9" name="Line 2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0" name="Line 2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Oval 27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5" name="Group 28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36019" name="Group 2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6021" name="Line 3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2" name="Line 3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3" name="Line 3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4" name="Line 3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5" name="Line 3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020" name="Oval 3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6" name="Line 36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Line 37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Line 38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Line 39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Line 40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Line 42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43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Line 44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Line 45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Line 46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Line 47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Line 48"/>
          <p:cNvSpPr>
            <a:spLocks noChangeShapeType="1"/>
          </p:cNvSpPr>
          <p:nvPr/>
        </p:nvSpPr>
        <p:spPr bwMode="auto">
          <a:xfrm>
            <a:off x="2627313" y="2349500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0" name="Oval 50"/>
          <p:cNvSpPr>
            <a:spLocks noChangeArrowheads="1"/>
          </p:cNvSpPr>
          <p:nvPr/>
        </p:nvSpPr>
        <p:spPr bwMode="auto">
          <a:xfrm>
            <a:off x="3563938" y="2924175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71" name="Line 51"/>
          <p:cNvSpPr>
            <a:spLocks noChangeShapeType="1"/>
          </p:cNvSpPr>
          <p:nvPr/>
        </p:nvSpPr>
        <p:spPr bwMode="auto">
          <a:xfrm>
            <a:off x="3708400" y="27797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2" name="Line 52"/>
          <p:cNvSpPr>
            <a:spLocks noChangeShapeType="1"/>
          </p:cNvSpPr>
          <p:nvPr/>
        </p:nvSpPr>
        <p:spPr bwMode="auto">
          <a:xfrm>
            <a:off x="3708400" y="32115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3" name="Line 53"/>
          <p:cNvSpPr>
            <a:spLocks noChangeShapeType="1"/>
          </p:cNvSpPr>
          <p:nvPr/>
        </p:nvSpPr>
        <p:spPr bwMode="auto">
          <a:xfrm>
            <a:off x="3563938" y="33559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Line 54"/>
          <p:cNvSpPr>
            <a:spLocks noChangeShapeType="1"/>
          </p:cNvSpPr>
          <p:nvPr/>
        </p:nvSpPr>
        <p:spPr bwMode="auto">
          <a:xfrm>
            <a:off x="323850" y="27813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7" name="Line 159"/>
          <p:cNvSpPr>
            <a:spLocks noChangeShapeType="1"/>
          </p:cNvSpPr>
          <p:nvPr/>
        </p:nvSpPr>
        <p:spPr bwMode="auto">
          <a:xfrm>
            <a:off x="2987675" y="2781300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58" name="Group 160"/>
          <p:cNvGrpSpPr>
            <a:grpSpLocks/>
          </p:cNvGrpSpPr>
          <p:nvPr/>
        </p:nvGrpSpPr>
        <p:grpSpPr bwMode="auto">
          <a:xfrm>
            <a:off x="2627313" y="2781300"/>
            <a:ext cx="506412" cy="647700"/>
            <a:chOff x="1655" y="1752"/>
            <a:chExt cx="319" cy="408"/>
          </a:xfrm>
        </p:grpSpPr>
        <p:sp>
          <p:nvSpPr>
            <p:cNvPr id="35992" name="Line 1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3" name="Line 1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4" name="Line 1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5" name="Line 1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6" name="Line 1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964" name="Group 171"/>
          <p:cNvGrpSpPr>
            <a:grpSpLocks/>
          </p:cNvGrpSpPr>
          <p:nvPr/>
        </p:nvGrpSpPr>
        <p:grpSpPr bwMode="auto">
          <a:xfrm flipH="1">
            <a:off x="539750" y="2781300"/>
            <a:ext cx="506413" cy="647700"/>
            <a:chOff x="1655" y="1752"/>
            <a:chExt cx="319" cy="408"/>
          </a:xfrm>
        </p:grpSpPr>
        <p:sp>
          <p:nvSpPr>
            <p:cNvPr id="35987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8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9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0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1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65" name="Oval 177"/>
          <p:cNvSpPr>
            <a:spLocks noChangeArrowheads="1"/>
          </p:cNvSpPr>
          <p:nvPr/>
        </p:nvSpPr>
        <p:spPr bwMode="auto">
          <a:xfrm>
            <a:off x="1619250" y="35004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966" name="Line 178"/>
          <p:cNvSpPr>
            <a:spLocks noChangeShapeType="1"/>
          </p:cNvSpPr>
          <p:nvPr/>
        </p:nvSpPr>
        <p:spPr bwMode="auto">
          <a:xfrm>
            <a:off x="1835150" y="3284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7" name="Line 179"/>
          <p:cNvSpPr>
            <a:spLocks noChangeShapeType="1"/>
          </p:cNvSpPr>
          <p:nvPr/>
        </p:nvSpPr>
        <p:spPr bwMode="auto">
          <a:xfrm>
            <a:off x="1835150" y="39322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8" name="Line 180"/>
          <p:cNvSpPr>
            <a:spLocks noChangeShapeType="1"/>
          </p:cNvSpPr>
          <p:nvPr/>
        </p:nvSpPr>
        <p:spPr bwMode="auto">
          <a:xfrm>
            <a:off x="1692275" y="4219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9" name="Line 181"/>
          <p:cNvSpPr>
            <a:spLocks noChangeShapeType="1"/>
          </p:cNvSpPr>
          <p:nvPr/>
        </p:nvSpPr>
        <p:spPr bwMode="auto">
          <a:xfrm>
            <a:off x="1835150" y="3571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0" name="Line 182"/>
          <p:cNvSpPr>
            <a:spLocks noChangeShapeType="1"/>
          </p:cNvSpPr>
          <p:nvPr/>
        </p:nvSpPr>
        <p:spPr bwMode="auto">
          <a:xfrm>
            <a:off x="323850" y="2636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6" name="Line 188"/>
          <p:cNvSpPr>
            <a:spLocks noChangeShapeType="1"/>
          </p:cNvSpPr>
          <p:nvPr/>
        </p:nvSpPr>
        <p:spPr bwMode="auto">
          <a:xfrm>
            <a:off x="3132138" y="10525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7" name="Line 189"/>
          <p:cNvSpPr>
            <a:spLocks noChangeShapeType="1"/>
          </p:cNvSpPr>
          <p:nvPr/>
        </p:nvSpPr>
        <p:spPr bwMode="auto">
          <a:xfrm>
            <a:off x="2989263" y="16287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8" name="Line 190"/>
          <p:cNvSpPr>
            <a:spLocks noChangeShapeType="1"/>
          </p:cNvSpPr>
          <p:nvPr/>
        </p:nvSpPr>
        <p:spPr bwMode="auto">
          <a:xfrm>
            <a:off x="2989263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9" name="Line 191"/>
          <p:cNvSpPr>
            <a:spLocks noChangeShapeType="1"/>
          </p:cNvSpPr>
          <p:nvPr/>
        </p:nvSpPr>
        <p:spPr bwMode="auto">
          <a:xfrm>
            <a:off x="3132138" y="17002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0" name="Line 192"/>
          <p:cNvSpPr>
            <a:spLocks noChangeShapeType="1"/>
          </p:cNvSpPr>
          <p:nvPr/>
        </p:nvSpPr>
        <p:spPr bwMode="auto">
          <a:xfrm>
            <a:off x="2989263" y="10525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1" name="Line 193"/>
          <p:cNvSpPr>
            <a:spLocks noChangeShapeType="1"/>
          </p:cNvSpPr>
          <p:nvPr/>
        </p:nvSpPr>
        <p:spPr bwMode="auto">
          <a:xfrm flipH="1">
            <a:off x="2628900" y="2132013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54998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202" name="Textfeld 201"/>
          <p:cNvSpPr txBox="1"/>
          <p:nvPr/>
        </p:nvSpPr>
        <p:spPr>
          <a:xfrm>
            <a:off x="25146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203" name="Textfeld 202"/>
          <p:cNvSpPr txBox="1"/>
          <p:nvPr/>
        </p:nvSpPr>
        <p:spPr>
          <a:xfrm>
            <a:off x="762000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204" name="Textfeld 203"/>
          <p:cNvSpPr txBox="1"/>
          <p:nvPr/>
        </p:nvSpPr>
        <p:spPr>
          <a:xfrm>
            <a:off x="2404016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 rot="5400000">
            <a:off x="1218406" y="2210594"/>
            <a:ext cx="144462" cy="447675"/>
            <a:chOff x="4876800" y="2362200"/>
            <a:chExt cx="144462" cy="447675"/>
          </a:xfrm>
        </p:grpSpPr>
        <p:sp>
          <p:nvSpPr>
            <p:cNvPr id="35982" name="Line 194"/>
            <p:cNvSpPr>
              <a:spLocks noChangeShapeType="1"/>
            </p:cNvSpPr>
            <p:nvPr/>
          </p:nvSpPr>
          <p:spPr bwMode="auto">
            <a:xfrm>
              <a:off x="4949825" y="23622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3" name="Line 195"/>
            <p:cNvSpPr>
              <a:spLocks noChangeShapeType="1"/>
            </p:cNvSpPr>
            <p:nvPr/>
          </p:nvSpPr>
          <p:spPr bwMode="auto">
            <a:xfrm>
              <a:off x="4876800" y="2578100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4" name="Line 196"/>
            <p:cNvSpPr>
              <a:spLocks noChangeShapeType="1"/>
            </p:cNvSpPr>
            <p:nvPr/>
          </p:nvSpPr>
          <p:spPr bwMode="auto">
            <a:xfrm>
              <a:off x="4876800" y="2649538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6" name="Line 198"/>
            <p:cNvSpPr>
              <a:spLocks noChangeShapeType="1"/>
            </p:cNvSpPr>
            <p:nvPr/>
          </p:nvSpPr>
          <p:spPr bwMode="auto">
            <a:xfrm>
              <a:off x="4949825" y="2505075"/>
              <a:ext cx="0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Line 194"/>
            <p:cNvSpPr>
              <a:spLocks noChangeShapeType="1"/>
            </p:cNvSpPr>
            <p:nvPr/>
          </p:nvSpPr>
          <p:spPr bwMode="auto">
            <a:xfrm>
              <a:off x="4953000" y="26670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6" name="Gruppieren 115"/>
          <p:cNvGrpSpPr/>
          <p:nvPr/>
        </p:nvGrpSpPr>
        <p:grpSpPr>
          <a:xfrm rot="5400000">
            <a:off x="1218406" y="2896394"/>
            <a:ext cx="144462" cy="447675"/>
            <a:chOff x="4876800" y="2362200"/>
            <a:chExt cx="144462" cy="447675"/>
          </a:xfrm>
        </p:grpSpPr>
        <p:sp>
          <p:nvSpPr>
            <p:cNvPr id="117" name="Line 194"/>
            <p:cNvSpPr>
              <a:spLocks noChangeShapeType="1"/>
            </p:cNvSpPr>
            <p:nvPr/>
          </p:nvSpPr>
          <p:spPr bwMode="auto">
            <a:xfrm>
              <a:off x="4949825" y="23622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195"/>
            <p:cNvSpPr>
              <a:spLocks noChangeShapeType="1"/>
            </p:cNvSpPr>
            <p:nvPr/>
          </p:nvSpPr>
          <p:spPr bwMode="auto">
            <a:xfrm>
              <a:off x="4876800" y="2578100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9" name="Line 196"/>
            <p:cNvSpPr>
              <a:spLocks noChangeShapeType="1"/>
            </p:cNvSpPr>
            <p:nvPr/>
          </p:nvSpPr>
          <p:spPr bwMode="auto">
            <a:xfrm>
              <a:off x="4876800" y="2649538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0" name="Line 198"/>
            <p:cNvSpPr>
              <a:spLocks noChangeShapeType="1"/>
            </p:cNvSpPr>
            <p:nvPr/>
          </p:nvSpPr>
          <p:spPr bwMode="auto">
            <a:xfrm>
              <a:off x="4949825" y="2505075"/>
              <a:ext cx="0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194"/>
            <p:cNvSpPr>
              <a:spLocks noChangeShapeType="1"/>
            </p:cNvSpPr>
            <p:nvPr/>
          </p:nvSpPr>
          <p:spPr bwMode="auto">
            <a:xfrm>
              <a:off x="4953000" y="26670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2" name="Gruppieren 121"/>
          <p:cNvGrpSpPr/>
          <p:nvPr/>
        </p:nvGrpSpPr>
        <p:grpSpPr>
          <a:xfrm rot="5400000">
            <a:off x="2361407" y="2210594"/>
            <a:ext cx="144462" cy="447675"/>
            <a:chOff x="4876800" y="2362200"/>
            <a:chExt cx="144462" cy="447675"/>
          </a:xfrm>
        </p:grpSpPr>
        <p:sp>
          <p:nvSpPr>
            <p:cNvPr id="123" name="Line 194"/>
            <p:cNvSpPr>
              <a:spLocks noChangeShapeType="1"/>
            </p:cNvSpPr>
            <p:nvPr/>
          </p:nvSpPr>
          <p:spPr bwMode="auto">
            <a:xfrm>
              <a:off x="4949825" y="23622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4" name="Line 195"/>
            <p:cNvSpPr>
              <a:spLocks noChangeShapeType="1"/>
            </p:cNvSpPr>
            <p:nvPr/>
          </p:nvSpPr>
          <p:spPr bwMode="auto">
            <a:xfrm>
              <a:off x="4876800" y="2578100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5" name="Line 196"/>
            <p:cNvSpPr>
              <a:spLocks noChangeShapeType="1"/>
            </p:cNvSpPr>
            <p:nvPr/>
          </p:nvSpPr>
          <p:spPr bwMode="auto">
            <a:xfrm>
              <a:off x="4876800" y="2649538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198"/>
            <p:cNvSpPr>
              <a:spLocks noChangeShapeType="1"/>
            </p:cNvSpPr>
            <p:nvPr/>
          </p:nvSpPr>
          <p:spPr bwMode="auto">
            <a:xfrm>
              <a:off x="4949825" y="2505075"/>
              <a:ext cx="0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7" name="Line 194"/>
            <p:cNvSpPr>
              <a:spLocks noChangeShapeType="1"/>
            </p:cNvSpPr>
            <p:nvPr/>
          </p:nvSpPr>
          <p:spPr bwMode="auto">
            <a:xfrm>
              <a:off x="4953000" y="26670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8" name="Gruppieren 127"/>
          <p:cNvGrpSpPr/>
          <p:nvPr/>
        </p:nvGrpSpPr>
        <p:grpSpPr>
          <a:xfrm rot="5400000">
            <a:off x="2361406" y="2896394"/>
            <a:ext cx="144462" cy="447675"/>
            <a:chOff x="4876800" y="2362200"/>
            <a:chExt cx="144462" cy="447675"/>
          </a:xfrm>
        </p:grpSpPr>
        <p:sp>
          <p:nvSpPr>
            <p:cNvPr id="129" name="Line 194"/>
            <p:cNvSpPr>
              <a:spLocks noChangeShapeType="1"/>
            </p:cNvSpPr>
            <p:nvPr/>
          </p:nvSpPr>
          <p:spPr bwMode="auto">
            <a:xfrm>
              <a:off x="4949825" y="23622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Line 195"/>
            <p:cNvSpPr>
              <a:spLocks noChangeShapeType="1"/>
            </p:cNvSpPr>
            <p:nvPr/>
          </p:nvSpPr>
          <p:spPr bwMode="auto">
            <a:xfrm>
              <a:off x="4876800" y="2578100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1" name="Line 196"/>
            <p:cNvSpPr>
              <a:spLocks noChangeShapeType="1"/>
            </p:cNvSpPr>
            <p:nvPr/>
          </p:nvSpPr>
          <p:spPr bwMode="auto">
            <a:xfrm>
              <a:off x="4876800" y="2649538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198"/>
            <p:cNvSpPr>
              <a:spLocks noChangeShapeType="1"/>
            </p:cNvSpPr>
            <p:nvPr/>
          </p:nvSpPr>
          <p:spPr bwMode="auto">
            <a:xfrm>
              <a:off x="4949825" y="2505075"/>
              <a:ext cx="0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" name="Line 194"/>
            <p:cNvSpPr>
              <a:spLocks noChangeShapeType="1"/>
            </p:cNvSpPr>
            <p:nvPr/>
          </p:nvSpPr>
          <p:spPr bwMode="auto">
            <a:xfrm>
              <a:off x="4953000" y="26670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4" name="Gruppieren 133"/>
          <p:cNvGrpSpPr/>
          <p:nvPr/>
        </p:nvGrpSpPr>
        <p:grpSpPr>
          <a:xfrm rot="5400000">
            <a:off x="1218406" y="1829594"/>
            <a:ext cx="144462" cy="447675"/>
            <a:chOff x="4876800" y="2362200"/>
            <a:chExt cx="144462" cy="447675"/>
          </a:xfrm>
        </p:grpSpPr>
        <p:sp>
          <p:nvSpPr>
            <p:cNvPr id="135" name="Line 194"/>
            <p:cNvSpPr>
              <a:spLocks noChangeShapeType="1"/>
            </p:cNvSpPr>
            <p:nvPr/>
          </p:nvSpPr>
          <p:spPr bwMode="auto">
            <a:xfrm>
              <a:off x="4949825" y="23622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195"/>
            <p:cNvSpPr>
              <a:spLocks noChangeShapeType="1"/>
            </p:cNvSpPr>
            <p:nvPr/>
          </p:nvSpPr>
          <p:spPr bwMode="auto">
            <a:xfrm>
              <a:off x="4876800" y="2578100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7" name="Line 196"/>
            <p:cNvSpPr>
              <a:spLocks noChangeShapeType="1"/>
            </p:cNvSpPr>
            <p:nvPr/>
          </p:nvSpPr>
          <p:spPr bwMode="auto">
            <a:xfrm>
              <a:off x="4876800" y="2649538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8" name="Line 198"/>
            <p:cNvSpPr>
              <a:spLocks noChangeShapeType="1"/>
            </p:cNvSpPr>
            <p:nvPr/>
          </p:nvSpPr>
          <p:spPr bwMode="auto">
            <a:xfrm>
              <a:off x="4949825" y="2505075"/>
              <a:ext cx="0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194"/>
            <p:cNvSpPr>
              <a:spLocks noChangeShapeType="1"/>
            </p:cNvSpPr>
            <p:nvPr/>
          </p:nvSpPr>
          <p:spPr bwMode="auto">
            <a:xfrm>
              <a:off x="4953000" y="26670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0" name="Gruppieren 139"/>
          <p:cNvGrpSpPr/>
          <p:nvPr/>
        </p:nvGrpSpPr>
        <p:grpSpPr>
          <a:xfrm rot="5400000">
            <a:off x="2361407" y="1829594"/>
            <a:ext cx="144462" cy="447675"/>
            <a:chOff x="4876800" y="2362200"/>
            <a:chExt cx="144462" cy="447675"/>
          </a:xfrm>
        </p:grpSpPr>
        <p:sp>
          <p:nvSpPr>
            <p:cNvPr id="141" name="Line 194"/>
            <p:cNvSpPr>
              <a:spLocks noChangeShapeType="1"/>
            </p:cNvSpPr>
            <p:nvPr/>
          </p:nvSpPr>
          <p:spPr bwMode="auto">
            <a:xfrm>
              <a:off x="4949825" y="23622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2" name="Line 195"/>
            <p:cNvSpPr>
              <a:spLocks noChangeShapeType="1"/>
            </p:cNvSpPr>
            <p:nvPr/>
          </p:nvSpPr>
          <p:spPr bwMode="auto">
            <a:xfrm>
              <a:off x="4876800" y="2578100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3" name="Line 196"/>
            <p:cNvSpPr>
              <a:spLocks noChangeShapeType="1"/>
            </p:cNvSpPr>
            <p:nvPr/>
          </p:nvSpPr>
          <p:spPr bwMode="auto">
            <a:xfrm>
              <a:off x="4876800" y="2649538"/>
              <a:ext cx="1444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" name="Line 198"/>
            <p:cNvSpPr>
              <a:spLocks noChangeShapeType="1"/>
            </p:cNvSpPr>
            <p:nvPr/>
          </p:nvSpPr>
          <p:spPr bwMode="auto">
            <a:xfrm>
              <a:off x="4949825" y="2505075"/>
              <a:ext cx="0" cy="730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194"/>
            <p:cNvSpPr>
              <a:spLocks noChangeShapeType="1"/>
            </p:cNvSpPr>
            <p:nvPr/>
          </p:nvSpPr>
          <p:spPr bwMode="auto">
            <a:xfrm>
              <a:off x="4953000" y="2667000"/>
              <a:ext cx="0" cy="1428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6" name="Group 171"/>
          <p:cNvGrpSpPr>
            <a:grpSpLocks/>
          </p:cNvGrpSpPr>
          <p:nvPr/>
        </p:nvGrpSpPr>
        <p:grpSpPr bwMode="auto">
          <a:xfrm flipH="1" flipV="1">
            <a:off x="2133600" y="1066800"/>
            <a:ext cx="506413" cy="647700"/>
            <a:chOff x="1655" y="1752"/>
            <a:chExt cx="319" cy="408"/>
          </a:xfrm>
        </p:grpSpPr>
        <p:sp>
          <p:nvSpPr>
            <p:cNvPr id="147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8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9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2" name="Group 171"/>
          <p:cNvGrpSpPr>
            <a:grpSpLocks/>
          </p:cNvGrpSpPr>
          <p:nvPr/>
        </p:nvGrpSpPr>
        <p:grpSpPr bwMode="auto">
          <a:xfrm flipV="1">
            <a:off x="1066800" y="1066800"/>
            <a:ext cx="506413" cy="647700"/>
            <a:chOff x="1655" y="1752"/>
            <a:chExt cx="319" cy="408"/>
          </a:xfrm>
        </p:grpSpPr>
        <p:sp>
          <p:nvSpPr>
            <p:cNvPr id="153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5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7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8" name="Gerade Verbindung mit Pfeil 7"/>
          <p:cNvCxnSpPr/>
          <p:nvPr/>
        </p:nvCxnSpPr>
        <p:spPr bwMode="auto">
          <a:xfrm>
            <a:off x="4038600" y="2286000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Group 4"/>
          <p:cNvGrpSpPr>
            <a:grpSpLocks/>
          </p:cNvGrpSpPr>
          <p:nvPr/>
        </p:nvGrpSpPr>
        <p:grpSpPr bwMode="auto">
          <a:xfrm flipH="1">
            <a:off x="5025253" y="2565400"/>
            <a:ext cx="504825" cy="431800"/>
            <a:chOff x="1020" y="2750"/>
            <a:chExt cx="318" cy="272"/>
          </a:xfrm>
        </p:grpSpPr>
        <p:sp>
          <p:nvSpPr>
            <p:cNvPr id="16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7" name="Line 10"/>
          <p:cNvSpPr>
            <a:spLocks noChangeShapeType="1"/>
          </p:cNvSpPr>
          <p:nvPr/>
        </p:nvSpPr>
        <p:spPr bwMode="auto">
          <a:xfrm>
            <a:off x="5530078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" name="Line 11"/>
          <p:cNvSpPr>
            <a:spLocks noChangeShapeType="1"/>
          </p:cNvSpPr>
          <p:nvPr/>
        </p:nvSpPr>
        <p:spPr bwMode="auto">
          <a:xfrm flipV="1">
            <a:off x="5528491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69" name="Group 12"/>
          <p:cNvGrpSpPr>
            <a:grpSpLocks/>
          </p:cNvGrpSpPr>
          <p:nvPr/>
        </p:nvGrpSpPr>
        <p:grpSpPr bwMode="auto">
          <a:xfrm>
            <a:off x="7112816" y="2566988"/>
            <a:ext cx="504825" cy="431800"/>
            <a:chOff x="1020" y="2750"/>
            <a:chExt cx="318" cy="272"/>
          </a:xfrm>
        </p:grpSpPr>
        <p:sp>
          <p:nvSpPr>
            <p:cNvPr id="170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1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3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4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5" name="Line 18"/>
          <p:cNvSpPr>
            <a:spLocks noChangeShapeType="1"/>
          </p:cNvSpPr>
          <p:nvPr/>
        </p:nvSpPr>
        <p:spPr bwMode="auto">
          <a:xfrm flipH="1">
            <a:off x="7112816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19"/>
          <p:cNvSpPr>
            <a:spLocks noChangeShapeType="1"/>
          </p:cNvSpPr>
          <p:nvPr/>
        </p:nvSpPr>
        <p:spPr bwMode="auto">
          <a:xfrm flipH="1" flipV="1">
            <a:off x="7112816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20"/>
          <p:cNvSpPr>
            <a:spLocks noChangeShapeType="1"/>
          </p:cNvSpPr>
          <p:nvPr/>
        </p:nvSpPr>
        <p:spPr bwMode="auto">
          <a:xfrm>
            <a:off x="5528491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8" name="Group 21"/>
          <p:cNvGrpSpPr>
            <a:grpSpLocks/>
          </p:cNvGrpSpPr>
          <p:nvPr/>
        </p:nvGrpSpPr>
        <p:grpSpPr bwMode="auto">
          <a:xfrm flipH="1">
            <a:off x="6607991" y="1485900"/>
            <a:ext cx="504825" cy="431800"/>
            <a:chOff x="1020" y="2750"/>
            <a:chExt cx="318" cy="272"/>
          </a:xfrm>
        </p:grpSpPr>
        <p:sp>
          <p:nvSpPr>
            <p:cNvPr id="179" name="Line 2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0" name="Line 2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2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" name="Line 2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2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" name="Oval 27"/>
          <p:cNvSpPr>
            <a:spLocks noChangeArrowheads="1"/>
          </p:cNvSpPr>
          <p:nvPr/>
        </p:nvSpPr>
        <p:spPr bwMode="auto">
          <a:xfrm>
            <a:off x="6679428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85" name="Group 28"/>
          <p:cNvGrpSpPr>
            <a:grpSpLocks/>
          </p:cNvGrpSpPr>
          <p:nvPr/>
        </p:nvGrpSpPr>
        <p:grpSpPr bwMode="auto">
          <a:xfrm flipH="1">
            <a:off x="5528491" y="1484313"/>
            <a:ext cx="504825" cy="431800"/>
            <a:chOff x="3470" y="3022"/>
            <a:chExt cx="318" cy="272"/>
          </a:xfrm>
        </p:grpSpPr>
        <p:grpSp>
          <p:nvGrpSpPr>
            <p:cNvPr id="186" name="Group 2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188" name="Line 3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9" name="Line 3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0" name="Line 3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3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2" name="Line 3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87" name="Oval 3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93" name="Line 36"/>
          <p:cNvSpPr>
            <a:spLocks noChangeShapeType="1"/>
          </p:cNvSpPr>
          <p:nvPr/>
        </p:nvSpPr>
        <p:spPr bwMode="auto">
          <a:xfrm>
            <a:off x="5528491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" name="Line 37"/>
          <p:cNvSpPr>
            <a:spLocks noChangeShapeType="1"/>
          </p:cNvSpPr>
          <p:nvPr/>
        </p:nvSpPr>
        <p:spPr bwMode="auto">
          <a:xfrm>
            <a:off x="5528491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5" name="Line 38"/>
          <p:cNvSpPr>
            <a:spLocks noChangeShapeType="1"/>
          </p:cNvSpPr>
          <p:nvPr/>
        </p:nvSpPr>
        <p:spPr bwMode="auto">
          <a:xfrm>
            <a:off x="6031728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6" name="Line 39"/>
          <p:cNvSpPr>
            <a:spLocks noChangeShapeType="1"/>
          </p:cNvSpPr>
          <p:nvPr/>
        </p:nvSpPr>
        <p:spPr bwMode="auto">
          <a:xfrm>
            <a:off x="6104753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" name="Line 40"/>
          <p:cNvSpPr>
            <a:spLocks noChangeShapeType="1"/>
          </p:cNvSpPr>
          <p:nvPr/>
        </p:nvSpPr>
        <p:spPr bwMode="auto">
          <a:xfrm>
            <a:off x="5528491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8" name="Line 41"/>
          <p:cNvSpPr>
            <a:spLocks noChangeShapeType="1"/>
          </p:cNvSpPr>
          <p:nvPr/>
        </p:nvSpPr>
        <p:spPr bwMode="auto">
          <a:xfrm>
            <a:off x="5384028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Line 42"/>
          <p:cNvSpPr>
            <a:spLocks noChangeShapeType="1"/>
          </p:cNvSpPr>
          <p:nvPr/>
        </p:nvSpPr>
        <p:spPr bwMode="auto">
          <a:xfrm flipV="1">
            <a:off x="5528491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0" name="Line 43"/>
          <p:cNvSpPr>
            <a:spLocks noChangeShapeType="1"/>
          </p:cNvSpPr>
          <p:nvPr/>
        </p:nvSpPr>
        <p:spPr bwMode="auto">
          <a:xfrm>
            <a:off x="6103166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1" name="Line 44"/>
          <p:cNvSpPr>
            <a:spLocks noChangeShapeType="1"/>
          </p:cNvSpPr>
          <p:nvPr/>
        </p:nvSpPr>
        <p:spPr bwMode="auto">
          <a:xfrm>
            <a:off x="7111228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0" name="Line 45"/>
          <p:cNvSpPr>
            <a:spLocks noChangeShapeType="1"/>
          </p:cNvSpPr>
          <p:nvPr/>
        </p:nvSpPr>
        <p:spPr bwMode="auto">
          <a:xfrm>
            <a:off x="6966766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1" name="Line 46"/>
          <p:cNvSpPr>
            <a:spLocks noChangeShapeType="1"/>
          </p:cNvSpPr>
          <p:nvPr/>
        </p:nvSpPr>
        <p:spPr bwMode="auto">
          <a:xfrm flipV="1">
            <a:off x="7111228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" name="Line 47"/>
          <p:cNvSpPr>
            <a:spLocks noChangeShapeType="1"/>
          </p:cNvSpPr>
          <p:nvPr/>
        </p:nvSpPr>
        <p:spPr bwMode="auto">
          <a:xfrm>
            <a:off x="7111228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3" name="Line 48"/>
          <p:cNvSpPr>
            <a:spLocks noChangeShapeType="1"/>
          </p:cNvSpPr>
          <p:nvPr/>
        </p:nvSpPr>
        <p:spPr bwMode="auto">
          <a:xfrm>
            <a:off x="7112816" y="2349500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Oval 50"/>
          <p:cNvSpPr>
            <a:spLocks noChangeArrowheads="1"/>
          </p:cNvSpPr>
          <p:nvPr/>
        </p:nvSpPr>
        <p:spPr bwMode="auto">
          <a:xfrm>
            <a:off x="8049441" y="2924175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1" name="Line 51"/>
          <p:cNvSpPr>
            <a:spLocks noChangeShapeType="1"/>
          </p:cNvSpPr>
          <p:nvPr/>
        </p:nvSpPr>
        <p:spPr bwMode="auto">
          <a:xfrm>
            <a:off x="8193903" y="27797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2" name="Line 52"/>
          <p:cNvSpPr>
            <a:spLocks noChangeShapeType="1"/>
          </p:cNvSpPr>
          <p:nvPr/>
        </p:nvSpPr>
        <p:spPr bwMode="auto">
          <a:xfrm>
            <a:off x="8193903" y="32115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3" name="Line 53"/>
          <p:cNvSpPr>
            <a:spLocks noChangeShapeType="1"/>
          </p:cNvSpPr>
          <p:nvPr/>
        </p:nvSpPr>
        <p:spPr bwMode="auto">
          <a:xfrm>
            <a:off x="8049441" y="33559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" name="Line 54"/>
          <p:cNvSpPr>
            <a:spLocks noChangeShapeType="1"/>
          </p:cNvSpPr>
          <p:nvPr/>
        </p:nvSpPr>
        <p:spPr bwMode="auto">
          <a:xfrm>
            <a:off x="4809353" y="27813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6" name="Line 159"/>
          <p:cNvSpPr>
            <a:spLocks noChangeShapeType="1"/>
          </p:cNvSpPr>
          <p:nvPr/>
        </p:nvSpPr>
        <p:spPr bwMode="auto">
          <a:xfrm>
            <a:off x="7473178" y="2781300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7" name="Group 160"/>
          <p:cNvGrpSpPr>
            <a:grpSpLocks/>
          </p:cNvGrpSpPr>
          <p:nvPr/>
        </p:nvGrpSpPr>
        <p:grpSpPr bwMode="auto">
          <a:xfrm>
            <a:off x="7112816" y="2781300"/>
            <a:ext cx="506412" cy="647700"/>
            <a:chOff x="1655" y="1752"/>
            <a:chExt cx="319" cy="408"/>
          </a:xfrm>
        </p:grpSpPr>
        <p:sp>
          <p:nvSpPr>
            <p:cNvPr id="228" name="Line 1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9" name="Line 1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0" name="Line 1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1" name="Line 1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2" name="Line 1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3" name="Line 166"/>
          <p:cNvSpPr>
            <a:spLocks noChangeShapeType="1"/>
          </p:cNvSpPr>
          <p:nvPr/>
        </p:nvSpPr>
        <p:spPr bwMode="auto">
          <a:xfrm>
            <a:off x="6754041" y="32845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4" name="Line 167"/>
          <p:cNvSpPr>
            <a:spLocks noChangeShapeType="1"/>
          </p:cNvSpPr>
          <p:nvPr/>
        </p:nvSpPr>
        <p:spPr bwMode="auto">
          <a:xfrm>
            <a:off x="6611166" y="37179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" name="Line 168"/>
          <p:cNvSpPr>
            <a:spLocks noChangeShapeType="1"/>
          </p:cNvSpPr>
          <p:nvPr/>
        </p:nvSpPr>
        <p:spPr bwMode="auto">
          <a:xfrm>
            <a:off x="6611166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" name="Line 169"/>
          <p:cNvSpPr>
            <a:spLocks noChangeShapeType="1"/>
          </p:cNvSpPr>
          <p:nvPr/>
        </p:nvSpPr>
        <p:spPr bwMode="auto">
          <a:xfrm>
            <a:off x="6754041" y="378936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Line 170"/>
          <p:cNvSpPr>
            <a:spLocks noChangeShapeType="1"/>
          </p:cNvSpPr>
          <p:nvPr/>
        </p:nvSpPr>
        <p:spPr bwMode="auto">
          <a:xfrm flipH="1">
            <a:off x="6611166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8" name="Group 171"/>
          <p:cNvGrpSpPr>
            <a:grpSpLocks/>
          </p:cNvGrpSpPr>
          <p:nvPr/>
        </p:nvGrpSpPr>
        <p:grpSpPr bwMode="auto">
          <a:xfrm flipH="1">
            <a:off x="5025253" y="2781300"/>
            <a:ext cx="506413" cy="647700"/>
            <a:chOff x="1655" y="1752"/>
            <a:chExt cx="319" cy="408"/>
          </a:xfrm>
        </p:grpSpPr>
        <p:sp>
          <p:nvSpPr>
            <p:cNvPr id="239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0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1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2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4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5" name="Oval 177"/>
          <p:cNvSpPr>
            <a:spLocks noChangeArrowheads="1"/>
          </p:cNvSpPr>
          <p:nvPr/>
        </p:nvSpPr>
        <p:spPr bwMode="auto">
          <a:xfrm>
            <a:off x="6104753" y="35004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" name="Line 178"/>
          <p:cNvSpPr>
            <a:spLocks noChangeShapeType="1"/>
          </p:cNvSpPr>
          <p:nvPr/>
        </p:nvSpPr>
        <p:spPr bwMode="auto">
          <a:xfrm>
            <a:off x="6320653" y="3284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" name="Line 179"/>
          <p:cNvSpPr>
            <a:spLocks noChangeShapeType="1"/>
          </p:cNvSpPr>
          <p:nvPr/>
        </p:nvSpPr>
        <p:spPr bwMode="auto">
          <a:xfrm>
            <a:off x="6320653" y="39322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" name="Line 180"/>
          <p:cNvSpPr>
            <a:spLocks noChangeShapeType="1"/>
          </p:cNvSpPr>
          <p:nvPr/>
        </p:nvSpPr>
        <p:spPr bwMode="auto">
          <a:xfrm>
            <a:off x="6177778" y="4219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9" name="Line 181"/>
          <p:cNvSpPr>
            <a:spLocks noChangeShapeType="1"/>
          </p:cNvSpPr>
          <p:nvPr/>
        </p:nvSpPr>
        <p:spPr bwMode="auto">
          <a:xfrm>
            <a:off x="6320653" y="3571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0" name="Line 182"/>
          <p:cNvSpPr>
            <a:spLocks noChangeShapeType="1"/>
          </p:cNvSpPr>
          <p:nvPr/>
        </p:nvSpPr>
        <p:spPr bwMode="auto">
          <a:xfrm>
            <a:off x="4809353" y="2636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1" name="Line 183"/>
          <p:cNvSpPr>
            <a:spLocks noChangeShapeType="1"/>
          </p:cNvSpPr>
          <p:nvPr/>
        </p:nvSpPr>
        <p:spPr bwMode="auto">
          <a:xfrm flipH="1">
            <a:off x="6320653" y="1052513"/>
            <a:ext cx="1588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2" name="Line 184"/>
          <p:cNvSpPr>
            <a:spLocks noChangeShapeType="1"/>
          </p:cNvSpPr>
          <p:nvPr/>
        </p:nvSpPr>
        <p:spPr bwMode="auto">
          <a:xfrm>
            <a:off x="6177778" y="14128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3" name="Line 185"/>
          <p:cNvSpPr>
            <a:spLocks noChangeShapeType="1"/>
          </p:cNvSpPr>
          <p:nvPr/>
        </p:nvSpPr>
        <p:spPr bwMode="auto">
          <a:xfrm>
            <a:off x="6177778" y="14843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" name="Line 186"/>
          <p:cNvSpPr>
            <a:spLocks noChangeShapeType="1"/>
          </p:cNvSpPr>
          <p:nvPr/>
        </p:nvSpPr>
        <p:spPr bwMode="auto">
          <a:xfrm>
            <a:off x="6320653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5" name="Line 187"/>
          <p:cNvSpPr>
            <a:spLocks noChangeShapeType="1"/>
          </p:cNvSpPr>
          <p:nvPr/>
        </p:nvSpPr>
        <p:spPr bwMode="auto">
          <a:xfrm>
            <a:off x="6177778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" name="Line 188"/>
          <p:cNvSpPr>
            <a:spLocks noChangeShapeType="1"/>
          </p:cNvSpPr>
          <p:nvPr/>
        </p:nvSpPr>
        <p:spPr bwMode="auto">
          <a:xfrm>
            <a:off x="7617641" y="10525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7" name="Line 189"/>
          <p:cNvSpPr>
            <a:spLocks noChangeShapeType="1"/>
          </p:cNvSpPr>
          <p:nvPr/>
        </p:nvSpPr>
        <p:spPr bwMode="auto">
          <a:xfrm>
            <a:off x="7474766" y="16287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" name="Line 190"/>
          <p:cNvSpPr>
            <a:spLocks noChangeShapeType="1"/>
          </p:cNvSpPr>
          <p:nvPr/>
        </p:nvSpPr>
        <p:spPr bwMode="auto">
          <a:xfrm>
            <a:off x="7474766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9" name="Line 191"/>
          <p:cNvSpPr>
            <a:spLocks noChangeShapeType="1"/>
          </p:cNvSpPr>
          <p:nvPr/>
        </p:nvSpPr>
        <p:spPr bwMode="auto">
          <a:xfrm>
            <a:off x="7617641" y="17002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" name="Line 192"/>
          <p:cNvSpPr>
            <a:spLocks noChangeShapeType="1"/>
          </p:cNvSpPr>
          <p:nvPr/>
        </p:nvSpPr>
        <p:spPr bwMode="auto">
          <a:xfrm>
            <a:off x="7474766" y="10525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1" name="Line 193"/>
          <p:cNvSpPr>
            <a:spLocks noChangeShapeType="1"/>
          </p:cNvSpPr>
          <p:nvPr/>
        </p:nvSpPr>
        <p:spPr bwMode="auto">
          <a:xfrm flipH="1">
            <a:off x="7114403" y="2132013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" name="Line 194"/>
          <p:cNvSpPr>
            <a:spLocks noChangeShapeType="1"/>
          </p:cNvSpPr>
          <p:nvPr/>
        </p:nvSpPr>
        <p:spPr bwMode="auto">
          <a:xfrm>
            <a:off x="7617641" y="234950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3" name="Line 195"/>
          <p:cNvSpPr>
            <a:spLocks noChangeShapeType="1"/>
          </p:cNvSpPr>
          <p:nvPr/>
        </p:nvSpPr>
        <p:spPr bwMode="auto">
          <a:xfrm>
            <a:off x="7544616" y="2565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4" name="Line 196"/>
          <p:cNvSpPr>
            <a:spLocks noChangeShapeType="1"/>
          </p:cNvSpPr>
          <p:nvPr/>
        </p:nvSpPr>
        <p:spPr bwMode="auto">
          <a:xfrm>
            <a:off x="7544616" y="263683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5" name="Line 197"/>
          <p:cNvSpPr>
            <a:spLocks noChangeShapeType="1"/>
          </p:cNvSpPr>
          <p:nvPr/>
        </p:nvSpPr>
        <p:spPr bwMode="auto">
          <a:xfrm>
            <a:off x="7617641" y="26368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" name="Line 198"/>
          <p:cNvSpPr>
            <a:spLocks noChangeShapeType="1"/>
          </p:cNvSpPr>
          <p:nvPr/>
        </p:nvSpPr>
        <p:spPr bwMode="auto">
          <a:xfrm>
            <a:off x="7617641" y="2492375"/>
            <a:ext cx="0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" name="Textfeld 266"/>
          <p:cNvSpPr txBox="1"/>
          <p:nvPr/>
        </p:nvSpPr>
        <p:spPr>
          <a:xfrm>
            <a:off x="5340501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268" name="Textfeld 267"/>
          <p:cNvSpPr txBox="1"/>
          <p:nvPr/>
        </p:nvSpPr>
        <p:spPr>
          <a:xfrm>
            <a:off x="7000103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269" name="Textfeld 268"/>
          <p:cNvSpPr txBox="1"/>
          <p:nvPr/>
        </p:nvSpPr>
        <p:spPr>
          <a:xfrm>
            <a:off x="5247503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270" name="Textfeld 269"/>
          <p:cNvSpPr txBox="1"/>
          <p:nvPr/>
        </p:nvSpPr>
        <p:spPr>
          <a:xfrm>
            <a:off x="6889519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71" name="Textfeld 270"/>
          <p:cNvSpPr txBox="1"/>
          <p:nvPr/>
        </p:nvSpPr>
        <p:spPr>
          <a:xfrm>
            <a:off x="6746051" y="3810000"/>
            <a:ext cx="17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r>
              <a:rPr lang="de-DE" dirty="0" smtClean="0"/>
              <a:t> = Cjs1 + Cjs2 + </a:t>
            </a:r>
            <a:r>
              <a:rPr lang="de-DE" dirty="0" err="1" smtClean="0"/>
              <a:t>Ccs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5247503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Cgs1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6847703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Cgs2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5018903" y="762000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Cm = </a:t>
            </a:r>
            <a:r>
              <a:rPr lang="de-DE" dirty="0" err="1"/>
              <a:t>Cgs_dio</a:t>
            </a:r>
            <a:r>
              <a:rPr lang="de-DE" dirty="0"/>
              <a:t> + </a:t>
            </a:r>
            <a:r>
              <a:rPr lang="de-DE" dirty="0" err="1"/>
              <a:t>Cgs_load</a:t>
            </a:r>
            <a:r>
              <a:rPr lang="de-DE" dirty="0"/>
              <a:t> + </a:t>
            </a:r>
            <a:r>
              <a:rPr lang="de-DE" dirty="0" err="1"/>
              <a:t>Cjd_dio</a:t>
            </a:r>
            <a:r>
              <a:rPr lang="de-DE" dirty="0"/>
              <a:t> + Cjd_1   </a:t>
            </a:r>
          </a:p>
        </p:txBody>
      </p:sp>
      <p:sp>
        <p:nvSpPr>
          <p:cNvPr id="275" name="Textfeld 274"/>
          <p:cNvSpPr txBox="1"/>
          <p:nvPr/>
        </p:nvSpPr>
        <p:spPr>
          <a:xfrm>
            <a:off x="6629400" y="1219200"/>
            <a:ext cx="260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Cout</a:t>
            </a:r>
            <a:r>
              <a:rPr lang="de-DE" dirty="0"/>
              <a:t> = CL + </a:t>
            </a:r>
            <a:r>
              <a:rPr lang="de-DE" dirty="0" err="1"/>
              <a:t>Cjd_load</a:t>
            </a:r>
            <a:r>
              <a:rPr lang="de-DE" dirty="0"/>
              <a:t> + Cjd_2 ~ CL</a:t>
            </a:r>
          </a:p>
        </p:txBody>
      </p:sp>
      <p:cxnSp>
        <p:nvCxnSpPr>
          <p:cNvPr id="276" name="Gerade Verbindung mit Pfeil 275"/>
          <p:cNvCxnSpPr/>
          <p:nvPr/>
        </p:nvCxnSpPr>
        <p:spPr bwMode="auto">
          <a:xfrm>
            <a:off x="7000103" y="1981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" name="Gerade Verbindung mit Pfeil 276"/>
          <p:cNvCxnSpPr/>
          <p:nvPr/>
        </p:nvCxnSpPr>
        <p:spPr bwMode="auto">
          <a:xfrm>
            <a:off x="7000103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8" name="Textfeld 277"/>
          <p:cNvSpPr txBox="1"/>
          <p:nvPr/>
        </p:nvSpPr>
        <p:spPr>
          <a:xfrm>
            <a:off x="6577367" y="1981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I1*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6572559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cxnSp>
        <p:nvCxnSpPr>
          <p:cNvPr id="280" name="Gerade Verbindung mit Pfeil 279"/>
          <p:cNvCxnSpPr/>
          <p:nvPr/>
        </p:nvCxnSpPr>
        <p:spPr bwMode="auto">
          <a:xfrm>
            <a:off x="5628503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feld 280"/>
          <p:cNvSpPr txBox="1"/>
          <p:nvPr/>
        </p:nvSpPr>
        <p:spPr>
          <a:xfrm>
            <a:off x="5628503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282" name="Textfeld 281"/>
          <p:cNvSpPr txBox="1"/>
          <p:nvPr/>
        </p:nvSpPr>
        <p:spPr>
          <a:xfrm>
            <a:off x="7117709" y="2085201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283" name="Textfeld 282"/>
          <p:cNvSpPr txBox="1"/>
          <p:nvPr/>
        </p:nvSpPr>
        <p:spPr>
          <a:xfrm>
            <a:off x="5018903" y="2057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sp>
        <p:nvSpPr>
          <p:cNvPr id="284" name="Textfeld 283"/>
          <p:cNvSpPr txBox="1"/>
          <p:nvPr/>
        </p:nvSpPr>
        <p:spPr>
          <a:xfrm>
            <a:off x="5933303" y="11430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</a:t>
            </a:r>
            <a:endParaRPr lang="de-DE" dirty="0"/>
          </a:p>
        </p:txBody>
      </p:sp>
      <p:cxnSp>
        <p:nvCxnSpPr>
          <p:cNvPr id="285" name="Gerade Verbindung mit Pfeil 284"/>
          <p:cNvCxnSpPr/>
          <p:nvPr/>
        </p:nvCxnSpPr>
        <p:spPr bwMode="auto">
          <a:xfrm>
            <a:off x="5399903" y="990600"/>
            <a:ext cx="60960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97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18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Ersatzstromquelle </a:t>
            </a:r>
            <a:endParaRPr lang="de-DE" altLang="de-DE" dirty="0" smtClean="0"/>
          </a:p>
        </p:txBody>
      </p:sp>
      <p:grpSp>
        <p:nvGrpSpPr>
          <p:cNvPr id="35846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360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36031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2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3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4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5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0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3" name="Group 21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36026" name="Line 2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7" name="Line 2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8" name="Line 2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9" name="Line 2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0" name="Line 2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Oval 27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5" name="Group 28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36019" name="Group 2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6021" name="Line 3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2" name="Line 3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3" name="Line 3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4" name="Line 3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5" name="Line 3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020" name="Oval 3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6" name="Line 36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Line 37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Line 38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Line 39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Line 40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Line 42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43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Line 44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Line 45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Line 46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Line 47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Line 48"/>
          <p:cNvSpPr>
            <a:spLocks noChangeShapeType="1"/>
          </p:cNvSpPr>
          <p:nvPr/>
        </p:nvSpPr>
        <p:spPr bwMode="auto">
          <a:xfrm>
            <a:off x="2627313" y="2349500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Line 49"/>
          <p:cNvSpPr>
            <a:spLocks noChangeShapeType="1"/>
          </p:cNvSpPr>
          <p:nvPr/>
        </p:nvSpPr>
        <p:spPr bwMode="auto">
          <a:xfrm>
            <a:off x="3708400" y="22050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0" name="Oval 50"/>
          <p:cNvSpPr>
            <a:spLocks noChangeArrowheads="1"/>
          </p:cNvSpPr>
          <p:nvPr/>
        </p:nvSpPr>
        <p:spPr bwMode="auto">
          <a:xfrm>
            <a:off x="3563938" y="2924175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71" name="Line 51"/>
          <p:cNvSpPr>
            <a:spLocks noChangeShapeType="1"/>
          </p:cNvSpPr>
          <p:nvPr/>
        </p:nvSpPr>
        <p:spPr bwMode="auto">
          <a:xfrm>
            <a:off x="3708400" y="27797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2" name="Line 52"/>
          <p:cNvSpPr>
            <a:spLocks noChangeShapeType="1"/>
          </p:cNvSpPr>
          <p:nvPr/>
        </p:nvSpPr>
        <p:spPr bwMode="auto">
          <a:xfrm>
            <a:off x="3708400" y="32115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3" name="Line 53"/>
          <p:cNvSpPr>
            <a:spLocks noChangeShapeType="1"/>
          </p:cNvSpPr>
          <p:nvPr/>
        </p:nvSpPr>
        <p:spPr bwMode="auto">
          <a:xfrm>
            <a:off x="3563938" y="33559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Line 54"/>
          <p:cNvSpPr>
            <a:spLocks noChangeShapeType="1"/>
          </p:cNvSpPr>
          <p:nvPr/>
        </p:nvSpPr>
        <p:spPr bwMode="auto">
          <a:xfrm>
            <a:off x="323850" y="27813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7" name="Line 159"/>
          <p:cNvSpPr>
            <a:spLocks noChangeShapeType="1"/>
          </p:cNvSpPr>
          <p:nvPr/>
        </p:nvSpPr>
        <p:spPr bwMode="auto">
          <a:xfrm>
            <a:off x="2987675" y="2781300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58" name="Group 160"/>
          <p:cNvGrpSpPr>
            <a:grpSpLocks/>
          </p:cNvGrpSpPr>
          <p:nvPr/>
        </p:nvGrpSpPr>
        <p:grpSpPr bwMode="auto">
          <a:xfrm>
            <a:off x="2627313" y="2781300"/>
            <a:ext cx="506412" cy="647700"/>
            <a:chOff x="1655" y="1752"/>
            <a:chExt cx="319" cy="408"/>
          </a:xfrm>
        </p:grpSpPr>
        <p:sp>
          <p:nvSpPr>
            <p:cNvPr id="35992" name="Line 1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3" name="Line 1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4" name="Line 1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5" name="Line 1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6" name="Line 1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59" name="Line 166"/>
          <p:cNvSpPr>
            <a:spLocks noChangeShapeType="1"/>
          </p:cNvSpPr>
          <p:nvPr/>
        </p:nvSpPr>
        <p:spPr bwMode="auto">
          <a:xfrm>
            <a:off x="2268538" y="32845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0" name="Line 167"/>
          <p:cNvSpPr>
            <a:spLocks noChangeShapeType="1"/>
          </p:cNvSpPr>
          <p:nvPr/>
        </p:nvSpPr>
        <p:spPr bwMode="auto">
          <a:xfrm>
            <a:off x="2125663" y="37179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1" name="Line 168"/>
          <p:cNvSpPr>
            <a:spLocks noChangeShapeType="1"/>
          </p:cNvSpPr>
          <p:nvPr/>
        </p:nvSpPr>
        <p:spPr bwMode="auto">
          <a:xfrm>
            <a:off x="2125663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2" name="Line 169"/>
          <p:cNvSpPr>
            <a:spLocks noChangeShapeType="1"/>
          </p:cNvSpPr>
          <p:nvPr/>
        </p:nvSpPr>
        <p:spPr bwMode="auto">
          <a:xfrm>
            <a:off x="2268538" y="378936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3" name="Line 170"/>
          <p:cNvSpPr>
            <a:spLocks noChangeShapeType="1"/>
          </p:cNvSpPr>
          <p:nvPr/>
        </p:nvSpPr>
        <p:spPr bwMode="auto">
          <a:xfrm flipH="1">
            <a:off x="2125663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64" name="Group 171"/>
          <p:cNvGrpSpPr>
            <a:grpSpLocks/>
          </p:cNvGrpSpPr>
          <p:nvPr/>
        </p:nvGrpSpPr>
        <p:grpSpPr bwMode="auto">
          <a:xfrm flipH="1">
            <a:off x="539750" y="2781300"/>
            <a:ext cx="506413" cy="647700"/>
            <a:chOff x="1655" y="1752"/>
            <a:chExt cx="319" cy="408"/>
          </a:xfrm>
        </p:grpSpPr>
        <p:sp>
          <p:nvSpPr>
            <p:cNvPr id="35987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8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9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0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1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65" name="Oval 177"/>
          <p:cNvSpPr>
            <a:spLocks noChangeArrowheads="1"/>
          </p:cNvSpPr>
          <p:nvPr/>
        </p:nvSpPr>
        <p:spPr bwMode="auto">
          <a:xfrm>
            <a:off x="1619250" y="35004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966" name="Line 178"/>
          <p:cNvSpPr>
            <a:spLocks noChangeShapeType="1"/>
          </p:cNvSpPr>
          <p:nvPr/>
        </p:nvSpPr>
        <p:spPr bwMode="auto">
          <a:xfrm>
            <a:off x="1835150" y="3284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7" name="Line 179"/>
          <p:cNvSpPr>
            <a:spLocks noChangeShapeType="1"/>
          </p:cNvSpPr>
          <p:nvPr/>
        </p:nvSpPr>
        <p:spPr bwMode="auto">
          <a:xfrm>
            <a:off x="1835150" y="39322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8" name="Line 180"/>
          <p:cNvSpPr>
            <a:spLocks noChangeShapeType="1"/>
          </p:cNvSpPr>
          <p:nvPr/>
        </p:nvSpPr>
        <p:spPr bwMode="auto">
          <a:xfrm>
            <a:off x="1692275" y="4219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9" name="Line 181"/>
          <p:cNvSpPr>
            <a:spLocks noChangeShapeType="1"/>
          </p:cNvSpPr>
          <p:nvPr/>
        </p:nvSpPr>
        <p:spPr bwMode="auto">
          <a:xfrm>
            <a:off x="1835150" y="3571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0" name="Line 182"/>
          <p:cNvSpPr>
            <a:spLocks noChangeShapeType="1"/>
          </p:cNvSpPr>
          <p:nvPr/>
        </p:nvSpPr>
        <p:spPr bwMode="auto">
          <a:xfrm>
            <a:off x="323850" y="2636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1" name="Line 183"/>
          <p:cNvSpPr>
            <a:spLocks noChangeShapeType="1"/>
          </p:cNvSpPr>
          <p:nvPr/>
        </p:nvSpPr>
        <p:spPr bwMode="auto">
          <a:xfrm flipH="1">
            <a:off x="1835150" y="1052513"/>
            <a:ext cx="1588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2" name="Line 184"/>
          <p:cNvSpPr>
            <a:spLocks noChangeShapeType="1"/>
          </p:cNvSpPr>
          <p:nvPr/>
        </p:nvSpPr>
        <p:spPr bwMode="auto">
          <a:xfrm>
            <a:off x="1692275" y="14128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3" name="Line 185"/>
          <p:cNvSpPr>
            <a:spLocks noChangeShapeType="1"/>
          </p:cNvSpPr>
          <p:nvPr/>
        </p:nvSpPr>
        <p:spPr bwMode="auto">
          <a:xfrm>
            <a:off x="1692275" y="14843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4" name="Line 186"/>
          <p:cNvSpPr>
            <a:spLocks noChangeShapeType="1"/>
          </p:cNvSpPr>
          <p:nvPr/>
        </p:nvSpPr>
        <p:spPr bwMode="auto">
          <a:xfrm>
            <a:off x="1835150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5" name="Line 187"/>
          <p:cNvSpPr>
            <a:spLocks noChangeShapeType="1"/>
          </p:cNvSpPr>
          <p:nvPr/>
        </p:nvSpPr>
        <p:spPr bwMode="auto">
          <a:xfrm>
            <a:off x="169227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6" name="Line 188"/>
          <p:cNvSpPr>
            <a:spLocks noChangeShapeType="1"/>
          </p:cNvSpPr>
          <p:nvPr/>
        </p:nvSpPr>
        <p:spPr bwMode="auto">
          <a:xfrm>
            <a:off x="3132138" y="10525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7" name="Line 189"/>
          <p:cNvSpPr>
            <a:spLocks noChangeShapeType="1"/>
          </p:cNvSpPr>
          <p:nvPr/>
        </p:nvSpPr>
        <p:spPr bwMode="auto">
          <a:xfrm>
            <a:off x="2989263" y="16287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8" name="Line 190"/>
          <p:cNvSpPr>
            <a:spLocks noChangeShapeType="1"/>
          </p:cNvSpPr>
          <p:nvPr/>
        </p:nvSpPr>
        <p:spPr bwMode="auto">
          <a:xfrm>
            <a:off x="2989263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9" name="Line 191"/>
          <p:cNvSpPr>
            <a:spLocks noChangeShapeType="1"/>
          </p:cNvSpPr>
          <p:nvPr/>
        </p:nvSpPr>
        <p:spPr bwMode="auto">
          <a:xfrm>
            <a:off x="3132138" y="17002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0" name="Line 192"/>
          <p:cNvSpPr>
            <a:spLocks noChangeShapeType="1"/>
          </p:cNvSpPr>
          <p:nvPr/>
        </p:nvSpPr>
        <p:spPr bwMode="auto">
          <a:xfrm>
            <a:off x="2989263" y="10525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1" name="Line 193"/>
          <p:cNvSpPr>
            <a:spLocks noChangeShapeType="1"/>
          </p:cNvSpPr>
          <p:nvPr/>
        </p:nvSpPr>
        <p:spPr bwMode="auto">
          <a:xfrm flipH="1">
            <a:off x="2628900" y="2132013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2" name="Line 194"/>
          <p:cNvSpPr>
            <a:spLocks noChangeShapeType="1"/>
          </p:cNvSpPr>
          <p:nvPr/>
        </p:nvSpPr>
        <p:spPr bwMode="auto">
          <a:xfrm>
            <a:off x="3132138" y="234950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3" name="Line 195"/>
          <p:cNvSpPr>
            <a:spLocks noChangeShapeType="1"/>
          </p:cNvSpPr>
          <p:nvPr/>
        </p:nvSpPr>
        <p:spPr bwMode="auto">
          <a:xfrm>
            <a:off x="3059113" y="2565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4" name="Line 196"/>
          <p:cNvSpPr>
            <a:spLocks noChangeShapeType="1"/>
          </p:cNvSpPr>
          <p:nvPr/>
        </p:nvSpPr>
        <p:spPr bwMode="auto">
          <a:xfrm>
            <a:off x="3059113" y="263683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5" name="Line 197"/>
          <p:cNvSpPr>
            <a:spLocks noChangeShapeType="1"/>
          </p:cNvSpPr>
          <p:nvPr/>
        </p:nvSpPr>
        <p:spPr bwMode="auto">
          <a:xfrm>
            <a:off x="3132138" y="26368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6" name="Line 198"/>
          <p:cNvSpPr>
            <a:spLocks noChangeShapeType="1"/>
          </p:cNvSpPr>
          <p:nvPr/>
        </p:nvSpPr>
        <p:spPr bwMode="auto">
          <a:xfrm>
            <a:off x="3132138" y="2492375"/>
            <a:ext cx="0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54998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202" name="Textfeld 201"/>
          <p:cNvSpPr txBox="1"/>
          <p:nvPr/>
        </p:nvSpPr>
        <p:spPr>
          <a:xfrm>
            <a:off x="25146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203" name="Textfeld 202"/>
          <p:cNvSpPr txBox="1"/>
          <p:nvPr/>
        </p:nvSpPr>
        <p:spPr>
          <a:xfrm>
            <a:off x="762000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204" name="Textfeld 203"/>
          <p:cNvSpPr txBox="1"/>
          <p:nvPr/>
        </p:nvSpPr>
        <p:spPr>
          <a:xfrm>
            <a:off x="2404016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2260548" y="3810000"/>
            <a:ext cx="17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r>
              <a:rPr lang="de-DE" dirty="0" smtClean="0"/>
              <a:t> = Cjs1 + Cjs2 + </a:t>
            </a:r>
            <a:r>
              <a:rPr lang="de-DE" dirty="0" err="1" smtClean="0"/>
              <a:t>Ccs</a:t>
            </a:r>
            <a:endParaRPr lang="de-DE" dirty="0"/>
          </a:p>
        </p:txBody>
      </p:sp>
      <p:sp>
        <p:nvSpPr>
          <p:cNvPr id="206" name="Textfeld 205"/>
          <p:cNvSpPr txBox="1"/>
          <p:nvPr/>
        </p:nvSpPr>
        <p:spPr>
          <a:xfrm>
            <a:off x="7620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Cgs1</a:t>
            </a:r>
            <a:endParaRPr lang="de-DE" dirty="0"/>
          </a:p>
        </p:txBody>
      </p:sp>
      <p:sp>
        <p:nvSpPr>
          <p:cNvPr id="207" name="Textfeld 206"/>
          <p:cNvSpPr txBox="1"/>
          <p:nvPr/>
        </p:nvSpPr>
        <p:spPr>
          <a:xfrm>
            <a:off x="23622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Cgs2</a:t>
            </a:r>
            <a:endParaRPr lang="de-DE" dirty="0"/>
          </a:p>
        </p:txBody>
      </p:sp>
      <p:sp>
        <p:nvSpPr>
          <p:cNvPr id="208" name="Textfeld 207"/>
          <p:cNvSpPr txBox="1"/>
          <p:nvPr/>
        </p:nvSpPr>
        <p:spPr>
          <a:xfrm>
            <a:off x="533400" y="762000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Cm = </a:t>
            </a:r>
            <a:r>
              <a:rPr lang="de-DE" dirty="0" err="1"/>
              <a:t>Cgs_dio</a:t>
            </a:r>
            <a:r>
              <a:rPr lang="de-DE" dirty="0"/>
              <a:t> + </a:t>
            </a:r>
            <a:r>
              <a:rPr lang="de-DE" dirty="0" err="1"/>
              <a:t>Cgs_load</a:t>
            </a:r>
            <a:r>
              <a:rPr lang="de-DE" dirty="0"/>
              <a:t> + </a:t>
            </a:r>
            <a:r>
              <a:rPr lang="de-DE" dirty="0" err="1"/>
              <a:t>Cjd_dio</a:t>
            </a:r>
            <a:r>
              <a:rPr lang="de-DE" dirty="0"/>
              <a:t> + Cjd_1   </a:t>
            </a:r>
          </a:p>
        </p:txBody>
      </p:sp>
      <p:sp>
        <p:nvSpPr>
          <p:cNvPr id="209" name="Textfeld 208"/>
          <p:cNvSpPr txBox="1"/>
          <p:nvPr/>
        </p:nvSpPr>
        <p:spPr>
          <a:xfrm>
            <a:off x="2743200" y="1219200"/>
            <a:ext cx="260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Cout</a:t>
            </a:r>
            <a:r>
              <a:rPr lang="de-DE" dirty="0"/>
              <a:t> = CL + </a:t>
            </a:r>
            <a:r>
              <a:rPr lang="de-DE" dirty="0" err="1"/>
              <a:t>Cjd_load</a:t>
            </a:r>
            <a:r>
              <a:rPr lang="de-DE" dirty="0"/>
              <a:t> + Cjd_2 ~ CL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3200400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514600" y="1981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mit Pfeil 213"/>
          <p:cNvCxnSpPr/>
          <p:nvPr/>
        </p:nvCxnSpPr>
        <p:spPr bwMode="auto">
          <a:xfrm>
            <a:off x="25146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" name="Textfeld 214"/>
          <p:cNvSpPr txBox="1"/>
          <p:nvPr/>
        </p:nvSpPr>
        <p:spPr>
          <a:xfrm>
            <a:off x="3196073" y="19812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Iout</a:t>
            </a:r>
            <a:r>
              <a:rPr lang="de-DE" dirty="0"/>
              <a:t> = I1* - </a:t>
            </a:r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216" name="Textfeld 215"/>
          <p:cNvSpPr txBox="1"/>
          <p:nvPr/>
        </p:nvSpPr>
        <p:spPr>
          <a:xfrm>
            <a:off x="2091864" y="1981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I1*</a:t>
            </a:r>
            <a:endParaRPr lang="de-DE" dirty="0"/>
          </a:p>
        </p:txBody>
      </p:sp>
      <p:sp>
        <p:nvSpPr>
          <p:cNvPr id="217" name="Textfeld 216"/>
          <p:cNvSpPr txBox="1"/>
          <p:nvPr/>
        </p:nvSpPr>
        <p:spPr>
          <a:xfrm>
            <a:off x="2087056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cxnSp>
        <p:nvCxnSpPr>
          <p:cNvPr id="218" name="Gerade Verbindung mit Pfeil 217"/>
          <p:cNvCxnSpPr/>
          <p:nvPr/>
        </p:nvCxnSpPr>
        <p:spPr bwMode="auto">
          <a:xfrm>
            <a:off x="11430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" name="Textfeld 218"/>
          <p:cNvSpPr txBox="1"/>
          <p:nvPr/>
        </p:nvSpPr>
        <p:spPr>
          <a:xfrm>
            <a:off x="1143000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220" name="Textfeld 219"/>
          <p:cNvSpPr txBox="1"/>
          <p:nvPr/>
        </p:nvSpPr>
        <p:spPr>
          <a:xfrm>
            <a:off x="2632206" y="2085201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533400" y="2057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sp>
        <p:nvSpPr>
          <p:cNvPr id="243" name="Textfeld 242"/>
          <p:cNvSpPr txBox="1"/>
          <p:nvPr/>
        </p:nvSpPr>
        <p:spPr>
          <a:xfrm>
            <a:off x="1447800" y="11430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7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19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Ersatzstromquelle </a:t>
            </a:r>
            <a:endParaRPr lang="de-DE" altLang="de-DE" dirty="0" smtClean="0"/>
          </a:p>
        </p:txBody>
      </p:sp>
      <p:sp>
        <p:nvSpPr>
          <p:cNvPr id="35845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6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360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36031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2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3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4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5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0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3" name="Group 21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36026" name="Line 2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7" name="Line 2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8" name="Line 2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9" name="Line 2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0" name="Line 2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Oval 27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5" name="Group 28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36019" name="Group 2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6021" name="Line 3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2" name="Line 3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3" name="Line 3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4" name="Line 3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5" name="Line 3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020" name="Oval 3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6" name="Line 36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Line 37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Line 38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Line 39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Line 40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Line 42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43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Line 44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Line 45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Line 46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Line 47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Line 48"/>
          <p:cNvSpPr>
            <a:spLocks noChangeShapeType="1"/>
          </p:cNvSpPr>
          <p:nvPr/>
        </p:nvSpPr>
        <p:spPr bwMode="auto">
          <a:xfrm>
            <a:off x="2627313" y="2349500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Line 49"/>
          <p:cNvSpPr>
            <a:spLocks noChangeShapeType="1"/>
          </p:cNvSpPr>
          <p:nvPr/>
        </p:nvSpPr>
        <p:spPr bwMode="auto">
          <a:xfrm>
            <a:off x="3708400" y="22050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0" name="Oval 50"/>
          <p:cNvSpPr>
            <a:spLocks noChangeArrowheads="1"/>
          </p:cNvSpPr>
          <p:nvPr/>
        </p:nvSpPr>
        <p:spPr bwMode="auto">
          <a:xfrm>
            <a:off x="3563938" y="2924175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71" name="Line 51"/>
          <p:cNvSpPr>
            <a:spLocks noChangeShapeType="1"/>
          </p:cNvSpPr>
          <p:nvPr/>
        </p:nvSpPr>
        <p:spPr bwMode="auto">
          <a:xfrm>
            <a:off x="3708400" y="27797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2" name="Line 52"/>
          <p:cNvSpPr>
            <a:spLocks noChangeShapeType="1"/>
          </p:cNvSpPr>
          <p:nvPr/>
        </p:nvSpPr>
        <p:spPr bwMode="auto">
          <a:xfrm>
            <a:off x="3708400" y="32115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3" name="Line 53"/>
          <p:cNvSpPr>
            <a:spLocks noChangeShapeType="1"/>
          </p:cNvSpPr>
          <p:nvPr/>
        </p:nvSpPr>
        <p:spPr bwMode="auto">
          <a:xfrm>
            <a:off x="3563938" y="33559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Line 54"/>
          <p:cNvSpPr>
            <a:spLocks noChangeShapeType="1"/>
          </p:cNvSpPr>
          <p:nvPr/>
        </p:nvSpPr>
        <p:spPr bwMode="auto">
          <a:xfrm>
            <a:off x="323850" y="27813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75" name="Group 55"/>
          <p:cNvGrpSpPr>
            <a:grpSpLocks/>
          </p:cNvGrpSpPr>
          <p:nvPr/>
        </p:nvGrpSpPr>
        <p:grpSpPr bwMode="auto">
          <a:xfrm flipH="1">
            <a:off x="5133975" y="4256088"/>
            <a:ext cx="504825" cy="431800"/>
            <a:chOff x="1020" y="2750"/>
            <a:chExt cx="318" cy="272"/>
          </a:xfrm>
        </p:grpSpPr>
        <p:sp>
          <p:nvSpPr>
            <p:cNvPr id="36014" name="Line 5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5" name="Line 5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6" name="Line 5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7" name="Line 5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8" name="Line 6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76" name="Line 61"/>
          <p:cNvSpPr>
            <a:spLocks noChangeShapeType="1"/>
          </p:cNvSpPr>
          <p:nvPr/>
        </p:nvSpPr>
        <p:spPr bwMode="auto">
          <a:xfrm>
            <a:off x="5638800" y="46878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7" name="Line 62"/>
          <p:cNvSpPr>
            <a:spLocks noChangeShapeType="1"/>
          </p:cNvSpPr>
          <p:nvPr/>
        </p:nvSpPr>
        <p:spPr bwMode="auto">
          <a:xfrm flipV="1">
            <a:off x="5637212" y="3967163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78" name="Group 63"/>
          <p:cNvGrpSpPr>
            <a:grpSpLocks/>
          </p:cNvGrpSpPr>
          <p:nvPr/>
        </p:nvGrpSpPr>
        <p:grpSpPr bwMode="auto">
          <a:xfrm>
            <a:off x="7210425" y="4257675"/>
            <a:ext cx="504825" cy="431800"/>
            <a:chOff x="1020" y="2750"/>
            <a:chExt cx="318" cy="272"/>
          </a:xfrm>
        </p:grpSpPr>
        <p:sp>
          <p:nvSpPr>
            <p:cNvPr id="36009" name="Line 6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0" name="Line 6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1" name="Line 6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2" name="Line 6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13" name="Line 6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79" name="Line 69"/>
          <p:cNvSpPr>
            <a:spLocks noChangeShapeType="1"/>
          </p:cNvSpPr>
          <p:nvPr/>
        </p:nvSpPr>
        <p:spPr bwMode="auto">
          <a:xfrm flipH="1">
            <a:off x="7210425" y="46894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0" name="Line 70"/>
          <p:cNvSpPr>
            <a:spLocks noChangeShapeType="1"/>
          </p:cNvSpPr>
          <p:nvPr/>
        </p:nvSpPr>
        <p:spPr bwMode="auto">
          <a:xfrm flipH="1" flipV="1">
            <a:off x="7210425" y="39687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1" name="Line 71"/>
          <p:cNvSpPr>
            <a:spLocks noChangeShapeType="1"/>
          </p:cNvSpPr>
          <p:nvPr/>
        </p:nvSpPr>
        <p:spPr bwMode="auto">
          <a:xfrm>
            <a:off x="5626100" y="49768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2" name="Oval 72"/>
          <p:cNvSpPr>
            <a:spLocks noChangeArrowheads="1"/>
          </p:cNvSpPr>
          <p:nvPr/>
        </p:nvSpPr>
        <p:spPr bwMode="auto">
          <a:xfrm>
            <a:off x="6202363" y="5194300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83" name="Line 73"/>
          <p:cNvSpPr>
            <a:spLocks noChangeShapeType="1"/>
          </p:cNvSpPr>
          <p:nvPr/>
        </p:nvSpPr>
        <p:spPr bwMode="auto">
          <a:xfrm>
            <a:off x="6418263" y="49784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4" name="Line 74"/>
          <p:cNvSpPr>
            <a:spLocks noChangeShapeType="1"/>
          </p:cNvSpPr>
          <p:nvPr/>
        </p:nvSpPr>
        <p:spPr bwMode="auto">
          <a:xfrm>
            <a:off x="6418263" y="56261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5" name="Line 75"/>
          <p:cNvSpPr>
            <a:spLocks noChangeShapeType="1"/>
          </p:cNvSpPr>
          <p:nvPr/>
        </p:nvSpPr>
        <p:spPr bwMode="auto">
          <a:xfrm>
            <a:off x="6275388" y="59134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6" name="Line 76"/>
          <p:cNvSpPr>
            <a:spLocks noChangeShapeType="1"/>
          </p:cNvSpPr>
          <p:nvPr/>
        </p:nvSpPr>
        <p:spPr bwMode="auto">
          <a:xfrm>
            <a:off x="6418263" y="52657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88" name="Line 78"/>
          <p:cNvSpPr>
            <a:spLocks noChangeShapeType="1"/>
          </p:cNvSpPr>
          <p:nvPr/>
        </p:nvSpPr>
        <p:spPr bwMode="auto">
          <a:xfrm>
            <a:off x="7208838" y="36099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0" name="Line 80"/>
          <p:cNvSpPr>
            <a:spLocks noChangeShapeType="1"/>
          </p:cNvSpPr>
          <p:nvPr/>
        </p:nvSpPr>
        <p:spPr bwMode="auto">
          <a:xfrm>
            <a:off x="7065963" y="36099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1" name="Line 81"/>
          <p:cNvSpPr>
            <a:spLocks noChangeShapeType="1"/>
          </p:cNvSpPr>
          <p:nvPr/>
        </p:nvSpPr>
        <p:spPr bwMode="auto">
          <a:xfrm>
            <a:off x="5410200" y="447357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2" name="Line 82"/>
          <p:cNvSpPr>
            <a:spLocks noChangeShapeType="1"/>
          </p:cNvSpPr>
          <p:nvPr/>
        </p:nvSpPr>
        <p:spPr bwMode="auto">
          <a:xfrm>
            <a:off x="5638800" y="44735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3" name="Line 83"/>
          <p:cNvSpPr>
            <a:spLocks noChangeShapeType="1"/>
          </p:cNvSpPr>
          <p:nvPr/>
        </p:nvSpPr>
        <p:spPr bwMode="auto">
          <a:xfrm flipH="1">
            <a:off x="7210425" y="447357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4" name="Line 84"/>
          <p:cNvSpPr>
            <a:spLocks noChangeShapeType="1"/>
          </p:cNvSpPr>
          <p:nvPr/>
        </p:nvSpPr>
        <p:spPr bwMode="auto">
          <a:xfrm>
            <a:off x="7210425" y="44735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5" name="Line 85"/>
          <p:cNvSpPr>
            <a:spLocks noChangeShapeType="1"/>
          </p:cNvSpPr>
          <p:nvPr/>
        </p:nvSpPr>
        <p:spPr bwMode="auto">
          <a:xfrm>
            <a:off x="5121275" y="447357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6" name="Line 86"/>
          <p:cNvSpPr>
            <a:spLocks noChangeShapeType="1"/>
          </p:cNvSpPr>
          <p:nvPr/>
        </p:nvSpPr>
        <p:spPr bwMode="auto">
          <a:xfrm>
            <a:off x="5121275" y="49768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7" name="Line 87"/>
          <p:cNvSpPr>
            <a:spLocks noChangeShapeType="1"/>
          </p:cNvSpPr>
          <p:nvPr/>
        </p:nvSpPr>
        <p:spPr bwMode="auto">
          <a:xfrm>
            <a:off x="5338763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8" name="Line 88"/>
          <p:cNvSpPr>
            <a:spLocks noChangeShapeType="1"/>
          </p:cNvSpPr>
          <p:nvPr/>
        </p:nvSpPr>
        <p:spPr bwMode="auto">
          <a:xfrm>
            <a:off x="5410200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99" name="Line 89"/>
          <p:cNvSpPr>
            <a:spLocks noChangeShapeType="1"/>
          </p:cNvSpPr>
          <p:nvPr/>
        </p:nvSpPr>
        <p:spPr bwMode="auto">
          <a:xfrm>
            <a:off x="5410200" y="49768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0" name="Line 90"/>
          <p:cNvSpPr>
            <a:spLocks noChangeShapeType="1"/>
          </p:cNvSpPr>
          <p:nvPr/>
        </p:nvSpPr>
        <p:spPr bwMode="auto">
          <a:xfrm flipH="1">
            <a:off x="4833938" y="44735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1" name="Line 91"/>
          <p:cNvSpPr>
            <a:spLocks noChangeShapeType="1"/>
          </p:cNvSpPr>
          <p:nvPr/>
        </p:nvSpPr>
        <p:spPr bwMode="auto">
          <a:xfrm flipH="1">
            <a:off x="7713663" y="44735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2" name="Line 92"/>
          <p:cNvSpPr>
            <a:spLocks noChangeShapeType="1"/>
          </p:cNvSpPr>
          <p:nvPr/>
        </p:nvSpPr>
        <p:spPr bwMode="auto">
          <a:xfrm>
            <a:off x="7713663" y="447357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3" name="Line 93"/>
          <p:cNvSpPr>
            <a:spLocks noChangeShapeType="1"/>
          </p:cNvSpPr>
          <p:nvPr/>
        </p:nvSpPr>
        <p:spPr bwMode="auto">
          <a:xfrm>
            <a:off x="7208838" y="4976813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4" name="Line 94"/>
          <p:cNvSpPr>
            <a:spLocks noChangeShapeType="1"/>
          </p:cNvSpPr>
          <p:nvPr/>
        </p:nvSpPr>
        <p:spPr bwMode="auto">
          <a:xfrm>
            <a:off x="7426325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5" name="Line 95"/>
          <p:cNvSpPr>
            <a:spLocks noChangeShapeType="1"/>
          </p:cNvSpPr>
          <p:nvPr/>
        </p:nvSpPr>
        <p:spPr bwMode="auto">
          <a:xfrm>
            <a:off x="7497763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6" name="Line 96"/>
          <p:cNvSpPr>
            <a:spLocks noChangeShapeType="1"/>
          </p:cNvSpPr>
          <p:nvPr/>
        </p:nvSpPr>
        <p:spPr bwMode="auto">
          <a:xfrm>
            <a:off x="7497763" y="4976813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7" name="Line 97"/>
          <p:cNvSpPr>
            <a:spLocks noChangeShapeType="1"/>
          </p:cNvSpPr>
          <p:nvPr/>
        </p:nvSpPr>
        <p:spPr bwMode="auto">
          <a:xfrm>
            <a:off x="5913438" y="49768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8" name="Line 98"/>
          <p:cNvSpPr>
            <a:spLocks noChangeShapeType="1"/>
          </p:cNvSpPr>
          <p:nvPr/>
        </p:nvSpPr>
        <p:spPr bwMode="auto">
          <a:xfrm>
            <a:off x="5770563" y="54102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09" name="Line 99"/>
          <p:cNvSpPr>
            <a:spLocks noChangeShapeType="1"/>
          </p:cNvSpPr>
          <p:nvPr/>
        </p:nvSpPr>
        <p:spPr bwMode="auto">
          <a:xfrm>
            <a:off x="5770563" y="54816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0" name="Line 100"/>
          <p:cNvSpPr>
            <a:spLocks noChangeShapeType="1"/>
          </p:cNvSpPr>
          <p:nvPr/>
        </p:nvSpPr>
        <p:spPr bwMode="auto">
          <a:xfrm>
            <a:off x="5913438" y="54816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1" name="Line 101"/>
          <p:cNvSpPr>
            <a:spLocks noChangeShapeType="1"/>
          </p:cNvSpPr>
          <p:nvPr/>
        </p:nvSpPr>
        <p:spPr bwMode="auto">
          <a:xfrm flipH="1">
            <a:off x="5770563" y="59134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2" name="Line 102"/>
          <p:cNvSpPr>
            <a:spLocks noChangeShapeType="1"/>
          </p:cNvSpPr>
          <p:nvPr/>
        </p:nvSpPr>
        <p:spPr bwMode="auto">
          <a:xfrm>
            <a:off x="6921500" y="49768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3" name="Line 103"/>
          <p:cNvSpPr>
            <a:spLocks noChangeShapeType="1"/>
          </p:cNvSpPr>
          <p:nvPr/>
        </p:nvSpPr>
        <p:spPr bwMode="auto">
          <a:xfrm>
            <a:off x="6778625" y="5410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4" name="Line 104"/>
          <p:cNvSpPr>
            <a:spLocks noChangeShapeType="1"/>
          </p:cNvSpPr>
          <p:nvPr/>
        </p:nvSpPr>
        <p:spPr bwMode="auto">
          <a:xfrm>
            <a:off x="6778625" y="54816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5" name="Line 105"/>
          <p:cNvSpPr>
            <a:spLocks noChangeShapeType="1"/>
          </p:cNvSpPr>
          <p:nvPr/>
        </p:nvSpPr>
        <p:spPr bwMode="auto">
          <a:xfrm>
            <a:off x="6921500" y="54816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6" name="Line 106"/>
          <p:cNvSpPr>
            <a:spLocks noChangeShapeType="1"/>
          </p:cNvSpPr>
          <p:nvPr/>
        </p:nvSpPr>
        <p:spPr bwMode="auto">
          <a:xfrm flipH="1">
            <a:off x="6778625" y="59134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7" name="Line 107"/>
          <p:cNvSpPr>
            <a:spLocks noChangeShapeType="1"/>
          </p:cNvSpPr>
          <p:nvPr/>
        </p:nvSpPr>
        <p:spPr bwMode="auto">
          <a:xfrm>
            <a:off x="5121275" y="39687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8" name="Line 108"/>
          <p:cNvSpPr>
            <a:spLocks noChangeShapeType="1"/>
          </p:cNvSpPr>
          <p:nvPr/>
        </p:nvSpPr>
        <p:spPr bwMode="auto">
          <a:xfrm>
            <a:off x="5121275" y="36099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19" name="Line 109"/>
          <p:cNvSpPr>
            <a:spLocks noChangeShapeType="1"/>
          </p:cNvSpPr>
          <p:nvPr/>
        </p:nvSpPr>
        <p:spPr bwMode="auto">
          <a:xfrm>
            <a:off x="4978400" y="38989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0" name="Line 110"/>
          <p:cNvSpPr>
            <a:spLocks noChangeShapeType="1"/>
          </p:cNvSpPr>
          <p:nvPr/>
        </p:nvSpPr>
        <p:spPr bwMode="auto">
          <a:xfrm>
            <a:off x="4978400" y="39703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1" name="Line 111"/>
          <p:cNvSpPr>
            <a:spLocks noChangeShapeType="1"/>
          </p:cNvSpPr>
          <p:nvPr/>
        </p:nvSpPr>
        <p:spPr bwMode="auto">
          <a:xfrm>
            <a:off x="5121275" y="39703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2" name="Line 112"/>
          <p:cNvSpPr>
            <a:spLocks noChangeShapeType="1"/>
          </p:cNvSpPr>
          <p:nvPr/>
        </p:nvSpPr>
        <p:spPr bwMode="auto">
          <a:xfrm>
            <a:off x="4978400" y="36099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3" name="Line 113"/>
          <p:cNvSpPr>
            <a:spLocks noChangeShapeType="1"/>
          </p:cNvSpPr>
          <p:nvPr/>
        </p:nvSpPr>
        <p:spPr bwMode="auto">
          <a:xfrm>
            <a:off x="7713663" y="396716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4" name="Line 114"/>
          <p:cNvSpPr>
            <a:spLocks noChangeShapeType="1"/>
          </p:cNvSpPr>
          <p:nvPr/>
        </p:nvSpPr>
        <p:spPr bwMode="auto">
          <a:xfrm>
            <a:off x="7713663" y="36083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5" name="Line 115"/>
          <p:cNvSpPr>
            <a:spLocks noChangeShapeType="1"/>
          </p:cNvSpPr>
          <p:nvPr/>
        </p:nvSpPr>
        <p:spPr bwMode="auto">
          <a:xfrm>
            <a:off x="7570788" y="38973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6" name="Line 116"/>
          <p:cNvSpPr>
            <a:spLocks noChangeShapeType="1"/>
          </p:cNvSpPr>
          <p:nvPr/>
        </p:nvSpPr>
        <p:spPr bwMode="auto">
          <a:xfrm>
            <a:off x="7570788" y="39687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7" name="Line 117"/>
          <p:cNvSpPr>
            <a:spLocks noChangeShapeType="1"/>
          </p:cNvSpPr>
          <p:nvPr/>
        </p:nvSpPr>
        <p:spPr bwMode="auto">
          <a:xfrm>
            <a:off x="7713663" y="39687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28" name="Line 118"/>
          <p:cNvSpPr>
            <a:spLocks noChangeShapeType="1"/>
          </p:cNvSpPr>
          <p:nvPr/>
        </p:nvSpPr>
        <p:spPr bwMode="auto">
          <a:xfrm>
            <a:off x="7570788" y="360838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29" name="Group 119"/>
          <p:cNvGrpSpPr>
            <a:grpSpLocks/>
          </p:cNvGrpSpPr>
          <p:nvPr/>
        </p:nvGrpSpPr>
        <p:grpSpPr bwMode="auto">
          <a:xfrm flipH="1">
            <a:off x="6694488" y="1557338"/>
            <a:ext cx="504825" cy="431800"/>
            <a:chOff x="1020" y="2750"/>
            <a:chExt cx="318" cy="272"/>
          </a:xfrm>
        </p:grpSpPr>
        <p:sp>
          <p:nvSpPr>
            <p:cNvPr id="36004" name="Line 12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05" name="Line 12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06" name="Line 12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07" name="Line 12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08" name="Line 12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30" name="Oval 125"/>
          <p:cNvSpPr>
            <a:spLocks noChangeArrowheads="1"/>
          </p:cNvSpPr>
          <p:nvPr/>
        </p:nvSpPr>
        <p:spPr bwMode="auto">
          <a:xfrm>
            <a:off x="6765925" y="170180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931" name="Group 126"/>
          <p:cNvGrpSpPr>
            <a:grpSpLocks/>
          </p:cNvGrpSpPr>
          <p:nvPr/>
        </p:nvGrpSpPr>
        <p:grpSpPr bwMode="auto">
          <a:xfrm flipH="1">
            <a:off x="5614988" y="1555750"/>
            <a:ext cx="504825" cy="431800"/>
            <a:chOff x="3470" y="3022"/>
            <a:chExt cx="318" cy="272"/>
          </a:xfrm>
        </p:grpSpPr>
        <p:grpSp>
          <p:nvGrpSpPr>
            <p:cNvPr id="35997" name="Group 127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5999" name="Line 128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00" name="Line 129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01" name="Line 130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02" name="Line 131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03" name="Line 132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5998" name="Oval 133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932" name="Line 134"/>
          <p:cNvSpPr>
            <a:spLocks noChangeShapeType="1"/>
          </p:cNvSpPr>
          <p:nvPr/>
        </p:nvSpPr>
        <p:spPr bwMode="auto">
          <a:xfrm>
            <a:off x="5614988" y="22748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33" name="Line 135"/>
          <p:cNvSpPr>
            <a:spLocks noChangeShapeType="1"/>
          </p:cNvSpPr>
          <p:nvPr/>
        </p:nvSpPr>
        <p:spPr bwMode="auto">
          <a:xfrm>
            <a:off x="6118225" y="177165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34" name="Line 136"/>
          <p:cNvSpPr>
            <a:spLocks noChangeShapeType="1"/>
          </p:cNvSpPr>
          <p:nvPr/>
        </p:nvSpPr>
        <p:spPr bwMode="auto">
          <a:xfrm>
            <a:off x="6191250" y="17716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35" name="Line 137"/>
          <p:cNvSpPr>
            <a:spLocks noChangeShapeType="1"/>
          </p:cNvSpPr>
          <p:nvPr/>
        </p:nvSpPr>
        <p:spPr bwMode="auto">
          <a:xfrm>
            <a:off x="5614988" y="133985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36" name="Line 138"/>
          <p:cNvSpPr>
            <a:spLocks noChangeShapeType="1"/>
          </p:cNvSpPr>
          <p:nvPr/>
        </p:nvSpPr>
        <p:spPr bwMode="auto">
          <a:xfrm>
            <a:off x="5470525" y="11239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37" name="Line 139"/>
          <p:cNvSpPr>
            <a:spLocks noChangeShapeType="1"/>
          </p:cNvSpPr>
          <p:nvPr/>
        </p:nvSpPr>
        <p:spPr bwMode="auto">
          <a:xfrm flipV="1">
            <a:off x="5614988" y="11239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38" name="Line 140"/>
          <p:cNvSpPr>
            <a:spLocks noChangeShapeType="1"/>
          </p:cNvSpPr>
          <p:nvPr/>
        </p:nvSpPr>
        <p:spPr bwMode="auto">
          <a:xfrm>
            <a:off x="6189663" y="17732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39" name="Line 141"/>
          <p:cNvSpPr>
            <a:spLocks noChangeShapeType="1"/>
          </p:cNvSpPr>
          <p:nvPr/>
        </p:nvSpPr>
        <p:spPr bwMode="auto">
          <a:xfrm>
            <a:off x="7197725" y="13414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0" name="Line 142"/>
          <p:cNvSpPr>
            <a:spLocks noChangeShapeType="1"/>
          </p:cNvSpPr>
          <p:nvPr/>
        </p:nvSpPr>
        <p:spPr bwMode="auto">
          <a:xfrm>
            <a:off x="7053263" y="11255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1" name="Line 143"/>
          <p:cNvSpPr>
            <a:spLocks noChangeShapeType="1"/>
          </p:cNvSpPr>
          <p:nvPr/>
        </p:nvSpPr>
        <p:spPr bwMode="auto">
          <a:xfrm flipV="1">
            <a:off x="7197725" y="11255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" name="Line 144"/>
          <p:cNvSpPr>
            <a:spLocks noChangeShapeType="1"/>
          </p:cNvSpPr>
          <p:nvPr/>
        </p:nvSpPr>
        <p:spPr bwMode="auto">
          <a:xfrm>
            <a:off x="5614988" y="19891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" name="Line 145"/>
          <p:cNvSpPr>
            <a:spLocks noChangeShapeType="1"/>
          </p:cNvSpPr>
          <p:nvPr/>
        </p:nvSpPr>
        <p:spPr bwMode="auto">
          <a:xfrm>
            <a:off x="7199313" y="19891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" name="Line 146"/>
          <p:cNvSpPr>
            <a:spLocks noChangeShapeType="1"/>
          </p:cNvSpPr>
          <p:nvPr/>
        </p:nvSpPr>
        <p:spPr bwMode="auto">
          <a:xfrm flipH="1">
            <a:off x="6405563" y="1125538"/>
            <a:ext cx="1587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5" name="Line 147"/>
          <p:cNvSpPr>
            <a:spLocks noChangeShapeType="1"/>
          </p:cNvSpPr>
          <p:nvPr/>
        </p:nvSpPr>
        <p:spPr bwMode="auto">
          <a:xfrm>
            <a:off x="6262688" y="14859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6" name="Line 148"/>
          <p:cNvSpPr>
            <a:spLocks noChangeShapeType="1"/>
          </p:cNvSpPr>
          <p:nvPr/>
        </p:nvSpPr>
        <p:spPr bwMode="auto">
          <a:xfrm>
            <a:off x="6262688" y="15573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7" name="Line 149"/>
          <p:cNvSpPr>
            <a:spLocks noChangeShapeType="1"/>
          </p:cNvSpPr>
          <p:nvPr/>
        </p:nvSpPr>
        <p:spPr bwMode="auto">
          <a:xfrm>
            <a:off x="6405563" y="15573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8" name="Line 150"/>
          <p:cNvSpPr>
            <a:spLocks noChangeShapeType="1"/>
          </p:cNvSpPr>
          <p:nvPr/>
        </p:nvSpPr>
        <p:spPr bwMode="auto">
          <a:xfrm>
            <a:off x="7702550" y="11255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9" name="Line 151"/>
          <p:cNvSpPr>
            <a:spLocks noChangeShapeType="1"/>
          </p:cNvSpPr>
          <p:nvPr/>
        </p:nvSpPr>
        <p:spPr bwMode="auto">
          <a:xfrm>
            <a:off x="7559675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0" name="Line 152"/>
          <p:cNvSpPr>
            <a:spLocks noChangeShapeType="1"/>
          </p:cNvSpPr>
          <p:nvPr/>
        </p:nvSpPr>
        <p:spPr bwMode="auto">
          <a:xfrm>
            <a:off x="7559675" y="17732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1" name="Line 153"/>
          <p:cNvSpPr>
            <a:spLocks noChangeShapeType="1"/>
          </p:cNvSpPr>
          <p:nvPr/>
        </p:nvSpPr>
        <p:spPr bwMode="auto">
          <a:xfrm>
            <a:off x="7702550" y="17732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2" name="Line 154"/>
          <p:cNvSpPr>
            <a:spLocks noChangeShapeType="1"/>
          </p:cNvSpPr>
          <p:nvPr/>
        </p:nvSpPr>
        <p:spPr bwMode="auto">
          <a:xfrm>
            <a:off x="7559675" y="11255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3" name="Line 155"/>
          <p:cNvSpPr>
            <a:spLocks noChangeShapeType="1"/>
          </p:cNvSpPr>
          <p:nvPr/>
        </p:nvSpPr>
        <p:spPr bwMode="auto">
          <a:xfrm flipH="1">
            <a:off x="7199313" y="2205038"/>
            <a:ext cx="5032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4" name="Line 156"/>
          <p:cNvSpPr>
            <a:spLocks noChangeShapeType="1"/>
          </p:cNvSpPr>
          <p:nvPr/>
        </p:nvSpPr>
        <p:spPr bwMode="auto">
          <a:xfrm>
            <a:off x="6262688" y="11255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6" name="Line 158"/>
          <p:cNvSpPr>
            <a:spLocks noChangeShapeType="1"/>
          </p:cNvSpPr>
          <p:nvPr/>
        </p:nvSpPr>
        <p:spPr bwMode="auto">
          <a:xfrm>
            <a:off x="7054850" y="2565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7" name="Line 159"/>
          <p:cNvSpPr>
            <a:spLocks noChangeShapeType="1"/>
          </p:cNvSpPr>
          <p:nvPr/>
        </p:nvSpPr>
        <p:spPr bwMode="auto">
          <a:xfrm>
            <a:off x="2987675" y="2781300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58" name="Group 160"/>
          <p:cNvGrpSpPr>
            <a:grpSpLocks/>
          </p:cNvGrpSpPr>
          <p:nvPr/>
        </p:nvGrpSpPr>
        <p:grpSpPr bwMode="auto">
          <a:xfrm>
            <a:off x="2627313" y="2781300"/>
            <a:ext cx="506412" cy="647700"/>
            <a:chOff x="1655" y="1752"/>
            <a:chExt cx="319" cy="408"/>
          </a:xfrm>
        </p:grpSpPr>
        <p:sp>
          <p:nvSpPr>
            <p:cNvPr id="35992" name="Line 1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3" name="Line 1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4" name="Line 1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5" name="Line 1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6" name="Line 1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59" name="Line 166"/>
          <p:cNvSpPr>
            <a:spLocks noChangeShapeType="1"/>
          </p:cNvSpPr>
          <p:nvPr/>
        </p:nvSpPr>
        <p:spPr bwMode="auto">
          <a:xfrm>
            <a:off x="2268538" y="32845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0" name="Line 167"/>
          <p:cNvSpPr>
            <a:spLocks noChangeShapeType="1"/>
          </p:cNvSpPr>
          <p:nvPr/>
        </p:nvSpPr>
        <p:spPr bwMode="auto">
          <a:xfrm>
            <a:off x="2125663" y="37179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1" name="Line 168"/>
          <p:cNvSpPr>
            <a:spLocks noChangeShapeType="1"/>
          </p:cNvSpPr>
          <p:nvPr/>
        </p:nvSpPr>
        <p:spPr bwMode="auto">
          <a:xfrm>
            <a:off x="2125663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2" name="Line 169"/>
          <p:cNvSpPr>
            <a:spLocks noChangeShapeType="1"/>
          </p:cNvSpPr>
          <p:nvPr/>
        </p:nvSpPr>
        <p:spPr bwMode="auto">
          <a:xfrm>
            <a:off x="2268538" y="378936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3" name="Line 170"/>
          <p:cNvSpPr>
            <a:spLocks noChangeShapeType="1"/>
          </p:cNvSpPr>
          <p:nvPr/>
        </p:nvSpPr>
        <p:spPr bwMode="auto">
          <a:xfrm flipH="1">
            <a:off x="2125663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64" name="Group 171"/>
          <p:cNvGrpSpPr>
            <a:grpSpLocks/>
          </p:cNvGrpSpPr>
          <p:nvPr/>
        </p:nvGrpSpPr>
        <p:grpSpPr bwMode="auto">
          <a:xfrm flipH="1">
            <a:off x="539750" y="2781300"/>
            <a:ext cx="506413" cy="647700"/>
            <a:chOff x="1655" y="1752"/>
            <a:chExt cx="319" cy="408"/>
          </a:xfrm>
        </p:grpSpPr>
        <p:sp>
          <p:nvSpPr>
            <p:cNvPr id="35987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8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9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0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1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65" name="Oval 177"/>
          <p:cNvSpPr>
            <a:spLocks noChangeArrowheads="1"/>
          </p:cNvSpPr>
          <p:nvPr/>
        </p:nvSpPr>
        <p:spPr bwMode="auto">
          <a:xfrm>
            <a:off x="1619250" y="35004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966" name="Line 178"/>
          <p:cNvSpPr>
            <a:spLocks noChangeShapeType="1"/>
          </p:cNvSpPr>
          <p:nvPr/>
        </p:nvSpPr>
        <p:spPr bwMode="auto">
          <a:xfrm>
            <a:off x="1835150" y="3284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7" name="Line 179"/>
          <p:cNvSpPr>
            <a:spLocks noChangeShapeType="1"/>
          </p:cNvSpPr>
          <p:nvPr/>
        </p:nvSpPr>
        <p:spPr bwMode="auto">
          <a:xfrm>
            <a:off x="1835150" y="39322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8" name="Line 180"/>
          <p:cNvSpPr>
            <a:spLocks noChangeShapeType="1"/>
          </p:cNvSpPr>
          <p:nvPr/>
        </p:nvSpPr>
        <p:spPr bwMode="auto">
          <a:xfrm>
            <a:off x="1692275" y="4219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9" name="Line 181"/>
          <p:cNvSpPr>
            <a:spLocks noChangeShapeType="1"/>
          </p:cNvSpPr>
          <p:nvPr/>
        </p:nvSpPr>
        <p:spPr bwMode="auto">
          <a:xfrm>
            <a:off x="1835150" y="3571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0" name="Line 182"/>
          <p:cNvSpPr>
            <a:spLocks noChangeShapeType="1"/>
          </p:cNvSpPr>
          <p:nvPr/>
        </p:nvSpPr>
        <p:spPr bwMode="auto">
          <a:xfrm>
            <a:off x="323850" y="2636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1" name="Line 183"/>
          <p:cNvSpPr>
            <a:spLocks noChangeShapeType="1"/>
          </p:cNvSpPr>
          <p:nvPr/>
        </p:nvSpPr>
        <p:spPr bwMode="auto">
          <a:xfrm flipH="1">
            <a:off x="1835150" y="1052513"/>
            <a:ext cx="1588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2" name="Line 184"/>
          <p:cNvSpPr>
            <a:spLocks noChangeShapeType="1"/>
          </p:cNvSpPr>
          <p:nvPr/>
        </p:nvSpPr>
        <p:spPr bwMode="auto">
          <a:xfrm>
            <a:off x="1692275" y="14128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3" name="Line 185"/>
          <p:cNvSpPr>
            <a:spLocks noChangeShapeType="1"/>
          </p:cNvSpPr>
          <p:nvPr/>
        </p:nvSpPr>
        <p:spPr bwMode="auto">
          <a:xfrm>
            <a:off x="1692275" y="14843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4" name="Line 186"/>
          <p:cNvSpPr>
            <a:spLocks noChangeShapeType="1"/>
          </p:cNvSpPr>
          <p:nvPr/>
        </p:nvSpPr>
        <p:spPr bwMode="auto">
          <a:xfrm>
            <a:off x="1835150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5" name="Line 187"/>
          <p:cNvSpPr>
            <a:spLocks noChangeShapeType="1"/>
          </p:cNvSpPr>
          <p:nvPr/>
        </p:nvSpPr>
        <p:spPr bwMode="auto">
          <a:xfrm>
            <a:off x="169227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6" name="Line 188"/>
          <p:cNvSpPr>
            <a:spLocks noChangeShapeType="1"/>
          </p:cNvSpPr>
          <p:nvPr/>
        </p:nvSpPr>
        <p:spPr bwMode="auto">
          <a:xfrm>
            <a:off x="3132138" y="10525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7" name="Line 189"/>
          <p:cNvSpPr>
            <a:spLocks noChangeShapeType="1"/>
          </p:cNvSpPr>
          <p:nvPr/>
        </p:nvSpPr>
        <p:spPr bwMode="auto">
          <a:xfrm>
            <a:off x="2989263" y="16287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8" name="Line 190"/>
          <p:cNvSpPr>
            <a:spLocks noChangeShapeType="1"/>
          </p:cNvSpPr>
          <p:nvPr/>
        </p:nvSpPr>
        <p:spPr bwMode="auto">
          <a:xfrm>
            <a:off x="2989263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9" name="Line 191"/>
          <p:cNvSpPr>
            <a:spLocks noChangeShapeType="1"/>
          </p:cNvSpPr>
          <p:nvPr/>
        </p:nvSpPr>
        <p:spPr bwMode="auto">
          <a:xfrm>
            <a:off x="3132138" y="17002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0" name="Line 192"/>
          <p:cNvSpPr>
            <a:spLocks noChangeShapeType="1"/>
          </p:cNvSpPr>
          <p:nvPr/>
        </p:nvSpPr>
        <p:spPr bwMode="auto">
          <a:xfrm>
            <a:off x="2989263" y="10525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1" name="Line 193"/>
          <p:cNvSpPr>
            <a:spLocks noChangeShapeType="1"/>
          </p:cNvSpPr>
          <p:nvPr/>
        </p:nvSpPr>
        <p:spPr bwMode="auto">
          <a:xfrm flipH="1">
            <a:off x="2628900" y="2132013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2" name="Line 194"/>
          <p:cNvSpPr>
            <a:spLocks noChangeShapeType="1"/>
          </p:cNvSpPr>
          <p:nvPr/>
        </p:nvSpPr>
        <p:spPr bwMode="auto">
          <a:xfrm>
            <a:off x="3132138" y="234950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3" name="Line 195"/>
          <p:cNvSpPr>
            <a:spLocks noChangeShapeType="1"/>
          </p:cNvSpPr>
          <p:nvPr/>
        </p:nvSpPr>
        <p:spPr bwMode="auto">
          <a:xfrm>
            <a:off x="3059113" y="2565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4" name="Line 196"/>
          <p:cNvSpPr>
            <a:spLocks noChangeShapeType="1"/>
          </p:cNvSpPr>
          <p:nvPr/>
        </p:nvSpPr>
        <p:spPr bwMode="auto">
          <a:xfrm>
            <a:off x="3059113" y="263683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5" name="Line 197"/>
          <p:cNvSpPr>
            <a:spLocks noChangeShapeType="1"/>
          </p:cNvSpPr>
          <p:nvPr/>
        </p:nvSpPr>
        <p:spPr bwMode="auto">
          <a:xfrm>
            <a:off x="3132138" y="26368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6" name="Line 198"/>
          <p:cNvSpPr>
            <a:spLocks noChangeShapeType="1"/>
          </p:cNvSpPr>
          <p:nvPr/>
        </p:nvSpPr>
        <p:spPr bwMode="auto">
          <a:xfrm>
            <a:off x="3132138" y="2492375"/>
            <a:ext cx="0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54998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202" name="Textfeld 201"/>
          <p:cNvSpPr txBox="1"/>
          <p:nvPr/>
        </p:nvSpPr>
        <p:spPr>
          <a:xfrm>
            <a:off x="25146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203" name="Textfeld 202"/>
          <p:cNvSpPr txBox="1"/>
          <p:nvPr/>
        </p:nvSpPr>
        <p:spPr>
          <a:xfrm>
            <a:off x="762000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204" name="Textfeld 203"/>
          <p:cNvSpPr txBox="1"/>
          <p:nvPr/>
        </p:nvSpPr>
        <p:spPr>
          <a:xfrm>
            <a:off x="2404016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2260548" y="3810000"/>
            <a:ext cx="17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r>
              <a:rPr lang="de-DE" dirty="0" smtClean="0"/>
              <a:t> = Cjs1 + Cjs2 + </a:t>
            </a:r>
            <a:r>
              <a:rPr lang="de-DE" dirty="0" err="1" smtClean="0"/>
              <a:t>Ccs</a:t>
            </a:r>
            <a:endParaRPr lang="de-DE" dirty="0"/>
          </a:p>
        </p:txBody>
      </p:sp>
      <p:sp>
        <p:nvSpPr>
          <p:cNvPr id="206" name="Textfeld 205"/>
          <p:cNvSpPr txBox="1"/>
          <p:nvPr/>
        </p:nvSpPr>
        <p:spPr>
          <a:xfrm>
            <a:off x="7620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Cgs1</a:t>
            </a:r>
            <a:endParaRPr lang="de-DE" dirty="0"/>
          </a:p>
        </p:txBody>
      </p:sp>
      <p:sp>
        <p:nvSpPr>
          <p:cNvPr id="207" name="Textfeld 206"/>
          <p:cNvSpPr txBox="1"/>
          <p:nvPr/>
        </p:nvSpPr>
        <p:spPr>
          <a:xfrm>
            <a:off x="23622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Cgs2</a:t>
            </a:r>
            <a:endParaRPr lang="de-DE" dirty="0"/>
          </a:p>
        </p:txBody>
      </p:sp>
      <p:sp>
        <p:nvSpPr>
          <p:cNvPr id="208" name="Textfeld 207"/>
          <p:cNvSpPr txBox="1"/>
          <p:nvPr/>
        </p:nvSpPr>
        <p:spPr>
          <a:xfrm>
            <a:off x="533400" y="762000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Cm = </a:t>
            </a:r>
            <a:r>
              <a:rPr lang="de-DE" dirty="0" err="1"/>
              <a:t>Cgs_dio</a:t>
            </a:r>
            <a:r>
              <a:rPr lang="de-DE" dirty="0"/>
              <a:t> + </a:t>
            </a:r>
            <a:r>
              <a:rPr lang="de-DE" dirty="0" err="1"/>
              <a:t>Cgs_load</a:t>
            </a:r>
            <a:r>
              <a:rPr lang="de-DE" dirty="0"/>
              <a:t> + </a:t>
            </a:r>
            <a:r>
              <a:rPr lang="de-DE" dirty="0" err="1"/>
              <a:t>Cjd_dio</a:t>
            </a:r>
            <a:r>
              <a:rPr lang="de-DE" dirty="0"/>
              <a:t> + Cjd_1   </a:t>
            </a:r>
          </a:p>
        </p:txBody>
      </p:sp>
      <p:sp>
        <p:nvSpPr>
          <p:cNvPr id="209" name="Textfeld 208"/>
          <p:cNvSpPr txBox="1"/>
          <p:nvPr/>
        </p:nvSpPr>
        <p:spPr>
          <a:xfrm>
            <a:off x="2743200" y="1219200"/>
            <a:ext cx="260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Cout</a:t>
            </a:r>
            <a:r>
              <a:rPr lang="de-DE" dirty="0"/>
              <a:t> = CL + </a:t>
            </a:r>
            <a:r>
              <a:rPr lang="de-DE" dirty="0" err="1"/>
              <a:t>Cjd_load</a:t>
            </a:r>
            <a:r>
              <a:rPr lang="de-DE" dirty="0"/>
              <a:t> + Cjd_2 ~ CL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3200400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514600" y="1981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mit Pfeil 213"/>
          <p:cNvCxnSpPr/>
          <p:nvPr/>
        </p:nvCxnSpPr>
        <p:spPr bwMode="auto">
          <a:xfrm>
            <a:off x="25146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" name="Textfeld 214"/>
          <p:cNvSpPr txBox="1"/>
          <p:nvPr/>
        </p:nvSpPr>
        <p:spPr>
          <a:xfrm>
            <a:off x="3196073" y="19812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Iout</a:t>
            </a:r>
            <a:r>
              <a:rPr lang="de-DE" dirty="0"/>
              <a:t> = I1* - </a:t>
            </a:r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216" name="Textfeld 215"/>
          <p:cNvSpPr txBox="1"/>
          <p:nvPr/>
        </p:nvSpPr>
        <p:spPr>
          <a:xfrm>
            <a:off x="2091864" y="1981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I1*</a:t>
            </a:r>
            <a:endParaRPr lang="de-DE" dirty="0"/>
          </a:p>
        </p:txBody>
      </p:sp>
      <p:sp>
        <p:nvSpPr>
          <p:cNvPr id="217" name="Textfeld 216"/>
          <p:cNvSpPr txBox="1"/>
          <p:nvPr/>
        </p:nvSpPr>
        <p:spPr>
          <a:xfrm>
            <a:off x="2087056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cxnSp>
        <p:nvCxnSpPr>
          <p:cNvPr id="218" name="Gerade Verbindung mit Pfeil 217"/>
          <p:cNvCxnSpPr/>
          <p:nvPr/>
        </p:nvCxnSpPr>
        <p:spPr bwMode="auto">
          <a:xfrm>
            <a:off x="11430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" name="Textfeld 218"/>
          <p:cNvSpPr txBox="1"/>
          <p:nvPr/>
        </p:nvSpPr>
        <p:spPr>
          <a:xfrm>
            <a:off x="1143000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220" name="Textfeld 219"/>
          <p:cNvSpPr txBox="1"/>
          <p:nvPr/>
        </p:nvSpPr>
        <p:spPr>
          <a:xfrm>
            <a:off x="2632206" y="2085201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222" name="Textfeld 221"/>
          <p:cNvSpPr txBox="1"/>
          <p:nvPr/>
        </p:nvSpPr>
        <p:spPr>
          <a:xfrm>
            <a:off x="6740525" y="22860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223" name="Textfeld 222"/>
          <p:cNvSpPr txBox="1"/>
          <p:nvPr/>
        </p:nvSpPr>
        <p:spPr>
          <a:xfrm>
            <a:off x="6750050" y="35814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533400" y="2057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sp>
        <p:nvSpPr>
          <p:cNvPr id="226" name="Textfeld 225"/>
          <p:cNvSpPr txBox="1"/>
          <p:nvPr/>
        </p:nvSpPr>
        <p:spPr>
          <a:xfrm>
            <a:off x="5638800" y="406640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sp>
        <p:nvSpPr>
          <p:cNvPr id="227" name="Oval 72"/>
          <p:cNvSpPr>
            <a:spLocks noChangeArrowheads="1"/>
          </p:cNvSpPr>
          <p:nvPr/>
        </p:nvSpPr>
        <p:spPr bwMode="auto">
          <a:xfrm>
            <a:off x="5410200" y="2514600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28" name="Line 76"/>
          <p:cNvSpPr>
            <a:spLocks noChangeShapeType="1"/>
          </p:cNvSpPr>
          <p:nvPr/>
        </p:nvSpPr>
        <p:spPr bwMode="auto">
          <a:xfrm>
            <a:off x="5626100" y="25860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9" name="Line 74"/>
          <p:cNvSpPr>
            <a:spLocks noChangeShapeType="1"/>
          </p:cNvSpPr>
          <p:nvPr/>
        </p:nvSpPr>
        <p:spPr bwMode="auto">
          <a:xfrm>
            <a:off x="5629275" y="29718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0" name="Line 75"/>
          <p:cNvSpPr>
            <a:spLocks noChangeShapeType="1"/>
          </p:cNvSpPr>
          <p:nvPr/>
        </p:nvSpPr>
        <p:spPr bwMode="auto">
          <a:xfrm>
            <a:off x="5486400" y="3200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1" name="Textfeld 230"/>
          <p:cNvSpPr txBox="1"/>
          <p:nvPr/>
        </p:nvSpPr>
        <p:spPr>
          <a:xfrm>
            <a:off x="5638800" y="19812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5562600" y="3581400"/>
            <a:ext cx="152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3" name="Line 108"/>
          <p:cNvSpPr>
            <a:spLocks noChangeShapeType="1"/>
          </p:cNvSpPr>
          <p:nvPr/>
        </p:nvSpPr>
        <p:spPr bwMode="auto">
          <a:xfrm>
            <a:off x="5638800" y="3429000"/>
            <a:ext cx="0" cy="136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4" name="Line 112"/>
          <p:cNvSpPr>
            <a:spLocks noChangeShapeType="1"/>
          </p:cNvSpPr>
          <p:nvPr/>
        </p:nvSpPr>
        <p:spPr bwMode="auto">
          <a:xfrm>
            <a:off x="5495925" y="3429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" name="Textfeld 234"/>
          <p:cNvSpPr txBox="1"/>
          <p:nvPr/>
        </p:nvSpPr>
        <p:spPr>
          <a:xfrm>
            <a:off x="5729165" y="3761601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Zdio</a:t>
            </a:r>
            <a:r>
              <a:rPr lang="de-DE" dirty="0" smtClean="0"/>
              <a:t> ~ 1/</a:t>
            </a:r>
            <a:r>
              <a:rPr lang="de-DE" dirty="0" err="1" smtClean="0"/>
              <a:t>gmM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5334000" y="3352800"/>
            <a:ext cx="8382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7" name="Rechteck 236"/>
          <p:cNvSpPr/>
          <p:nvPr/>
        </p:nvSpPr>
        <p:spPr bwMode="auto">
          <a:xfrm>
            <a:off x="5334000" y="2362200"/>
            <a:ext cx="1295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8" name="Rechteck 237"/>
          <p:cNvSpPr/>
          <p:nvPr/>
        </p:nvSpPr>
        <p:spPr bwMode="auto">
          <a:xfrm>
            <a:off x="6172200" y="2590800"/>
            <a:ext cx="152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9" name="Line 74"/>
          <p:cNvSpPr>
            <a:spLocks noChangeShapeType="1"/>
          </p:cNvSpPr>
          <p:nvPr/>
        </p:nvSpPr>
        <p:spPr bwMode="auto">
          <a:xfrm>
            <a:off x="6248400" y="2971800"/>
            <a:ext cx="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Line 75"/>
          <p:cNvSpPr>
            <a:spLocks noChangeShapeType="1"/>
          </p:cNvSpPr>
          <p:nvPr/>
        </p:nvSpPr>
        <p:spPr bwMode="auto">
          <a:xfrm>
            <a:off x="6105525" y="3200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Line 74"/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Line 140"/>
          <p:cNvSpPr>
            <a:spLocks noChangeShapeType="1"/>
          </p:cNvSpPr>
          <p:nvPr/>
        </p:nvSpPr>
        <p:spPr bwMode="auto">
          <a:xfrm>
            <a:off x="5638800" y="24384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Textfeld 242"/>
          <p:cNvSpPr txBox="1"/>
          <p:nvPr/>
        </p:nvSpPr>
        <p:spPr>
          <a:xfrm>
            <a:off x="1447800" y="11430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7467600" y="25146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Gerade Verbindung mit Pfeil 243"/>
          <p:cNvCxnSpPr/>
          <p:nvPr/>
        </p:nvCxnSpPr>
        <p:spPr bwMode="auto">
          <a:xfrm flipH="1">
            <a:off x="7391400" y="2514600"/>
            <a:ext cx="6858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" name="Textfeld 244"/>
          <p:cNvSpPr txBox="1"/>
          <p:nvPr/>
        </p:nvSpPr>
        <p:spPr>
          <a:xfrm>
            <a:off x="7852440" y="2286000"/>
            <a:ext cx="636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Masse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810000" y="2362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Ersatzstromquelle vom </a:t>
            </a:r>
            <a:r>
              <a:rPr lang="de-DE" dirty="0" err="1" smtClean="0"/>
              <a:t>diff.</a:t>
            </a:r>
            <a:r>
              <a:rPr lang="de-DE" dirty="0" smtClean="0"/>
              <a:t> Paar</a:t>
            </a:r>
            <a:endParaRPr lang="de-DE" dirty="0"/>
          </a:p>
        </p:txBody>
      </p:sp>
      <p:sp>
        <p:nvSpPr>
          <p:cNvPr id="246" name="Textfeld 245"/>
          <p:cNvSpPr txBox="1"/>
          <p:nvPr/>
        </p:nvSpPr>
        <p:spPr>
          <a:xfrm>
            <a:off x="3429000" y="4038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Ersatzimpedanz vom Stromspiegel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4648200" y="28956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Gerade Verbindung mit Pfeil 246"/>
          <p:cNvCxnSpPr/>
          <p:nvPr/>
        </p:nvCxnSpPr>
        <p:spPr bwMode="auto">
          <a:xfrm>
            <a:off x="4648200" y="40386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20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Differenzverstärker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de-DE" sz="1600" dirty="0" smtClean="0"/>
              <a:t>Vorlesung 8</a:t>
            </a:r>
          </a:p>
          <a:p>
            <a:r>
              <a:rPr lang="de-DE" sz="1600" dirty="0" smtClean="0"/>
              <a:t>Differenz- und Gleichtaktverstärkung</a:t>
            </a:r>
          </a:p>
          <a:p>
            <a:r>
              <a:rPr lang="de-DE" sz="1600" dirty="0"/>
              <a:t>Operations- und </a:t>
            </a:r>
            <a:r>
              <a:rPr lang="de-DE" sz="1600" dirty="0" smtClean="0"/>
              <a:t>Differenzverstärker</a:t>
            </a:r>
          </a:p>
          <a:p>
            <a:r>
              <a:rPr lang="de-DE" sz="1600" dirty="0"/>
              <a:t>Vorlesung </a:t>
            </a:r>
            <a:r>
              <a:rPr lang="de-DE" sz="1600" dirty="0" smtClean="0"/>
              <a:t>9</a:t>
            </a:r>
          </a:p>
          <a:p>
            <a:r>
              <a:rPr lang="de-DE" sz="1600" dirty="0" smtClean="0"/>
              <a:t>AC – Analyse von Differenzverstärker</a:t>
            </a:r>
            <a:endParaRPr lang="de-DE" sz="1600" dirty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3074" name="Foliennummernplatzhalt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2</a:t>
            </a:fld>
            <a:endParaRPr lang="de-DE" altLang="de-DE" sz="1400">
              <a:latin typeface="Arial" charset="0"/>
            </a:endParaRPr>
          </a:p>
        </p:txBody>
      </p:sp>
      <p:cxnSp>
        <p:nvCxnSpPr>
          <p:cNvPr id="111" name="Gerade Verbindung 110"/>
          <p:cNvCxnSpPr>
            <a:cxnSpLocks noChangeShapeType="1"/>
          </p:cNvCxnSpPr>
          <p:nvPr/>
        </p:nvCxnSpPr>
        <p:spPr bwMode="auto">
          <a:xfrm flipH="1">
            <a:off x="739774" y="4318000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>
            <a:cxnSpLocks noChangeShapeType="1"/>
          </p:cNvCxnSpPr>
          <p:nvPr/>
        </p:nvCxnSpPr>
        <p:spPr bwMode="auto">
          <a:xfrm flipH="1">
            <a:off x="739774" y="4894262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>
            <a:cxnSpLocks noChangeShapeType="1"/>
          </p:cNvCxnSpPr>
          <p:nvPr/>
        </p:nvCxnSpPr>
        <p:spPr bwMode="auto">
          <a:xfrm flipH="1">
            <a:off x="2684462" y="4605337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Gleichschenkliges Dreieck 113"/>
          <p:cNvSpPr>
            <a:spLocks noChangeArrowheads="1"/>
          </p:cNvSpPr>
          <p:nvPr/>
        </p:nvSpPr>
        <p:spPr bwMode="auto">
          <a:xfrm rot="5400000">
            <a:off x="1604962" y="4102099"/>
            <a:ext cx="1150938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115" name="Ellipse 114"/>
          <p:cNvSpPr>
            <a:spLocks noChangeArrowheads="1"/>
          </p:cNvSpPr>
          <p:nvPr/>
        </p:nvSpPr>
        <p:spPr bwMode="auto">
          <a:xfrm>
            <a:off x="1531937" y="4821237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7" name="Gruppieren 6"/>
          <p:cNvGrpSpPr/>
          <p:nvPr/>
        </p:nvGrpSpPr>
        <p:grpSpPr>
          <a:xfrm flipV="1">
            <a:off x="762000" y="3429000"/>
            <a:ext cx="914400" cy="152400"/>
            <a:chOff x="1219200" y="3352800"/>
            <a:chExt cx="914400" cy="152400"/>
          </a:xfrm>
        </p:grpSpPr>
        <p:cxnSp>
          <p:nvCxnSpPr>
            <p:cNvPr id="4" name="Gerade Verbindung 3"/>
            <p:cNvCxnSpPr/>
            <p:nvPr/>
          </p:nvCxnSpPr>
          <p:spPr bwMode="auto">
            <a:xfrm>
              <a:off x="1219200" y="35052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Gerade Verbindung 5"/>
            <p:cNvCxnSpPr/>
            <p:nvPr/>
          </p:nvCxnSpPr>
          <p:spPr bwMode="auto">
            <a:xfrm flipV="1">
              <a:off x="1600200" y="3352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>
              <a:off x="1752600" y="33528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uppieren 15"/>
          <p:cNvGrpSpPr/>
          <p:nvPr/>
        </p:nvGrpSpPr>
        <p:grpSpPr>
          <a:xfrm>
            <a:off x="762000" y="3733800"/>
            <a:ext cx="914400" cy="152400"/>
            <a:chOff x="1219200" y="3352800"/>
            <a:chExt cx="914400" cy="152400"/>
          </a:xfrm>
        </p:grpSpPr>
        <p:cxnSp>
          <p:nvCxnSpPr>
            <p:cNvPr id="17" name="Gerade Verbindung 16"/>
            <p:cNvCxnSpPr/>
            <p:nvPr/>
          </p:nvCxnSpPr>
          <p:spPr bwMode="auto">
            <a:xfrm>
              <a:off x="1219200" y="35052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V="1">
              <a:off x="1600200" y="3352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1752600" y="33528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uppieren 19"/>
          <p:cNvGrpSpPr/>
          <p:nvPr/>
        </p:nvGrpSpPr>
        <p:grpSpPr>
          <a:xfrm>
            <a:off x="2133600" y="3429000"/>
            <a:ext cx="914400" cy="152400"/>
            <a:chOff x="1219200" y="3352800"/>
            <a:chExt cx="914400" cy="152400"/>
          </a:xfrm>
        </p:grpSpPr>
        <p:cxnSp>
          <p:nvCxnSpPr>
            <p:cNvPr id="21" name="Gerade Verbindung 20"/>
            <p:cNvCxnSpPr/>
            <p:nvPr/>
          </p:nvCxnSpPr>
          <p:spPr bwMode="auto">
            <a:xfrm>
              <a:off x="1219200" y="35052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V="1">
              <a:off x="1600200" y="3352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1752600" y="33528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2133600" y="3733800"/>
            <a:ext cx="914400" cy="152400"/>
            <a:chOff x="1219200" y="3352800"/>
            <a:chExt cx="914400" cy="152400"/>
          </a:xfrm>
        </p:grpSpPr>
        <p:cxnSp>
          <p:nvCxnSpPr>
            <p:cNvPr id="25" name="Gerade Verbindung 24"/>
            <p:cNvCxnSpPr/>
            <p:nvPr/>
          </p:nvCxnSpPr>
          <p:spPr bwMode="auto">
            <a:xfrm>
              <a:off x="1219200" y="35052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V="1">
              <a:off x="1600200" y="3352800"/>
              <a:ext cx="1524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>
              <a:off x="1752600" y="3352800"/>
              <a:ext cx="3810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8" name="Gerade Verbindung 27"/>
          <p:cNvCxnSpPr>
            <a:cxnSpLocks noChangeShapeType="1"/>
          </p:cNvCxnSpPr>
          <p:nvPr/>
        </p:nvCxnSpPr>
        <p:spPr bwMode="auto">
          <a:xfrm flipH="1">
            <a:off x="4397375" y="4325939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>
            <a:cxnSpLocks noChangeShapeType="1"/>
          </p:cNvCxnSpPr>
          <p:nvPr/>
        </p:nvCxnSpPr>
        <p:spPr bwMode="auto">
          <a:xfrm flipH="1">
            <a:off x="4397375" y="4902201"/>
            <a:ext cx="936625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>
            <a:cxnSpLocks noChangeShapeType="1"/>
          </p:cNvCxnSpPr>
          <p:nvPr/>
        </p:nvCxnSpPr>
        <p:spPr bwMode="auto">
          <a:xfrm flipH="1">
            <a:off x="5943600" y="4876800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Gleichschenkliges Dreieck 30"/>
          <p:cNvSpPr>
            <a:spLocks noChangeArrowheads="1"/>
          </p:cNvSpPr>
          <p:nvPr/>
        </p:nvSpPr>
        <p:spPr bwMode="auto">
          <a:xfrm rot="5400000">
            <a:off x="5262563" y="4110038"/>
            <a:ext cx="1150938" cy="1008063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32" name="Ellipse 31"/>
          <p:cNvSpPr>
            <a:spLocks noChangeArrowheads="1"/>
          </p:cNvSpPr>
          <p:nvPr/>
        </p:nvSpPr>
        <p:spPr bwMode="auto">
          <a:xfrm>
            <a:off x="5189538" y="4829176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 altLang="de-DE"/>
          </a:p>
        </p:txBody>
      </p:sp>
      <p:cxnSp>
        <p:nvCxnSpPr>
          <p:cNvPr id="33" name="Gerade Verbindung 32"/>
          <p:cNvCxnSpPr>
            <a:cxnSpLocks noChangeShapeType="1"/>
          </p:cNvCxnSpPr>
          <p:nvPr/>
        </p:nvCxnSpPr>
        <p:spPr bwMode="auto">
          <a:xfrm flipH="1">
            <a:off x="5943600" y="4343400"/>
            <a:ext cx="935037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Ellipse 33"/>
          <p:cNvSpPr>
            <a:spLocks noChangeArrowheads="1"/>
          </p:cNvSpPr>
          <p:nvPr/>
        </p:nvSpPr>
        <p:spPr bwMode="auto">
          <a:xfrm>
            <a:off x="5867400" y="4800600"/>
            <a:ext cx="144462" cy="144463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 altLang="de-DE"/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 flipH="1">
            <a:off x="5873751" y="2108200"/>
            <a:ext cx="504825" cy="431800"/>
            <a:chOff x="1020" y="2750"/>
            <a:chExt cx="318" cy="272"/>
          </a:xfrm>
        </p:grpSpPr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6378576" y="2540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7961314" y="2109788"/>
            <a:ext cx="504825" cy="431800"/>
            <a:chOff x="1020" y="2750"/>
            <a:chExt cx="318" cy="272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" name="Line 18"/>
          <p:cNvSpPr>
            <a:spLocks noChangeShapeType="1"/>
          </p:cNvSpPr>
          <p:nvPr/>
        </p:nvSpPr>
        <p:spPr bwMode="auto">
          <a:xfrm flipH="1">
            <a:off x="7961314" y="25415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376989" y="28289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Oval 177"/>
          <p:cNvSpPr>
            <a:spLocks noChangeArrowheads="1"/>
          </p:cNvSpPr>
          <p:nvPr/>
        </p:nvSpPr>
        <p:spPr bwMode="auto">
          <a:xfrm>
            <a:off x="6953251" y="30432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3" name="Line 178"/>
          <p:cNvSpPr>
            <a:spLocks noChangeShapeType="1"/>
          </p:cNvSpPr>
          <p:nvPr/>
        </p:nvSpPr>
        <p:spPr bwMode="auto">
          <a:xfrm>
            <a:off x="7169151" y="28273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Line 179"/>
          <p:cNvSpPr>
            <a:spLocks noChangeShapeType="1"/>
          </p:cNvSpPr>
          <p:nvPr/>
        </p:nvSpPr>
        <p:spPr bwMode="auto">
          <a:xfrm>
            <a:off x="7169151" y="34750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180"/>
          <p:cNvSpPr>
            <a:spLocks noChangeShapeType="1"/>
          </p:cNvSpPr>
          <p:nvPr/>
        </p:nvSpPr>
        <p:spPr bwMode="auto">
          <a:xfrm>
            <a:off x="7026276" y="37623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181"/>
          <p:cNvSpPr>
            <a:spLocks noChangeShapeType="1"/>
          </p:cNvSpPr>
          <p:nvPr/>
        </p:nvSpPr>
        <p:spPr bwMode="auto">
          <a:xfrm>
            <a:off x="7169151" y="31146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6188999" y="2209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7848601" y="2209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6629400" y="19050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mit Pfeil 80"/>
          <p:cNvCxnSpPr/>
          <p:nvPr/>
        </p:nvCxnSpPr>
        <p:spPr bwMode="auto">
          <a:xfrm>
            <a:off x="7772400" y="19050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7620000" y="3505200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 + I2 = </a:t>
            </a:r>
            <a:r>
              <a:rPr lang="de-DE" dirty="0" err="1" smtClean="0"/>
              <a:t>const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7771483" y="381000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∆I1 = -∆I2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8458200" y="2286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5867400" y="2286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5638800" y="2667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5715000" y="274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93"/>
          <p:cNvCxnSpPr/>
          <p:nvPr/>
        </p:nvCxnSpPr>
        <p:spPr bwMode="auto">
          <a:xfrm>
            <a:off x="5867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Line 180"/>
          <p:cNvSpPr>
            <a:spLocks noChangeShapeType="1"/>
          </p:cNvSpPr>
          <p:nvPr/>
        </p:nvSpPr>
        <p:spPr bwMode="auto">
          <a:xfrm>
            <a:off x="5715000" y="31242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Freihandform 85"/>
          <p:cNvSpPr/>
          <p:nvPr/>
        </p:nvSpPr>
        <p:spPr bwMode="auto">
          <a:xfrm>
            <a:off x="6400800" y="1143000"/>
            <a:ext cx="1562100" cy="648522"/>
          </a:xfrm>
          <a:custGeom>
            <a:avLst/>
            <a:gdLst>
              <a:gd name="connsiteX0" fmla="*/ 0 w 1562100"/>
              <a:gd name="connsiteY0" fmla="*/ 0 h 648522"/>
              <a:gd name="connsiteX1" fmla="*/ 514350 w 1562100"/>
              <a:gd name="connsiteY1" fmla="*/ 104775 h 648522"/>
              <a:gd name="connsiteX2" fmla="*/ 933450 w 1562100"/>
              <a:gd name="connsiteY2" fmla="*/ 571500 h 648522"/>
              <a:gd name="connsiteX3" fmla="*/ 1562100 w 1562100"/>
              <a:gd name="connsiteY3" fmla="*/ 647700 h 6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648522">
                <a:moveTo>
                  <a:pt x="0" y="0"/>
                </a:moveTo>
                <a:cubicBezTo>
                  <a:pt x="179387" y="4762"/>
                  <a:pt x="358775" y="9525"/>
                  <a:pt x="514350" y="104775"/>
                </a:cubicBezTo>
                <a:cubicBezTo>
                  <a:pt x="669925" y="200025"/>
                  <a:pt x="758825" y="481013"/>
                  <a:pt x="933450" y="571500"/>
                </a:cubicBezTo>
                <a:cubicBezTo>
                  <a:pt x="1108075" y="661987"/>
                  <a:pt x="1562100" y="647700"/>
                  <a:pt x="1562100" y="6477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Freihandform 96"/>
          <p:cNvSpPr/>
          <p:nvPr/>
        </p:nvSpPr>
        <p:spPr bwMode="auto">
          <a:xfrm flipV="1">
            <a:off x="6400800" y="1143000"/>
            <a:ext cx="1562100" cy="648522"/>
          </a:xfrm>
          <a:custGeom>
            <a:avLst/>
            <a:gdLst>
              <a:gd name="connsiteX0" fmla="*/ 0 w 1562100"/>
              <a:gd name="connsiteY0" fmla="*/ 0 h 648522"/>
              <a:gd name="connsiteX1" fmla="*/ 514350 w 1562100"/>
              <a:gd name="connsiteY1" fmla="*/ 104775 h 648522"/>
              <a:gd name="connsiteX2" fmla="*/ 933450 w 1562100"/>
              <a:gd name="connsiteY2" fmla="*/ 571500 h 648522"/>
              <a:gd name="connsiteX3" fmla="*/ 1562100 w 1562100"/>
              <a:gd name="connsiteY3" fmla="*/ 647700 h 6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648522">
                <a:moveTo>
                  <a:pt x="0" y="0"/>
                </a:moveTo>
                <a:cubicBezTo>
                  <a:pt x="179387" y="4762"/>
                  <a:pt x="358775" y="9525"/>
                  <a:pt x="514350" y="104775"/>
                </a:cubicBezTo>
                <a:cubicBezTo>
                  <a:pt x="669925" y="200025"/>
                  <a:pt x="758825" y="481013"/>
                  <a:pt x="933450" y="571500"/>
                </a:cubicBezTo>
                <a:cubicBezTo>
                  <a:pt x="1108075" y="661987"/>
                  <a:pt x="1562100" y="647700"/>
                  <a:pt x="1562100" y="6477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6477000" y="15518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99" name="Textfeld 98"/>
          <p:cNvSpPr txBox="1"/>
          <p:nvPr/>
        </p:nvSpPr>
        <p:spPr>
          <a:xfrm>
            <a:off x="7696200" y="914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87" name="Ellipse 86"/>
          <p:cNvSpPr/>
          <p:nvPr/>
        </p:nvSpPr>
        <p:spPr bwMode="auto">
          <a:xfrm>
            <a:off x="6934200" y="1219200"/>
            <a:ext cx="3048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7467600" y="144780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Kleisignalmodell</a:t>
            </a:r>
            <a:endParaRPr lang="de-DE" dirty="0"/>
          </a:p>
        </p:txBody>
      </p:sp>
      <p:cxnSp>
        <p:nvCxnSpPr>
          <p:cNvPr id="90" name="Gerade Verbindung mit Pfeil 89"/>
          <p:cNvCxnSpPr/>
          <p:nvPr/>
        </p:nvCxnSpPr>
        <p:spPr bwMode="auto">
          <a:xfrm flipH="1">
            <a:off x="7239000" y="14478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feld 103"/>
          <p:cNvSpPr txBox="1"/>
          <p:nvPr/>
        </p:nvSpPr>
        <p:spPr>
          <a:xfrm>
            <a:off x="7962780" y="914400"/>
            <a:ext cx="80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 sperrt</a:t>
            </a:r>
            <a:endParaRPr lang="de-DE" dirty="0"/>
          </a:p>
        </p:txBody>
      </p:sp>
      <p:cxnSp>
        <p:nvCxnSpPr>
          <p:cNvPr id="105" name="Gerade Verbindung mit Pfeil 104"/>
          <p:cNvCxnSpPr/>
          <p:nvPr/>
        </p:nvCxnSpPr>
        <p:spPr bwMode="auto">
          <a:xfrm>
            <a:off x="6858000" y="9906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feld 108"/>
          <p:cNvSpPr txBox="1"/>
          <p:nvPr/>
        </p:nvSpPr>
        <p:spPr>
          <a:xfrm>
            <a:off x="6798690" y="713601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2(</a:t>
            </a:r>
            <a:r>
              <a:rPr lang="de-DE" dirty="0" err="1" smtClean="0"/>
              <a:t>Vgs-Vth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101" name="Gerade Verbindung mit Pfeil 100"/>
          <p:cNvCxnSpPr/>
          <p:nvPr/>
        </p:nvCxnSpPr>
        <p:spPr bwMode="auto">
          <a:xfrm flipV="1">
            <a:off x="6324600" y="838200"/>
            <a:ext cx="0" cy="102952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mit Pfeil 102"/>
          <p:cNvCxnSpPr/>
          <p:nvPr/>
        </p:nvCxnSpPr>
        <p:spPr bwMode="auto">
          <a:xfrm>
            <a:off x="6324600" y="1828800"/>
            <a:ext cx="2438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Textfeld 115"/>
          <p:cNvSpPr txBox="1"/>
          <p:nvPr/>
        </p:nvSpPr>
        <p:spPr>
          <a:xfrm>
            <a:off x="8409881" y="1828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17" name="Textfeld 116"/>
          <p:cNvSpPr txBox="1"/>
          <p:nvPr/>
        </p:nvSpPr>
        <p:spPr>
          <a:xfrm>
            <a:off x="6049455" y="914400"/>
            <a:ext cx="22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20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Ersatzstromquelle </a:t>
            </a:r>
            <a:endParaRPr lang="de-DE" altLang="de-DE" dirty="0" smtClean="0"/>
          </a:p>
        </p:txBody>
      </p:sp>
      <p:grpSp>
        <p:nvGrpSpPr>
          <p:cNvPr id="35846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360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36031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2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3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4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5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0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3" name="Group 21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36026" name="Line 2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7" name="Line 2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8" name="Line 2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9" name="Line 2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0" name="Line 2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Oval 27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5" name="Group 28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36019" name="Group 2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6021" name="Line 3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2" name="Line 3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3" name="Line 3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4" name="Line 3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5" name="Line 3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020" name="Oval 3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6" name="Line 36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Line 37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Line 38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Line 39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Line 40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Line 42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43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Line 44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Line 45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Line 46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Line 47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Line 48"/>
          <p:cNvSpPr>
            <a:spLocks noChangeShapeType="1"/>
          </p:cNvSpPr>
          <p:nvPr/>
        </p:nvSpPr>
        <p:spPr bwMode="auto">
          <a:xfrm>
            <a:off x="2627313" y="2349500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Line 49"/>
          <p:cNvSpPr>
            <a:spLocks noChangeShapeType="1"/>
          </p:cNvSpPr>
          <p:nvPr/>
        </p:nvSpPr>
        <p:spPr bwMode="auto">
          <a:xfrm>
            <a:off x="3708400" y="22050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0" name="Oval 50"/>
          <p:cNvSpPr>
            <a:spLocks noChangeArrowheads="1"/>
          </p:cNvSpPr>
          <p:nvPr/>
        </p:nvSpPr>
        <p:spPr bwMode="auto">
          <a:xfrm>
            <a:off x="3563938" y="2924175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71" name="Line 51"/>
          <p:cNvSpPr>
            <a:spLocks noChangeShapeType="1"/>
          </p:cNvSpPr>
          <p:nvPr/>
        </p:nvSpPr>
        <p:spPr bwMode="auto">
          <a:xfrm>
            <a:off x="3708400" y="27797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2" name="Line 52"/>
          <p:cNvSpPr>
            <a:spLocks noChangeShapeType="1"/>
          </p:cNvSpPr>
          <p:nvPr/>
        </p:nvSpPr>
        <p:spPr bwMode="auto">
          <a:xfrm>
            <a:off x="3708400" y="321151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3" name="Line 53"/>
          <p:cNvSpPr>
            <a:spLocks noChangeShapeType="1"/>
          </p:cNvSpPr>
          <p:nvPr/>
        </p:nvSpPr>
        <p:spPr bwMode="auto">
          <a:xfrm>
            <a:off x="3563938" y="33559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Line 54"/>
          <p:cNvSpPr>
            <a:spLocks noChangeShapeType="1"/>
          </p:cNvSpPr>
          <p:nvPr/>
        </p:nvSpPr>
        <p:spPr bwMode="auto">
          <a:xfrm>
            <a:off x="323850" y="27813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7" name="Line 159"/>
          <p:cNvSpPr>
            <a:spLocks noChangeShapeType="1"/>
          </p:cNvSpPr>
          <p:nvPr/>
        </p:nvSpPr>
        <p:spPr bwMode="auto">
          <a:xfrm>
            <a:off x="2987675" y="2781300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58" name="Group 160"/>
          <p:cNvGrpSpPr>
            <a:grpSpLocks/>
          </p:cNvGrpSpPr>
          <p:nvPr/>
        </p:nvGrpSpPr>
        <p:grpSpPr bwMode="auto">
          <a:xfrm>
            <a:off x="2627313" y="2781300"/>
            <a:ext cx="506412" cy="647700"/>
            <a:chOff x="1655" y="1752"/>
            <a:chExt cx="319" cy="408"/>
          </a:xfrm>
        </p:grpSpPr>
        <p:sp>
          <p:nvSpPr>
            <p:cNvPr id="35992" name="Line 1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3" name="Line 1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4" name="Line 1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5" name="Line 1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6" name="Line 1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59" name="Line 166"/>
          <p:cNvSpPr>
            <a:spLocks noChangeShapeType="1"/>
          </p:cNvSpPr>
          <p:nvPr/>
        </p:nvSpPr>
        <p:spPr bwMode="auto">
          <a:xfrm>
            <a:off x="2268538" y="32845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0" name="Line 167"/>
          <p:cNvSpPr>
            <a:spLocks noChangeShapeType="1"/>
          </p:cNvSpPr>
          <p:nvPr/>
        </p:nvSpPr>
        <p:spPr bwMode="auto">
          <a:xfrm>
            <a:off x="2125663" y="37179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1" name="Line 168"/>
          <p:cNvSpPr>
            <a:spLocks noChangeShapeType="1"/>
          </p:cNvSpPr>
          <p:nvPr/>
        </p:nvSpPr>
        <p:spPr bwMode="auto">
          <a:xfrm>
            <a:off x="2125663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2" name="Line 169"/>
          <p:cNvSpPr>
            <a:spLocks noChangeShapeType="1"/>
          </p:cNvSpPr>
          <p:nvPr/>
        </p:nvSpPr>
        <p:spPr bwMode="auto">
          <a:xfrm>
            <a:off x="2268538" y="378936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3" name="Line 170"/>
          <p:cNvSpPr>
            <a:spLocks noChangeShapeType="1"/>
          </p:cNvSpPr>
          <p:nvPr/>
        </p:nvSpPr>
        <p:spPr bwMode="auto">
          <a:xfrm flipH="1">
            <a:off x="2125663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64" name="Group 171"/>
          <p:cNvGrpSpPr>
            <a:grpSpLocks/>
          </p:cNvGrpSpPr>
          <p:nvPr/>
        </p:nvGrpSpPr>
        <p:grpSpPr bwMode="auto">
          <a:xfrm flipH="1">
            <a:off x="539750" y="2781300"/>
            <a:ext cx="506413" cy="647700"/>
            <a:chOff x="1655" y="1752"/>
            <a:chExt cx="319" cy="408"/>
          </a:xfrm>
        </p:grpSpPr>
        <p:sp>
          <p:nvSpPr>
            <p:cNvPr id="35987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8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9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0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1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65" name="Oval 177"/>
          <p:cNvSpPr>
            <a:spLocks noChangeArrowheads="1"/>
          </p:cNvSpPr>
          <p:nvPr/>
        </p:nvSpPr>
        <p:spPr bwMode="auto">
          <a:xfrm>
            <a:off x="1619250" y="35004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966" name="Line 178"/>
          <p:cNvSpPr>
            <a:spLocks noChangeShapeType="1"/>
          </p:cNvSpPr>
          <p:nvPr/>
        </p:nvSpPr>
        <p:spPr bwMode="auto">
          <a:xfrm>
            <a:off x="1835150" y="3284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7" name="Line 179"/>
          <p:cNvSpPr>
            <a:spLocks noChangeShapeType="1"/>
          </p:cNvSpPr>
          <p:nvPr/>
        </p:nvSpPr>
        <p:spPr bwMode="auto">
          <a:xfrm>
            <a:off x="1835150" y="39322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8" name="Line 180"/>
          <p:cNvSpPr>
            <a:spLocks noChangeShapeType="1"/>
          </p:cNvSpPr>
          <p:nvPr/>
        </p:nvSpPr>
        <p:spPr bwMode="auto">
          <a:xfrm>
            <a:off x="1692275" y="4219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9" name="Line 181"/>
          <p:cNvSpPr>
            <a:spLocks noChangeShapeType="1"/>
          </p:cNvSpPr>
          <p:nvPr/>
        </p:nvSpPr>
        <p:spPr bwMode="auto">
          <a:xfrm>
            <a:off x="1835150" y="3571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0" name="Line 182"/>
          <p:cNvSpPr>
            <a:spLocks noChangeShapeType="1"/>
          </p:cNvSpPr>
          <p:nvPr/>
        </p:nvSpPr>
        <p:spPr bwMode="auto">
          <a:xfrm>
            <a:off x="323850" y="2636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1" name="Line 183"/>
          <p:cNvSpPr>
            <a:spLocks noChangeShapeType="1"/>
          </p:cNvSpPr>
          <p:nvPr/>
        </p:nvSpPr>
        <p:spPr bwMode="auto">
          <a:xfrm flipH="1">
            <a:off x="1835150" y="1052513"/>
            <a:ext cx="1588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2" name="Line 184"/>
          <p:cNvSpPr>
            <a:spLocks noChangeShapeType="1"/>
          </p:cNvSpPr>
          <p:nvPr/>
        </p:nvSpPr>
        <p:spPr bwMode="auto">
          <a:xfrm>
            <a:off x="1692275" y="14128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3" name="Line 185"/>
          <p:cNvSpPr>
            <a:spLocks noChangeShapeType="1"/>
          </p:cNvSpPr>
          <p:nvPr/>
        </p:nvSpPr>
        <p:spPr bwMode="auto">
          <a:xfrm>
            <a:off x="1692275" y="14843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4" name="Line 186"/>
          <p:cNvSpPr>
            <a:spLocks noChangeShapeType="1"/>
          </p:cNvSpPr>
          <p:nvPr/>
        </p:nvSpPr>
        <p:spPr bwMode="auto">
          <a:xfrm>
            <a:off x="1835150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5" name="Line 187"/>
          <p:cNvSpPr>
            <a:spLocks noChangeShapeType="1"/>
          </p:cNvSpPr>
          <p:nvPr/>
        </p:nvSpPr>
        <p:spPr bwMode="auto">
          <a:xfrm>
            <a:off x="169227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6" name="Line 188"/>
          <p:cNvSpPr>
            <a:spLocks noChangeShapeType="1"/>
          </p:cNvSpPr>
          <p:nvPr/>
        </p:nvSpPr>
        <p:spPr bwMode="auto">
          <a:xfrm>
            <a:off x="3132138" y="10525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7" name="Line 189"/>
          <p:cNvSpPr>
            <a:spLocks noChangeShapeType="1"/>
          </p:cNvSpPr>
          <p:nvPr/>
        </p:nvSpPr>
        <p:spPr bwMode="auto">
          <a:xfrm>
            <a:off x="2989263" y="16287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8" name="Line 190"/>
          <p:cNvSpPr>
            <a:spLocks noChangeShapeType="1"/>
          </p:cNvSpPr>
          <p:nvPr/>
        </p:nvSpPr>
        <p:spPr bwMode="auto">
          <a:xfrm>
            <a:off x="2989263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9" name="Line 191"/>
          <p:cNvSpPr>
            <a:spLocks noChangeShapeType="1"/>
          </p:cNvSpPr>
          <p:nvPr/>
        </p:nvSpPr>
        <p:spPr bwMode="auto">
          <a:xfrm>
            <a:off x="3132138" y="17002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0" name="Line 192"/>
          <p:cNvSpPr>
            <a:spLocks noChangeShapeType="1"/>
          </p:cNvSpPr>
          <p:nvPr/>
        </p:nvSpPr>
        <p:spPr bwMode="auto">
          <a:xfrm>
            <a:off x="2989263" y="10525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1" name="Line 193"/>
          <p:cNvSpPr>
            <a:spLocks noChangeShapeType="1"/>
          </p:cNvSpPr>
          <p:nvPr/>
        </p:nvSpPr>
        <p:spPr bwMode="auto">
          <a:xfrm flipH="1">
            <a:off x="2628900" y="2132013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2" name="Line 194"/>
          <p:cNvSpPr>
            <a:spLocks noChangeShapeType="1"/>
          </p:cNvSpPr>
          <p:nvPr/>
        </p:nvSpPr>
        <p:spPr bwMode="auto">
          <a:xfrm>
            <a:off x="3132138" y="234950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3" name="Line 195"/>
          <p:cNvSpPr>
            <a:spLocks noChangeShapeType="1"/>
          </p:cNvSpPr>
          <p:nvPr/>
        </p:nvSpPr>
        <p:spPr bwMode="auto">
          <a:xfrm>
            <a:off x="3059113" y="2565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4" name="Line 196"/>
          <p:cNvSpPr>
            <a:spLocks noChangeShapeType="1"/>
          </p:cNvSpPr>
          <p:nvPr/>
        </p:nvSpPr>
        <p:spPr bwMode="auto">
          <a:xfrm>
            <a:off x="3059113" y="263683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5" name="Line 197"/>
          <p:cNvSpPr>
            <a:spLocks noChangeShapeType="1"/>
          </p:cNvSpPr>
          <p:nvPr/>
        </p:nvSpPr>
        <p:spPr bwMode="auto">
          <a:xfrm>
            <a:off x="3132138" y="26368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6" name="Line 198"/>
          <p:cNvSpPr>
            <a:spLocks noChangeShapeType="1"/>
          </p:cNvSpPr>
          <p:nvPr/>
        </p:nvSpPr>
        <p:spPr bwMode="auto">
          <a:xfrm>
            <a:off x="3132138" y="2492375"/>
            <a:ext cx="0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54998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202" name="Textfeld 201"/>
          <p:cNvSpPr txBox="1"/>
          <p:nvPr/>
        </p:nvSpPr>
        <p:spPr>
          <a:xfrm>
            <a:off x="25146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203" name="Textfeld 202"/>
          <p:cNvSpPr txBox="1"/>
          <p:nvPr/>
        </p:nvSpPr>
        <p:spPr>
          <a:xfrm>
            <a:off x="762000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204" name="Textfeld 203"/>
          <p:cNvSpPr txBox="1"/>
          <p:nvPr/>
        </p:nvSpPr>
        <p:spPr>
          <a:xfrm>
            <a:off x="2404016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2260548" y="3810000"/>
            <a:ext cx="17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r>
              <a:rPr lang="de-DE" dirty="0" smtClean="0"/>
              <a:t> = Cjs1 + Cjs2 + </a:t>
            </a:r>
            <a:r>
              <a:rPr lang="de-DE" dirty="0" err="1" smtClean="0"/>
              <a:t>Ccs</a:t>
            </a:r>
            <a:endParaRPr lang="de-DE" dirty="0"/>
          </a:p>
        </p:txBody>
      </p:sp>
      <p:sp>
        <p:nvSpPr>
          <p:cNvPr id="206" name="Textfeld 205"/>
          <p:cNvSpPr txBox="1"/>
          <p:nvPr/>
        </p:nvSpPr>
        <p:spPr>
          <a:xfrm>
            <a:off x="7620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Cgs1</a:t>
            </a:r>
            <a:endParaRPr lang="de-DE" dirty="0"/>
          </a:p>
        </p:txBody>
      </p:sp>
      <p:sp>
        <p:nvSpPr>
          <p:cNvPr id="207" name="Textfeld 206"/>
          <p:cNvSpPr txBox="1"/>
          <p:nvPr/>
        </p:nvSpPr>
        <p:spPr>
          <a:xfrm>
            <a:off x="23622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Cgs2</a:t>
            </a:r>
            <a:endParaRPr lang="de-DE" dirty="0"/>
          </a:p>
        </p:txBody>
      </p:sp>
      <p:sp>
        <p:nvSpPr>
          <p:cNvPr id="208" name="Textfeld 207"/>
          <p:cNvSpPr txBox="1"/>
          <p:nvPr/>
        </p:nvSpPr>
        <p:spPr>
          <a:xfrm>
            <a:off x="533400" y="762000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Cm = </a:t>
            </a:r>
            <a:r>
              <a:rPr lang="de-DE" dirty="0" err="1"/>
              <a:t>Cgs_dio</a:t>
            </a:r>
            <a:r>
              <a:rPr lang="de-DE" dirty="0"/>
              <a:t> + </a:t>
            </a:r>
            <a:r>
              <a:rPr lang="de-DE" dirty="0" err="1"/>
              <a:t>Cgs_load</a:t>
            </a:r>
            <a:r>
              <a:rPr lang="de-DE" dirty="0"/>
              <a:t> + </a:t>
            </a:r>
            <a:r>
              <a:rPr lang="de-DE" dirty="0" err="1"/>
              <a:t>Cjd_dio</a:t>
            </a:r>
            <a:r>
              <a:rPr lang="de-DE" dirty="0"/>
              <a:t> + Cjd_1   </a:t>
            </a:r>
          </a:p>
        </p:txBody>
      </p:sp>
      <p:sp>
        <p:nvSpPr>
          <p:cNvPr id="209" name="Textfeld 208"/>
          <p:cNvSpPr txBox="1"/>
          <p:nvPr/>
        </p:nvSpPr>
        <p:spPr>
          <a:xfrm>
            <a:off x="2743200" y="1219200"/>
            <a:ext cx="260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Cout</a:t>
            </a:r>
            <a:r>
              <a:rPr lang="de-DE" dirty="0"/>
              <a:t> = CL + </a:t>
            </a:r>
            <a:r>
              <a:rPr lang="de-DE" dirty="0" err="1"/>
              <a:t>Cjd_load</a:t>
            </a:r>
            <a:r>
              <a:rPr lang="de-DE" dirty="0"/>
              <a:t> + Cjd_2 ~ CL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3200400" y="2286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2514600" y="1981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mit Pfeil 213"/>
          <p:cNvCxnSpPr/>
          <p:nvPr/>
        </p:nvCxnSpPr>
        <p:spPr bwMode="auto">
          <a:xfrm>
            <a:off x="25146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Textfeld 215"/>
          <p:cNvSpPr txBox="1"/>
          <p:nvPr/>
        </p:nvSpPr>
        <p:spPr>
          <a:xfrm>
            <a:off x="2091864" y="19812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I1*</a:t>
            </a:r>
            <a:endParaRPr lang="de-DE" dirty="0"/>
          </a:p>
        </p:txBody>
      </p:sp>
      <p:sp>
        <p:nvSpPr>
          <p:cNvPr id="217" name="Textfeld 216"/>
          <p:cNvSpPr txBox="1"/>
          <p:nvPr/>
        </p:nvSpPr>
        <p:spPr>
          <a:xfrm>
            <a:off x="2087056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cxnSp>
        <p:nvCxnSpPr>
          <p:cNvPr id="218" name="Gerade Verbindung mit Pfeil 217"/>
          <p:cNvCxnSpPr/>
          <p:nvPr/>
        </p:nvCxnSpPr>
        <p:spPr bwMode="auto">
          <a:xfrm>
            <a:off x="11430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9" name="Textfeld 218"/>
          <p:cNvSpPr txBox="1"/>
          <p:nvPr/>
        </p:nvSpPr>
        <p:spPr>
          <a:xfrm>
            <a:off x="1143000" y="2438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220" name="Textfeld 219"/>
          <p:cNvSpPr txBox="1"/>
          <p:nvPr/>
        </p:nvSpPr>
        <p:spPr>
          <a:xfrm>
            <a:off x="2632206" y="2085201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533400" y="2057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sp>
        <p:nvSpPr>
          <p:cNvPr id="227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8" name="Group 55"/>
          <p:cNvGrpSpPr>
            <a:grpSpLocks/>
          </p:cNvGrpSpPr>
          <p:nvPr/>
        </p:nvGrpSpPr>
        <p:grpSpPr bwMode="auto">
          <a:xfrm flipH="1">
            <a:off x="5133975" y="4256088"/>
            <a:ext cx="504825" cy="431800"/>
            <a:chOff x="1020" y="2750"/>
            <a:chExt cx="318" cy="272"/>
          </a:xfrm>
        </p:grpSpPr>
        <p:sp>
          <p:nvSpPr>
            <p:cNvPr id="229" name="Line 5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0" name="Line 5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1" name="Line 5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2" name="Line 5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3" name="Line 6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4" name="Line 61"/>
          <p:cNvSpPr>
            <a:spLocks noChangeShapeType="1"/>
          </p:cNvSpPr>
          <p:nvPr/>
        </p:nvSpPr>
        <p:spPr bwMode="auto">
          <a:xfrm>
            <a:off x="5638800" y="46878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" name="Line 62"/>
          <p:cNvSpPr>
            <a:spLocks noChangeShapeType="1"/>
          </p:cNvSpPr>
          <p:nvPr/>
        </p:nvSpPr>
        <p:spPr bwMode="auto">
          <a:xfrm flipV="1">
            <a:off x="5637212" y="3967163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6" name="Group 63"/>
          <p:cNvGrpSpPr>
            <a:grpSpLocks/>
          </p:cNvGrpSpPr>
          <p:nvPr/>
        </p:nvGrpSpPr>
        <p:grpSpPr bwMode="auto">
          <a:xfrm>
            <a:off x="7210425" y="4257675"/>
            <a:ext cx="504825" cy="431800"/>
            <a:chOff x="1020" y="2750"/>
            <a:chExt cx="318" cy="272"/>
          </a:xfrm>
        </p:grpSpPr>
        <p:sp>
          <p:nvSpPr>
            <p:cNvPr id="237" name="Line 6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8" name="Line 6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" name="Line 6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0" name="Line 6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1" name="Line 6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2" name="Line 69"/>
          <p:cNvSpPr>
            <a:spLocks noChangeShapeType="1"/>
          </p:cNvSpPr>
          <p:nvPr/>
        </p:nvSpPr>
        <p:spPr bwMode="auto">
          <a:xfrm flipH="1">
            <a:off x="7210425" y="46894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Line 70"/>
          <p:cNvSpPr>
            <a:spLocks noChangeShapeType="1"/>
          </p:cNvSpPr>
          <p:nvPr/>
        </p:nvSpPr>
        <p:spPr bwMode="auto">
          <a:xfrm flipH="1" flipV="1">
            <a:off x="7210425" y="39687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4" name="Line 71"/>
          <p:cNvSpPr>
            <a:spLocks noChangeShapeType="1"/>
          </p:cNvSpPr>
          <p:nvPr/>
        </p:nvSpPr>
        <p:spPr bwMode="auto">
          <a:xfrm>
            <a:off x="5626100" y="49768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" name="Oval 72"/>
          <p:cNvSpPr>
            <a:spLocks noChangeArrowheads="1"/>
          </p:cNvSpPr>
          <p:nvPr/>
        </p:nvSpPr>
        <p:spPr bwMode="auto">
          <a:xfrm>
            <a:off x="6202363" y="5194300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6" name="Line 73"/>
          <p:cNvSpPr>
            <a:spLocks noChangeShapeType="1"/>
          </p:cNvSpPr>
          <p:nvPr/>
        </p:nvSpPr>
        <p:spPr bwMode="auto">
          <a:xfrm>
            <a:off x="6418263" y="49784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" name="Line 74"/>
          <p:cNvSpPr>
            <a:spLocks noChangeShapeType="1"/>
          </p:cNvSpPr>
          <p:nvPr/>
        </p:nvSpPr>
        <p:spPr bwMode="auto">
          <a:xfrm>
            <a:off x="6418263" y="56261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" name="Line 75"/>
          <p:cNvSpPr>
            <a:spLocks noChangeShapeType="1"/>
          </p:cNvSpPr>
          <p:nvPr/>
        </p:nvSpPr>
        <p:spPr bwMode="auto">
          <a:xfrm>
            <a:off x="6275388" y="59134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9" name="Line 76"/>
          <p:cNvSpPr>
            <a:spLocks noChangeShapeType="1"/>
          </p:cNvSpPr>
          <p:nvPr/>
        </p:nvSpPr>
        <p:spPr bwMode="auto">
          <a:xfrm>
            <a:off x="6418263" y="52657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0" name="Line 78"/>
          <p:cNvSpPr>
            <a:spLocks noChangeShapeType="1"/>
          </p:cNvSpPr>
          <p:nvPr/>
        </p:nvSpPr>
        <p:spPr bwMode="auto">
          <a:xfrm>
            <a:off x="7208838" y="36099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1" name="Line 80"/>
          <p:cNvSpPr>
            <a:spLocks noChangeShapeType="1"/>
          </p:cNvSpPr>
          <p:nvPr/>
        </p:nvSpPr>
        <p:spPr bwMode="auto">
          <a:xfrm>
            <a:off x="7065963" y="36099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2" name="Line 81"/>
          <p:cNvSpPr>
            <a:spLocks noChangeShapeType="1"/>
          </p:cNvSpPr>
          <p:nvPr/>
        </p:nvSpPr>
        <p:spPr bwMode="auto">
          <a:xfrm>
            <a:off x="5410200" y="447357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3" name="Line 82"/>
          <p:cNvSpPr>
            <a:spLocks noChangeShapeType="1"/>
          </p:cNvSpPr>
          <p:nvPr/>
        </p:nvSpPr>
        <p:spPr bwMode="auto">
          <a:xfrm>
            <a:off x="5638800" y="44735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" name="Line 83"/>
          <p:cNvSpPr>
            <a:spLocks noChangeShapeType="1"/>
          </p:cNvSpPr>
          <p:nvPr/>
        </p:nvSpPr>
        <p:spPr bwMode="auto">
          <a:xfrm flipH="1">
            <a:off x="7210425" y="447357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5" name="Line 84"/>
          <p:cNvSpPr>
            <a:spLocks noChangeShapeType="1"/>
          </p:cNvSpPr>
          <p:nvPr/>
        </p:nvSpPr>
        <p:spPr bwMode="auto">
          <a:xfrm>
            <a:off x="7210425" y="44735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" name="Line 85"/>
          <p:cNvSpPr>
            <a:spLocks noChangeShapeType="1"/>
          </p:cNvSpPr>
          <p:nvPr/>
        </p:nvSpPr>
        <p:spPr bwMode="auto">
          <a:xfrm>
            <a:off x="5121275" y="447357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7" name="Line 86"/>
          <p:cNvSpPr>
            <a:spLocks noChangeShapeType="1"/>
          </p:cNvSpPr>
          <p:nvPr/>
        </p:nvSpPr>
        <p:spPr bwMode="auto">
          <a:xfrm>
            <a:off x="5121275" y="49768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" name="Line 87"/>
          <p:cNvSpPr>
            <a:spLocks noChangeShapeType="1"/>
          </p:cNvSpPr>
          <p:nvPr/>
        </p:nvSpPr>
        <p:spPr bwMode="auto">
          <a:xfrm>
            <a:off x="5338763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9" name="Line 88"/>
          <p:cNvSpPr>
            <a:spLocks noChangeShapeType="1"/>
          </p:cNvSpPr>
          <p:nvPr/>
        </p:nvSpPr>
        <p:spPr bwMode="auto">
          <a:xfrm>
            <a:off x="5410200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" name="Line 89"/>
          <p:cNvSpPr>
            <a:spLocks noChangeShapeType="1"/>
          </p:cNvSpPr>
          <p:nvPr/>
        </p:nvSpPr>
        <p:spPr bwMode="auto">
          <a:xfrm>
            <a:off x="5410200" y="49768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1" name="Line 90"/>
          <p:cNvSpPr>
            <a:spLocks noChangeShapeType="1"/>
          </p:cNvSpPr>
          <p:nvPr/>
        </p:nvSpPr>
        <p:spPr bwMode="auto">
          <a:xfrm flipH="1">
            <a:off x="4833938" y="44735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" name="Line 91"/>
          <p:cNvSpPr>
            <a:spLocks noChangeShapeType="1"/>
          </p:cNvSpPr>
          <p:nvPr/>
        </p:nvSpPr>
        <p:spPr bwMode="auto">
          <a:xfrm flipH="1">
            <a:off x="7713663" y="44735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3" name="Line 92"/>
          <p:cNvSpPr>
            <a:spLocks noChangeShapeType="1"/>
          </p:cNvSpPr>
          <p:nvPr/>
        </p:nvSpPr>
        <p:spPr bwMode="auto">
          <a:xfrm>
            <a:off x="7713663" y="447357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4" name="Line 93"/>
          <p:cNvSpPr>
            <a:spLocks noChangeShapeType="1"/>
          </p:cNvSpPr>
          <p:nvPr/>
        </p:nvSpPr>
        <p:spPr bwMode="auto">
          <a:xfrm>
            <a:off x="7208838" y="4976813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5" name="Line 94"/>
          <p:cNvSpPr>
            <a:spLocks noChangeShapeType="1"/>
          </p:cNvSpPr>
          <p:nvPr/>
        </p:nvSpPr>
        <p:spPr bwMode="auto">
          <a:xfrm>
            <a:off x="7426325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" name="Line 95"/>
          <p:cNvSpPr>
            <a:spLocks noChangeShapeType="1"/>
          </p:cNvSpPr>
          <p:nvPr/>
        </p:nvSpPr>
        <p:spPr bwMode="auto">
          <a:xfrm>
            <a:off x="7497763" y="48339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" name="Line 96"/>
          <p:cNvSpPr>
            <a:spLocks noChangeShapeType="1"/>
          </p:cNvSpPr>
          <p:nvPr/>
        </p:nvSpPr>
        <p:spPr bwMode="auto">
          <a:xfrm>
            <a:off x="7497763" y="4976813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" name="Line 97"/>
          <p:cNvSpPr>
            <a:spLocks noChangeShapeType="1"/>
          </p:cNvSpPr>
          <p:nvPr/>
        </p:nvSpPr>
        <p:spPr bwMode="auto">
          <a:xfrm>
            <a:off x="5913438" y="49768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9" name="Line 98"/>
          <p:cNvSpPr>
            <a:spLocks noChangeShapeType="1"/>
          </p:cNvSpPr>
          <p:nvPr/>
        </p:nvSpPr>
        <p:spPr bwMode="auto">
          <a:xfrm>
            <a:off x="5770563" y="54102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0" name="Line 99"/>
          <p:cNvSpPr>
            <a:spLocks noChangeShapeType="1"/>
          </p:cNvSpPr>
          <p:nvPr/>
        </p:nvSpPr>
        <p:spPr bwMode="auto">
          <a:xfrm>
            <a:off x="5770563" y="54816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1" name="Line 100"/>
          <p:cNvSpPr>
            <a:spLocks noChangeShapeType="1"/>
          </p:cNvSpPr>
          <p:nvPr/>
        </p:nvSpPr>
        <p:spPr bwMode="auto">
          <a:xfrm>
            <a:off x="5913438" y="54816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2" name="Line 101"/>
          <p:cNvSpPr>
            <a:spLocks noChangeShapeType="1"/>
          </p:cNvSpPr>
          <p:nvPr/>
        </p:nvSpPr>
        <p:spPr bwMode="auto">
          <a:xfrm flipH="1">
            <a:off x="5770563" y="59134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3" name="Line 102"/>
          <p:cNvSpPr>
            <a:spLocks noChangeShapeType="1"/>
          </p:cNvSpPr>
          <p:nvPr/>
        </p:nvSpPr>
        <p:spPr bwMode="auto">
          <a:xfrm>
            <a:off x="6921500" y="49768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4" name="Line 103"/>
          <p:cNvSpPr>
            <a:spLocks noChangeShapeType="1"/>
          </p:cNvSpPr>
          <p:nvPr/>
        </p:nvSpPr>
        <p:spPr bwMode="auto">
          <a:xfrm>
            <a:off x="6778625" y="5410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5" name="Line 104"/>
          <p:cNvSpPr>
            <a:spLocks noChangeShapeType="1"/>
          </p:cNvSpPr>
          <p:nvPr/>
        </p:nvSpPr>
        <p:spPr bwMode="auto">
          <a:xfrm>
            <a:off x="6778625" y="54816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" name="Line 105"/>
          <p:cNvSpPr>
            <a:spLocks noChangeShapeType="1"/>
          </p:cNvSpPr>
          <p:nvPr/>
        </p:nvSpPr>
        <p:spPr bwMode="auto">
          <a:xfrm>
            <a:off x="6921500" y="54816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7" name="Line 106"/>
          <p:cNvSpPr>
            <a:spLocks noChangeShapeType="1"/>
          </p:cNvSpPr>
          <p:nvPr/>
        </p:nvSpPr>
        <p:spPr bwMode="auto">
          <a:xfrm flipH="1">
            <a:off x="6778625" y="59134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8" name="Line 107"/>
          <p:cNvSpPr>
            <a:spLocks noChangeShapeType="1"/>
          </p:cNvSpPr>
          <p:nvPr/>
        </p:nvSpPr>
        <p:spPr bwMode="auto">
          <a:xfrm>
            <a:off x="5121275" y="39687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9" name="Line 108"/>
          <p:cNvSpPr>
            <a:spLocks noChangeShapeType="1"/>
          </p:cNvSpPr>
          <p:nvPr/>
        </p:nvSpPr>
        <p:spPr bwMode="auto">
          <a:xfrm>
            <a:off x="5121275" y="36099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0" name="Line 109"/>
          <p:cNvSpPr>
            <a:spLocks noChangeShapeType="1"/>
          </p:cNvSpPr>
          <p:nvPr/>
        </p:nvSpPr>
        <p:spPr bwMode="auto">
          <a:xfrm>
            <a:off x="4978400" y="38989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" name="Line 110"/>
          <p:cNvSpPr>
            <a:spLocks noChangeShapeType="1"/>
          </p:cNvSpPr>
          <p:nvPr/>
        </p:nvSpPr>
        <p:spPr bwMode="auto">
          <a:xfrm>
            <a:off x="4978400" y="39703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2" name="Line 111"/>
          <p:cNvSpPr>
            <a:spLocks noChangeShapeType="1"/>
          </p:cNvSpPr>
          <p:nvPr/>
        </p:nvSpPr>
        <p:spPr bwMode="auto">
          <a:xfrm>
            <a:off x="5121275" y="39703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" name="Line 112"/>
          <p:cNvSpPr>
            <a:spLocks noChangeShapeType="1"/>
          </p:cNvSpPr>
          <p:nvPr/>
        </p:nvSpPr>
        <p:spPr bwMode="auto">
          <a:xfrm>
            <a:off x="4978400" y="36099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4" name="Line 113"/>
          <p:cNvSpPr>
            <a:spLocks noChangeShapeType="1"/>
          </p:cNvSpPr>
          <p:nvPr/>
        </p:nvSpPr>
        <p:spPr bwMode="auto">
          <a:xfrm>
            <a:off x="7713663" y="396716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5" name="Line 114"/>
          <p:cNvSpPr>
            <a:spLocks noChangeShapeType="1"/>
          </p:cNvSpPr>
          <p:nvPr/>
        </p:nvSpPr>
        <p:spPr bwMode="auto">
          <a:xfrm>
            <a:off x="7713663" y="36083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" name="Line 115"/>
          <p:cNvSpPr>
            <a:spLocks noChangeShapeType="1"/>
          </p:cNvSpPr>
          <p:nvPr/>
        </p:nvSpPr>
        <p:spPr bwMode="auto">
          <a:xfrm>
            <a:off x="7570788" y="38973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7" name="Line 116"/>
          <p:cNvSpPr>
            <a:spLocks noChangeShapeType="1"/>
          </p:cNvSpPr>
          <p:nvPr/>
        </p:nvSpPr>
        <p:spPr bwMode="auto">
          <a:xfrm>
            <a:off x="7570788" y="39687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8" name="Line 117"/>
          <p:cNvSpPr>
            <a:spLocks noChangeShapeType="1"/>
          </p:cNvSpPr>
          <p:nvPr/>
        </p:nvSpPr>
        <p:spPr bwMode="auto">
          <a:xfrm>
            <a:off x="7713663" y="39687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" name="Line 118"/>
          <p:cNvSpPr>
            <a:spLocks noChangeShapeType="1"/>
          </p:cNvSpPr>
          <p:nvPr/>
        </p:nvSpPr>
        <p:spPr bwMode="auto">
          <a:xfrm>
            <a:off x="7570788" y="360838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0" name="Textfeld 329"/>
          <p:cNvSpPr txBox="1"/>
          <p:nvPr/>
        </p:nvSpPr>
        <p:spPr>
          <a:xfrm>
            <a:off x="6750050" y="3609201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331" name="Textfeld 330"/>
          <p:cNvSpPr txBox="1"/>
          <p:nvPr/>
        </p:nvSpPr>
        <p:spPr>
          <a:xfrm>
            <a:off x="5638800" y="360920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sp>
        <p:nvSpPr>
          <p:cNvPr id="338" name="Line 108"/>
          <p:cNvSpPr>
            <a:spLocks noChangeShapeType="1"/>
          </p:cNvSpPr>
          <p:nvPr/>
        </p:nvSpPr>
        <p:spPr bwMode="auto">
          <a:xfrm>
            <a:off x="5638800" y="3597275"/>
            <a:ext cx="0" cy="441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9" name="Line 112"/>
          <p:cNvSpPr>
            <a:spLocks noChangeShapeType="1"/>
          </p:cNvSpPr>
          <p:nvPr/>
        </p:nvSpPr>
        <p:spPr bwMode="auto">
          <a:xfrm>
            <a:off x="5495925" y="35972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5334000" y="1123950"/>
            <a:ext cx="2514600" cy="2152650"/>
            <a:chOff x="5334000" y="1123950"/>
            <a:chExt cx="2514600" cy="2152650"/>
          </a:xfrm>
        </p:grpSpPr>
        <p:grpSp>
          <p:nvGrpSpPr>
            <p:cNvPr id="290" name="Group 119"/>
            <p:cNvGrpSpPr>
              <a:grpSpLocks/>
            </p:cNvGrpSpPr>
            <p:nvPr/>
          </p:nvGrpSpPr>
          <p:grpSpPr bwMode="auto">
            <a:xfrm flipH="1">
              <a:off x="6694488" y="1557338"/>
              <a:ext cx="504825" cy="431800"/>
              <a:chOff x="1020" y="2750"/>
              <a:chExt cx="318" cy="272"/>
            </a:xfrm>
          </p:grpSpPr>
          <p:sp>
            <p:nvSpPr>
              <p:cNvPr id="291" name="Line 12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2" name="Line 12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3" name="Line 12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4" name="Line 12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5" name="Line 12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96" name="Oval 125"/>
            <p:cNvSpPr>
              <a:spLocks noChangeArrowheads="1"/>
            </p:cNvSpPr>
            <p:nvPr/>
          </p:nvSpPr>
          <p:spPr bwMode="auto">
            <a:xfrm>
              <a:off x="6765925" y="1701800"/>
              <a:ext cx="144463" cy="144463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297" name="Group 126"/>
            <p:cNvGrpSpPr>
              <a:grpSpLocks/>
            </p:cNvGrpSpPr>
            <p:nvPr/>
          </p:nvGrpSpPr>
          <p:grpSpPr bwMode="auto">
            <a:xfrm flipH="1">
              <a:off x="5614988" y="1555750"/>
              <a:ext cx="504825" cy="431800"/>
              <a:chOff x="3470" y="3022"/>
              <a:chExt cx="318" cy="272"/>
            </a:xfrm>
          </p:grpSpPr>
          <p:grpSp>
            <p:nvGrpSpPr>
              <p:cNvPr id="298" name="Group 127"/>
              <p:cNvGrpSpPr>
                <a:grpSpLocks/>
              </p:cNvGrpSpPr>
              <p:nvPr/>
            </p:nvGrpSpPr>
            <p:grpSpPr bwMode="auto">
              <a:xfrm flipH="1">
                <a:off x="3470" y="3022"/>
                <a:ext cx="318" cy="272"/>
                <a:chOff x="1020" y="2750"/>
                <a:chExt cx="318" cy="272"/>
              </a:xfrm>
            </p:grpSpPr>
            <p:sp>
              <p:nvSpPr>
                <p:cNvPr id="300" name="Line 128"/>
                <p:cNvSpPr>
                  <a:spLocks noChangeShapeType="1"/>
                </p:cNvSpPr>
                <p:nvPr/>
              </p:nvSpPr>
              <p:spPr bwMode="auto">
                <a:xfrm>
                  <a:off x="1020" y="2750"/>
                  <a:ext cx="13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1" name="Line 129"/>
                <p:cNvSpPr>
                  <a:spLocks noChangeShapeType="1"/>
                </p:cNvSpPr>
                <p:nvPr/>
              </p:nvSpPr>
              <p:spPr bwMode="auto">
                <a:xfrm>
                  <a:off x="1020" y="3022"/>
                  <a:ext cx="13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2" name="Line 130"/>
                <p:cNvSpPr>
                  <a:spLocks noChangeShapeType="1"/>
                </p:cNvSpPr>
                <p:nvPr/>
              </p:nvSpPr>
              <p:spPr bwMode="auto">
                <a:xfrm>
                  <a:off x="1156" y="2750"/>
                  <a:ext cx="0" cy="272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3" name="Line 131"/>
                <p:cNvSpPr>
                  <a:spLocks noChangeShapeType="1"/>
                </p:cNvSpPr>
                <p:nvPr/>
              </p:nvSpPr>
              <p:spPr bwMode="auto">
                <a:xfrm>
                  <a:off x="1202" y="2886"/>
                  <a:ext cx="136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4" name="Line 132"/>
                <p:cNvSpPr>
                  <a:spLocks noChangeShapeType="1"/>
                </p:cNvSpPr>
                <p:nvPr/>
              </p:nvSpPr>
              <p:spPr bwMode="auto">
                <a:xfrm>
                  <a:off x="1202" y="2750"/>
                  <a:ext cx="0" cy="272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99" name="Oval 133"/>
              <p:cNvSpPr>
                <a:spLocks noChangeArrowheads="1"/>
              </p:cNvSpPr>
              <p:nvPr/>
            </p:nvSpPr>
            <p:spPr bwMode="auto">
              <a:xfrm>
                <a:off x="3515" y="3113"/>
                <a:ext cx="91" cy="91"/>
              </a:xfrm>
              <a:prstGeom prst="ellipse">
                <a:avLst/>
              </a:prstGeom>
              <a:solidFill>
                <a:srgbClr val="FFFFFF"/>
              </a:solidFill>
              <a:ln w="22225" algn="ctr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305" name="Line 134"/>
            <p:cNvSpPr>
              <a:spLocks noChangeShapeType="1"/>
            </p:cNvSpPr>
            <p:nvPr/>
          </p:nvSpPr>
          <p:spPr bwMode="auto">
            <a:xfrm>
              <a:off x="5614988" y="2274888"/>
              <a:ext cx="5762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6" name="Line 135"/>
            <p:cNvSpPr>
              <a:spLocks noChangeShapeType="1"/>
            </p:cNvSpPr>
            <p:nvPr/>
          </p:nvSpPr>
          <p:spPr bwMode="auto">
            <a:xfrm>
              <a:off x="6118225" y="1771650"/>
              <a:ext cx="730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" name="Line 136"/>
            <p:cNvSpPr>
              <a:spLocks noChangeShapeType="1"/>
            </p:cNvSpPr>
            <p:nvPr/>
          </p:nvSpPr>
          <p:spPr bwMode="auto">
            <a:xfrm>
              <a:off x="6191250" y="1771650"/>
              <a:ext cx="0" cy="5032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" name="Line 137"/>
            <p:cNvSpPr>
              <a:spLocks noChangeShapeType="1"/>
            </p:cNvSpPr>
            <p:nvPr/>
          </p:nvSpPr>
          <p:spPr bwMode="auto">
            <a:xfrm>
              <a:off x="5614988" y="1339850"/>
              <a:ext cx="0" cy="21431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" name="Line 138"/>
            <p:cNvSpPr>
              <a:spLocks noChangeShapeType="1"/>
            </p:cNvSpPr>
            <p:nvPr/>
          </p:nvSpPr>
          <p:spPr bwMode="auto">
            <a:xfrm>
              <a:off x="5470525" y="1123950"/>
              <a:ext cx="2873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" name="Line 139"/>
            <p:cNvSpPr>
              <a:spLocks noChangeShapeType="1"/>
            </p:cNvSpPr>
            <p:nvPr/>
          </p:nvSpPr>
          <p:spPr bwMode="auto">
            <a:xfrm flipV="1">
              <a:off x="5614988" y="1123950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1" name="Line 140"/>
            <p:cNvSpPr>
              <a:spLocks noChangeShapeType="1"/>
            </p:cNvSpPr>
            <p:nvPr/>
          </p:nvSpPr>
          <p:spPr bwMode="auto">
            <a:xfrm>
              <a:off x="6189663" y="1773238"/>
              <a:ext cx="57626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2" name="Line 141"/>
            <p:cNvSpPr>
              <a:spLocks noChangeShapeType="1"/>
            </p:cNvSpPr>
            <p:nvPr/>
          </p:nvSpPr>
          <p:spPr bwMode="auto">
            <a:xfrm>
              <a:off x="7197725" y="1341438"/>
              <a:ext cx="0" cy="2143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3" name="Line 142"/>
            <p:cNvSpPr>
              <a:spLocks noChangeShapeType="1"/>
            </p:cNvSpPr>
            <p:nvPr/>
          </p:nvSpPr>
          <p:spPr bwMode="auto">
            <a:xfrm>
              <a:off x="7053263" y="1125538"/>
              <a:ext cx="287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4" name="Line 143"/>
            <p:cNvSpPr>
              <a:spLocks noChangeShapeType="1"/>
            </p:cNvSpPr>
            <p:nvPr/>
          </p:nvSpPr>
          <p:spPr bwMode="auto">
            <a:xfrm flipV="1">
              <a:off x="7197725" y="1125538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5" name="Line 144"/>
            <p:cNvSpPr>
              <a:spLocks noChangeShapeType="1"/>
            </p:cNvSpPr>
            <p:nvPr/>
          </p:nvSpPr>
          <p:spPr bwMode="auto">
            <a:xfrm>
              <a:off x="5614988" y="1989138"/>
              <a:ext cx="0" cy="5762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6" name="Line 145"/>
            <p:cNvSpPr>
              <a:spLocks noChangeShapeType="1"/>
            </p:cNvSpPr>
            <p:nvPr/>
          </p:nvSpPr>
          <p:spPr bwMode="auto">
            <a:xfrm>
              <a:off x="7199313" y="1989138"/>
              <a:ext cx="0" cy="5762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" name="Line 146"/>
            <p:cNvSpPr>
              <a:spLocks noChangeShapeType="1"/>
            </p:cNvSpPr>
            <p:nvPr/>
          </p:nvSpPr>
          <p:spPr bwMode="auto">
            <a:xfrm flipH="1">
              <a:off x="6405563" y="1125538"/>
              <a:ext cx="1587" cy="3603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" name="Line 147"/>
            <p:cNvSpPr>
              <a:spLocks noChangeShapeType="1"/>
            </p:cNvSpPr>
            <p:nvPr/>
          </p:nvSpPr>
          <p:spPr bwMode="auto">
            <a:xfrm>
              <a:off x="6262688" y="1485900"/>
              <a:ext cx="287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9" name="Line 148"/>
            <p:cNvSpPr>
              <a:spLocks noChangeShapeType="1"/>
            </p:cNvSpPr>
            <p:nvPr/>
          </p:nvSpPr>
          <p:spPr bwMode="auto">
            <a:xfrm>
              <a:off x="6262688" y="1557338"/>
              <a:ext cx="287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0" name="Line 149"/>
            <p:cNvSpPr>
              <a:spLocks noChangeShapeType="1"/>
            </p:cNvSpPr>
            <p:nvPr/>
          </p:nvSpPr>
          <p:spPr bwMode="auto">
            <a:xfrm>
              <a:off x="6405563" y="1557338"/>
              <a:ext cx="0" cy="2143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1" name="Line 150"/>
            <p:cNvSpPr>
              <a:spLocks noChangeShapeType="1"/>
            </p:cNvSpPr>
            <p:nvPr/>
          </p:nvSpPr>
          <p:spPr bwMode="auto">
            <a:xfrm>
              <a:off x="7702550" y="1125538"/>
              <a:ext cx="0" cy="57626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2" name="Line 151"/>
            <p:cNvSpPr>
              <a:spLocks noChangeShapeType="1"/>
            </p:cNvSpPr>
            <p:nvPr/>
          </p:nvSpPr>
          <p:spPr bwMode="auto">
            <a:xfrm>
              <a:off x="7559675" y="1701800"/>
              <a:ext cx="2873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3" name="Line 152"/>
            <p:cNvSpPr>
              <a:spLocks noChangeShapeType="1"/>
            </p:cNvSpPr>
            <p:nvPr/>
          </p:nvSpPr>
          <p:spPr bwMode="auto">
            <a:xfrm>
              <a:off x="7559675" y="1773238"/>
              <a:ext cx="2873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4" name="Line 153"/>
            <p:cNvSpPr>
              <a:spLocks noChangeShapeType="1"/>
            </p:cNvSpPr>
            <p:nvPr/>
          </p:nvSpPr>
          <p:spPr bwMode="auto">
            <a:xfrm>
              <a:off x="7702550" y="1773238"/>
              <a:ext cx="0" cy="43338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5" name="Line 154"/>
            <p:cNvSpPr>
              <a:spLocks noChangeShapeType="1"/>
            </p:cNvSpPr>
            <p:nvPr/>
          </p:nvSpPr>
          <p:spPr bwMode="auto">
            <a:xfrm>
              <a:off x="7559675" y="1125538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6" name="Line 155"/>
            <p:cNvSpPr>
              <a:spLocks noChangeShapeType="1"/>
            </p:cNvSpPr>
            <p:nvPr/>
          </p:nvSpPr>
          <p:spPr bwMode="auto">
            <a:xfrm flipH="1">
              <a:off x="7199313" y="2205038"/>
              <a:ext cx="5032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" name="Line 156"/>
            <p:cNvSpPr>
              <a:spLocks noChangeShapeType="1"/>
            </p:cNvSpPr>
            <p:nvPr/>
          </p:nvSpPr>
          <p:spPr bwMode="auto">
            <a:xfrm>
              <a:off x="6262688" y="1125538"/>
              <a:ext cx="2873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8" name="Line 158"/>
            <p:cNvSpPr>
              <a:spLocks noChangeShapeType="1"/>
            </p:cNvSpPr>
            <p:nvPr/>
          </p:nvSpPr>
          <p:spPr bwMode="auto">
            <a:xfrm>
              <a:off x="7054850" y="2565400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" name="Textfeld 328"/>
            <p:cNvSpPr txBox="1"/>
            <p:nvPr/>
          </p:nvSpPr>
          <p:spPr>
            <a:xfrm>
              <a:off x="6740525" y="2286000"/>
              <a:ext cx="4919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Vout</a:t>
              </a:r>
              <a:endParaRPr lang="de-DE" dirty="0"/>
            </a:p>
          </p:txBody>
        </p:sp>
        <p:sp>
          <p:nvSpPr>
            <p:cNvPr id="332" name="Oval 72"/>
            <p:cNvSpPr>
              <a:spLocks noChangeArrowheads="1"/>
            </p:cNvSpPr>
            <p:nvPr/>
          </p:nvSpPr>
          <p:spPr bwMode="auto">
            <a:xfrm>
              <a:off x="5410200" y="2514600"/>
              <a:ext cx="431800" cy="431800"/>
            </a:xfrm>
            <a:prstGeom prst="ellipse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3" name="Line 76"/>
            <p:cNvSpPr>
              <a:spLocks noChangeShapeType="1"/>
            </p:cNvSpPr>
            <p:nvPr/>
          </p:nvSpPr>
          <p:spPr bwMode="auto">
            <a:xfrm>
              <a:off x="5626100" y="2586038"/>
              <a:ext cx="0" cy="28892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4" name="Line 74"/>
            <p:cNvSpPr>
              <a:spLocks noChangeShapeType="1"/>
            </p:cNvSpPr>
            <p:nvPr/>
          </p:nvSpPr>
          <p:spPr bwMode="auto">
            <a:xfrm>
              <a:off x="5629275" y="2971800"/>
              <a:ext cx="0" cy="2286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5" name="Line 75"/>
            <p:cNvSpPr>
              <a:spLocks noChangeShapeType="1"/>
            </p:cNvSpPr>
            <p:nvPr/>
          </p:nvSpPr>
          <p:spPr bwMode="auto">
            <a:xfrm>
              <a:off x="5486400" y="3200400"/>
              <a:ext cx="28892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6" name="Textfeld 335"/>
            <p:cNvSpPr txBox="1"/>
            <p:nvPr/>
          </p:nvSpPr>
          <p:spPr>
            <a:xfrm>
              <a:off x="5638800" y="19812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Vdio</a:t>
              </a:r>
              <a:endParaRPr lang="de-DE" dirty="0"/>
            </a:p>
          </p:txBody>
        </p:sp>
        <p:sp>
          <p:nvSpPr>
            <p:cNvPr id="342" name="Rechteck 341"/>
            <p:cNvSpPr/>
            <p:nvPr/>
          </p:nvSpPr>
          <p:spPr bwMode="auto">
            <a:xfrm>
              <a:off x="5334000" y="2438400"/>
              <a:ext cx="609600" cy="838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5" name="Gerade Verbindung mit Pfeil 4"/>
          <p:cNvCxnSpPr/>
          <p:nvPr/>
        </p:nvCxnSpPr>
        <p:spPr bwMode="auto">
          <a:xfrm>
            <a:off x="5791200" y="39624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Gerade Verbindung mit Pfeil 342"/>
          <p:cNvCxnSpPr/>
          <p:nvPr/>
        </p:nvCxnSpPr>
        <p:spPr bwMode="auto">
          <a:xfrm>
            <a:off x="7010400" y="39624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5" name="Textfeld 344"/>
          <p:cNvSpPr txBox="1"/>
          <p:nvPr/>
        </p:nvSpPr>
        <p:spPr>
          <a:xfrm>
            <a:off x="1447800" y="11430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Cm</a:t>
            </a:r>
            <a:endParaRPr lang="de-DE" dirty="0"/>
          </a:p>
        </p:txBody>
      </p:sp>
      <p:sp>
        <p:nvSpPr>
          <p:cNvPr id="346" name="Textfeld 345"/>
          <p:cNvSpPr txBox="1"/>
          <p:nvPr/>
        </p:nvSpPr>
        <p:spPr>
          <a:xfrm>
            <a:off x="3196073" y="19812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Iout</a:t>
            </a:r>
            <a:r>
              <a:rPr lang="de-DE" dirty="0"/>
              <a:t> = I1* - </a:t>
            </a:r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337" name="Textfeld 336"/>
          <p:cNvSpPr txBox="1"/>
          <p:nvPr/>
        </p:nvSpPr>
        <p:spPr>
          <a:xfrm>
            <a:off x="3810000" y="236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Ersatzstromquelle vom </a:t>
            </a:r>
            <a:r>
              <a:rPr lang="de-DE" dirty="0" err="1" smtClean="0"/>
              <a:t>diff.</a:t>
            </a:r>
            <a:r>
              <a:rPr lang="de-DE" dirty="0" smtClean="0"/>
              <a:t> Paar</a:t>
            </a:r>
          </a:p>
          <a:p>
            <a:r>
              <a:rPr lang="de-DE" dirty="0" smtClean="0"/>
              <a:t>(vereinfacht)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 bwMode="auto">
          <a:xfrm>
            <a:off x="5334000" y="3505200"/>
            <a:ext cx="609600" cy="15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0" name="Gerade Verbindung mit Pfeil 339"/>
          <p:cNvCxnSpPr/>
          <p:nvPr/>
        </p:nvCxnSpPr>
        <p:spPr bwMode="auto">
          <a:xfrm>
            <a:off x="4648200" y="30480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Textfeld 340"/>
          <p:cNvSpPr txBox="1"/>
          <p:nvPr/>
        </p:nvSpPr>
        <p:spPr>
          <a:xfrm>
            <a:off x="3429000" y="4038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Ersatzimpedanz vom Stromspiegel</a:t>
            </a:r>
          </a:p>
          <a:p>
            <a:r>
              <a:rPr lang="de-DE" dirty="0" smtClean="0"/>
              <a:t>(vereinfacht)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4343400" y="3505200"/>
            <a:ext cx="990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74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F631048-4FD5-49DE-902E-8AF22F10E3CC}" type="slidenum">
              <a:rPr lang="de-DE" altLang="de-DE" sz="1400">
                <a:latin typeface="Arial" charset="0"/>
              </a:rPr>
              <a:pPr/>
              <a:t>21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Ersatzstromquelle </a:t>
            </a:r>
            <a:endParaRPr lang="de-DE" altLang="de-DE" dirty="0" smtClean="0"/>
          </a:p>
        </p:txBody>
      </p:sp>
      <p:sp>
        <p:nvSpPr>
          <p:cNvPr id="36869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870" name="Group 4"/>
          <p:cNvGrpSpPr>
            <a:grpSpLocks/>
          </p:cNvGrpSpPr>
          <p:nvPr/>
        </p:nvGrpSpPr>
        <p:grpSpPr bwMode="auto">
          <a:xfrm flipH="1">
            <a:off x="981075" y="3571875"/>
            <a:ext cx="504825" cy="431800"/>
            <a:chOff x="1020" y="2750"/>
            <a:chExt cx="318" cy="272"/>
          </a:xfrm>
        </p:grpSpPr>
        <p:sp>
          <p:nvSpPr>
            <p:cNvPr id="37008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9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10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11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12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871" name="Line 10"/>
          <p:cNvSpPr>
            <a:spLocks noChangeShapeType="1"/>
          </p:cNvSpPr>
          <p:nvPr/>
        </p:nvSpPr>
        <p:spPr bwMode="auto">
          <a:xfrm>
            <a:off x="1485900" y="40036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2" name="Line 11"/>
          <p:cNvSpPr>
            <a:spLocks noChangeShapeType="1"/>
          </p:cNvSpPr>
          <p:nvPr/>
        </p:nvSpPr>
        <p:spPr bwMode="auto">
          <a:xfrm flipV="1">
            <a:off x="1484312" y="3282950"/>
            <a:ext cx="1588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873" name="Group 12"/>
          <p:cNvGrpSpPr>
            <a:grpSpLocks/>
          </p:cNvGrpSpPr>
          <p:nvPr/>
        </p:nvGrpSpPr>
        <p:grpSpPr bwMode="auto">
          <a:xfrm>
            <a:off x="3068637" y="3573463"/>
            <a:ext cx="504825" cy="431800"/>
            <a:chOff x="1020" y="2750"/>
            <a:chExt cx="318" cy="272"/>
          </a:xfrm>
        </p:grpSpPr>
        <p:sp>
          <p:nvSpPr>
            <p:cNvPr id="37003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4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5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6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7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874" name="Line 18"/>
          <p:cNvSpPr>
            <a:spLocks noChangeShapeType="1"/>
          </p:cNvSpPr>
          <p:nvPr/>
        </p:nvSpPr>
        <p:spPr bwMode="auto">
          <a:xfrm flipH="1">
            <a:off x="3068637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 flipH="1" flipV="1">
            <a:off x="3068637" y="32845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1484312" y="4292600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7" name="Oval 21"/>
          <p:cNvSpPr>
            <a:spLocks noChangeArrowheads="1"/>
          </p:cNvSpPr>
          <p:nvPr/>
        </p:nvSpPr>
        <p:spPr bwMode="auto">
          <a:xfrm>
            <a:off x="2060575" y="451008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78" name="Line 22"/>
          <p:cNvSpPr>
            <a:spLocks noChangeShapeType="1"/>
          </p:cNvSpPr>
          <p:nvPr/>
        </p:nvSpPr>
        <p:spPr bwMode="auto">
          <a:xfrm>
            <a:off x="2276475" y="42941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9" name="Line 23"/>
          <p:cNvSpPr>
            <a:spLocks noChangeShapeType="1"/>
          </p:cNvSpPr>
          <p:nvPr/>
        </p:nvSpPr>
        <p:spPr bwMode="auto">
          <a:xfrm>
            <a:off x="2276475" y="49418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0" name="Line 24"/>
          <p:cNvSpPr>
            <a:spLocks noChangeShapeType="1"/>
          </p:cNvSpPr>
          <p:nvPr/>
        </p:nvSpPr>
        <p:spPr bwMode="auto">
          <a:xfrm>
            <a:off x="2133600" y="52292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1" name="Line 25"/>
          <p:cNvSpPr>
            <a:spLocks noChangeShapeType="1"/>
          </p:cNvSpPr>
          <p:nvPr/>
        </p:nvSpPr>
        <p:spPr bwMode="auto">
          <a:xfrm>
            <a:off x="2276475" y="45815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2" name="Line 26"/>
          <p:cNvSpPr>
            <a:spLocks noChangeShapeType="1"/>
          </p:cNvSpPr>
          <p:nvPr/>
        </p:nvSpPr>
        <p:spPr bwMode="auto">
          <a:xfrm>
            <a:off x="1484312" y="29225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3" name="Line 27"/>
          <p:cNvSpPr>
            <a:spLocks noChangeShapeType="1"/>
          </p:cNvSpPr>
          <p:nvPr/>
        </p:nvSpPr>
        <p:spPr bwMode="auto">
          <a:xfrm>
            <a:off x="3067050" y="292576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4" name="Line 28"/>
          <p:cNvSpPr>
            <a:spLocks noChangeShapeType="1"/>
          </p:cNvSpPr>
          <p:nvPr/>
        </p:nvSpPr>
        <p:spPr bwMode="auto">
          <a:xfrm>
            <a:off x="1339850" y="29257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5" name="Line 29"/>
          <p:cNvSpPr>
            <a:spLocks noChangeShapeType="1"/>
          </p:cNvSpPr>
          <p:nvPr/>
        </p:nvSpPr>
        <p:spPr bwMode="auto">
          <a:xfrm>
            <a:off x="2924175" y="29257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6" name="Line 30"/>
          <p:cNvSpPr>
            <a:spLocks noChangeShapeType="1"/>
          </p:cNvSpPr>
          <p:nvPr/>
        </p:nvSpPr>
        <p:spPr bwMode="auto">
          <a:xfrm>
            <a:off x="1268412" y="3789363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7" name="Line 31"/>
          <p:cNvSpPr>
            <a:spLocks noChangeShapeType="1"/>
          </p:cNvSpPr>
          <p:nvPr/>
        </p:nvSpPr>
        <p:spPr bwMode="auto">
          <a:xfrm>
            <a:off x="1484312" y="37893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8" name="Line 32"/>
          <p:cNvSpPr>
            <a:spLocks noChangeShapeType="1"/>
          </p:cNvSpPr>
          <p:nvPr/>
        </p:nvSpPr>
        <p:spPr bwMode="auto">
          <a:xfrm flipH="1">
            <a:off x="3068637" y="3789363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89" name="Line 33"/>
          <p:cNvSpPr>
            <a:spLocks noChangeShapeType="1"/>
          </p:cNvSpPr>
          <p:nvPr/>
        </p:nvSpPr>
        <p:spPr bwMode="auto">
          <a:xfrm>
            <a:off x="3068637" y="37893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0" name="Line 34"/>
          <p:cNvSpPr>
            <a:spLocks noChangeShapeType="1"/>
          </p:cNvSpPr>
          <p:nvPr/>
        </p:nvSpPr>
        <p:spPr bwMode="auto">
          <a:xfrm>
            <a:off x="979487" y="378936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1" name="Line 35"/>
          <p:cNvSpPr>
            <a:spLocks noChangeShapeType="1"/>
          </p:cNvSpPr>
          <p:nvPr/>
        </p:nvSpPr>
        <p:spPr bwMode="auto">
          <a:xfrm>
            <a:off x="979487" y="42926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2" name="Line 36"/>
          <p:cNvSpPr>
            <a:spLocks noChangeShapeType="1"/>
          </p:cNvSpPr>
          <p:nvPr/>
        </p:nvSpPr>
        <p:spPr bwMode="auto">
          <a:xfrm>
            <a:off x="119697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3" name="Line 37"/>
          <p:cNvSpPr>
            <a:spLocks noChangeShapeType="1"/>
          </p:cNvSpPr>
          <p:nvPr/>
        </p:nvSpPr>
        <p:spPr bwMode="auto">
          <a:xfrm>
            <a:off x="1268412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4" name="Line 38"/>
          <p:cNvSpPr>
            <a:spLocks noChangeShapeType="1"/>
          </p:cNvSpPr>
          <p:nvPr/>
        </p:nvSpPr>
        <p:spPr bwMode="auto">
          <a:xfrm>
            <a:off x="1268412" y="42926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5" name="Line 39"/>
          <p:cNvSpPr>
            <a:spLocks noChangeShapeType="1"/>
          </p:cNvSpPr>
          <p:nvPr/>
        </p:nvSpPr>
        <p:spPr bwMode="auto">
          <a:xfrm flipH="1">
            <a:off x="692150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6" name="Line 40"/>
          <p:cNvSpPr>
            <a:spLocks noChangeShapeType="1"/>
          </p:cNvSpPr>
          <p:nvPr/>
        </p:nvSpPr>
        <p:spPr bwMode="auto">
          <a:xfrm flipH="1">
            <a:off x="3571875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7" name="Line 41"/>
          <p:cNvSpPr>
            <a:spLocks noChangeShapeType="1"/>
          </p:cNvSpPr>
          <p:nvPr/>
        </p:nvSpPr>
        <p:spPr bwMode="auto">
          <a:xfrm>
            <a:off x="3571875" y="378936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8" name="Line 42"/>
          <p:cNvSpPr>
            <a:spLocks noChangeShapeType="1"/>
          </p:cNvSpPr>
          <p:nvPr/>
        </p:nvSpPr>
        <p:spPr bwMode="auto">
          <a:xfrm>
            <a:off x="3067050" y="4292600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99" name="Line 43"/>
          <p:cNvSpPr>
            <a:spLocks noChangeShapeType="1"/>
          </p:cNvSpPr>
          <p:nvPr/>
        </p:nvSpPr>
        <p:spPr bwMode="auto">
          <a:xfrm>
            <a:off x="3284537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0" name="Line 44"/>
          <p:cNvSpPr>
            <a:spLocks noChangeShapeType="1"/>
          </p:cNvSpPr>
          <p:nvPr/>
        </p:nvSpPr>
        <p:spPr bwMode="auto">
          <a:xfrm>
            <a:off x="335597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1" name="Line 45"/>
          <p:cNvSpPr>
            <a:spLocks noChangeShapeType="1"/>
          </p:cNvSpPr>
          <p:nvPr/>
        </p:nvSpPr>
        <p:spPr bwMode="auto">
          <a:xfrm>
            <a:off x="3355975" y="4292600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2" name="Line 46"/>
          <p:cNvSpPr>
            <a:spLocks noChangeShapeType="1"/>
          </p:cNvSpPr>
          <p:nvPr/>
        </p:nvSpPr>
        <p:spPr bwMode="auto">
          <a:xfrm>
            <a:off x="1771650" y="42926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3" name="Line 47"/>
          <p:cNvSpPr>
            <a:spLocks noChangeShapeType="1"/>
          </p:cNvSpPr>
          <p:nvPr/>
        </p:nvSpPr>
        <p:spPr bwMode="auto">
          <a:xfrm>
            <a:off x="1628775" y="47259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4" name="Line 48"/>
          <p:cNvSpPr>
            <a:spLocks noChangeShapeType="1"/>
          </p:cNvSpPr>
          <p:nvPr/>
        </p:nvSpPr>
        <p:spPr bwMode="auto">
          <a:xfrm>
            <a:off x="1628775" y="47974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5" name="Line 49"/>
          <p:cNvSpPr>
            <a:spLocks noChangeShapeType="1"/>
          </p:cNvSpPr>
          <p:nvPr/>
        </p:nvSpPr>
        <p:spPr bwMode="auto">
          <a:xfrm>
            <a:off x="1771650" y="47974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6" name="Line 50"/>
          <p:cNvSpPr>
            <a:spLocks noChangeShapeType="1"/>
          </p:cNvSpPr>
          <p:nvPr/>
        </p:nvSpPr>
        <p:spPr bwMode="auto">
          <a:xfrm flipH="1">
            <a:off x="1628775" y="52292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7" name="Line 51"/>
          <p:cNvSpPr>
            <a:spLocks noChangeShapeType="1"/>
          </p:cNvSpPr>
          <p:nvPr/>
        </p:nvSpPr>
        <p:spPr bwMode="auto">
          <a:xfrm>
            <a:off x="2779712" y="42926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8" name="Line 52"/>
          <p:cNvSpPr>
            <a:spLocks noChangeShapeType="1"/>
          </p:cNvSpPr>
          <p:nvPr/>
        </p:nvSpPr>
        <p:spPr bwMode="auto">
          <a:xfrm>
            <a:off x="2636837" y="47259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09" name="Line 53"/>
          <p:cNvSpPr>
            <a:spLocks noChangeShapeType="1"/>
          </p:cNvSpPr>
          <p:nvPr/>
        </p:nvSpPr>
        <p:spPr bwMode="auto">
          <a:xfrm>
            <a:off x="2636837" y="47974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0" name="Line 54"/>
          <p:cNvSpPr>
            <a:spLocks noChangeShapeType="1"/>
          </p:cNvSpPr>
          <p:nvPr/>
        </p:nvSpPr>
        <p:spPr bwMode="auto">
          <a:xfrm>
            <a:off x="2779712" y="47974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1" name="Line 55"/>
          <p:cNvSpPr>
            <a:spLocks noChangeShapeType="1"/>
          </p:cNvSpPr>
          <p:nvPr/>
        </p:nvSpPr>
        <p:spPr bwMode="auto">
          <a:xfrm flipH="1">
            <a:off x="2636837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2" name="Line 56"/>
          <p:cNvSpPr>
            <a:spLocks noChangeShapeType="1"/>
          </p:cNvSpPr>
          <p:nvPr/>
        </p:nvSpPr>
        <p:spPr bwMode="auto">
          <a:xfrm>
            <a:off x="979487" y="32845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3" name="Line 57"/>
          <p:cNvSpPr>
            <a:spLocks noChangeShapeType="1"/>
          </p:cNvSpPr>
          <p:nvPr/>
        </p:nvSpPr>
        <p:spPr bwMode="auto">
          <a:xfrm>
            <a:off x="979487" y="29257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4" name="Line 58"/>
          <p:cNvSpPr>
            <a:spLocks noChangeShapeType="1"/>
          </p:cNvSpPr>
          <p:nvPr/>
        </p:nvSpPr>
        <p:spPr bwMode="auto">
          <a:xfrm>
            <a:off x="836612" y="32146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5" name="Line 59"/>
          <p:cNvSpPr>
            <a:spLocks noChangeShapeType="1"/>
          </p:cNvSpPr>
          <p:nvPr/>
        </p:nvSpPr>
        <p:spPr bwMode="auto">
          <a:xfrm>
            <a:off x="836612" y="32861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6" name="Line 60"/>
          <p:cNvSpPr>
            <a:spLocks noChangeShapeType="1"/>
          </p:cNvSpPr>
          <p:nvPr/>
        </p:nvSpPr>
        <p:spPr bwMode="auto">
          <a:xfrm>
            <a:off x="979487" y="32861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7" name="Line 61"/>
          <p:cNvSpPr>
            <a:spLocks noChangeShapeType="1"/>
          </p:cNvSpPr>
          <p:nvPr/>
        </p:nvSpPr>
        <p:spPr bwMode="auto">
          <a:xfrm>
            <a:off x="836612" y="29257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8" name="Line 62"/>
          <p:cNvSpPr>
            <a:spLocks noChangeShapeType="1"/>
          </p:cNvSpPr>
          <p:nvPr/>
        </p:nvSpPr>
        <p:spPr bwMode="auto">
          <a:xfrm>
            <a:off x="3571875" y="3282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19" name="Line 63"/>
          <p:cNvSpPr>
            <a:spLocks noChangeShapeType="1"/>
          </p:cNvSpPr>
          <p:nvPr/>
        </p:nvSpPr>
        <p:spPr bwMode="auto">
          <a:xfrm>
            <a:off x="3571875" y="29241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0" name="Line 64"/>
          <p:cNvSpPr>
            <a:spLocks noChangeShapeType="1"/>
          </p:cNvSpPr>
          <p:nvPr/>
        </p:nvSpPr>
        <p:spPr bwMode="auto">
          <a:xfrm>
            <a:off x="3429000" y="3213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1" name="Line 65"/>
          <p:cNvSpPr>
            <a:spLocks noChangeShapeType="1"/>
          </p:cNvSpPr>
          <p:nvPr/>
        </p:nvSpPr>
        <p:spPr bwMode="auto">
          <a:xfrm>
            <a:off x="3429000" y="32845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2" name="Line 66"/>
          <p:cNvSpPr>
            <a:spLocks noChangeShapeType="1"/>
          </p:cNvSpPr>
          <p:nvPr/>
        </p:nvSpPr>
        <p:spPr bwMode="auto">
          <a:xfrm>
            <a:off x="3571875" y="32845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3" name="Line 67"/>
          <p:cNvSpPr>
            <a:spLocks noChangeShapeType="1"/>
          </p:cNvSpPr>
          <p:nvPr/>
        </p:nvSpPr>
        <p:spPr bwMode="auto">
          <a:xfrm>
            <a:off x="3429000" y="29241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4" name="Oval 68"/>
          <p:cNvSpPr>
            <a:spLocks noChangeArrowheads="1"/>
          </p:cNvSpPr>
          <p:nvPr/>
        </p:nvSpPr>
        <p:spPr bwMode="auto">
          <a:xfrm>
            <a:off x="330200" y="393541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925" name="Line 69"/>
          <p:cNvSpPr>
            <a:spLocks noChangeShapeType="1"/>
          </p:cNvSpPr>
          <p:nvPr/>
        </p:nvSpPr>
        <p:spPr bwMode="auto">
          <a:xfrm>
            <a:off x="474662" y="379095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6" name="Line 70"/>
          <p:cNvSpPr>
            <a:spLocks noChangeShapeType="1"/>
          </p:cNvSpPr>
          <p:nvPr/>
        </p:nvSpPr>
        <p:spPr bwMode="auto">
          <a:xfrm>
            <a:off x="474662" y="422275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7" name="Line 71"/>
          <p:cNvSpPr>
            <a:spLocks noChangeShapeType="1"/>
          </p:cNvSpPr>
          <p:nvPr/>
        </p:nvSpPr>
        <p:spPr bwMode="auto">
          <a:xfrm>
            <a:off x="330200" y="4367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28" name="Line 72"/>
          <p:cNvSpPr>
            <a:spLocks noChangeShapeType="1"/>
          </p:cNvSpPr>
          <p:nvPr/>
        </p:nvSpPr>
        <p:spPr bwMode="auto">
          <a:xfrm flipH="1">
            <a:off x="474662" y="37909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929" name="Group 73"/>
          <p:cNvGrpSpPr>
            <a:grpSpLocks/>
          </p:cNvGrpSpPr>
          <p:nvPr/>
        </p:nvGrpSpPr>
        <p:grpSpPr bwMode="auto">
          <a:xfrm flipH="1">
            <a:off x="3859212" y="3790950"/>
            <a:ext cx="431800" cy="576263"/>
            <a:chOff x="5057" y="2387"/>
            <a:chExt cx="272" cy="363"/>
          </a:xfrm>
        </p:grpSpPr>
        <p:sp>
          <p:nvSpPr>
            <p:cNvPr id="36998" name="Oval 74"/>
            <p:cNvSpPr>
              <a:spLocks noChangeArrowheads="1"/>
            </p:cNvSpPr>
            <p:nvPr/>
          </p:nvSpPr>
          <p:spPr bwMode="auto">
            <a:xfrm>
              <a:off x="5057" y="2478"/>
              <a:ext cx="182" cy="181"/>
            </a:xfrm>
            <a:prstGeom prst="ellipse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999" name="Line 75"/>
            <p:cNvSpPr>
              <a:spLocks noChangeShapeType="1"/>
            </p:cNvSpPr>
            <p:nvPr/>
          </p:nvSpPr>
          <p:spPr bwMode="auto">
            <a:xfrm>
              <a:off x="5148" y="2387"/>
              <a:ext cx="0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0" name="Line 76"/>
            <p:cNvSpPr>
              <a:spLocks noChangeShapeType="1"/>
            </p:cNvSpPr>
            <p:nvPr/>
          </p:nvSpPr>
          <p:spPr bwMode="auto">
            <a:xfrm>
              <a:off x="5148" y="2659"/>
              <a:ext cx="0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1" name="Line 77"/>
            <p:cNvSpPr>
              <a:spLocks noChangeShapeType="1"/>
            </p:cNvSpPr>
            <p:nvPr/>
          </p:nvSpPr>
          <p:spPr bwMode="auto">
            <a:xfrm>
              <a:off x="5057" y="2750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002" name="Line 78"/>
            <p:cNvSpPr>
              <a:spLocks noChangeShapeType="1"/>
            </p:cNvSpPr>
            <p:nvPr/>
          </p:nvSpPr>
          <p:spPr bwMode="auto">
            <a:xfrm flipH="1">
              <a:off x="5148" y="2387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930" name="Group 79"/>
          <p:cNvGrpSpPr>
            <a:grpSpLocks/>
          </p:cNvGrpSpPr>
          <p:nvPr/>
        </p:nvGrpSpPr>
        <p:grpSpPr bwMode="auto">
          <a:xfrm>
            <a:off x="5002213" y="2924175"/>
            <a:ext cx="1368425" cy="1803400"/>
            <a:chOff x="3151" y="1842"/>
            <a:chExt cx="862" cy="1136"/>
          </a:xfrm>
        </p:grpSpPr>
        <p:grpSp>
          <p:nvGrpSpPr>
            <p:cNvPr id="36966" name="Group 80"/>
            <p:cNvGrpSpPr>
              <a:grpSpLocks/>
            </p:cNvGrpSpPr>
            <p:nvPr/>
          </p:nvGrpSpPr>
          <p:grpSpPr bwMode="auto">
            <a:xfrm flipH="1">
              <a:off x="3561" y="2251"/>
              <a:ext cx="318" cy="272"/>
              <a:chOff x="1020" y="2750"/>
              <a:chExt cx="318" cy="272"/>
            </a:xfrm>
          </p:grpSpPr>
          <p:sp>
            <p:nvSpPr>
              <p:cNvPr id="36993" name="Line 81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94" name="Line 82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95" name="Line 83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96" name="Line 84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97" name="Line 85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967" name="Line 86"/>
            <p:cNvSpPr>
              <a:spLocks noChangeShapeType="1"/>
            </p:cNvSpPr>
            <p:nvPr/>
          </p:nvSpPr>
          <p:spPr bwMode="auto">
            <a:xfrm>
              <a:off x="3879" y="2523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68" name="Line 87"/>
            <p:cNvSpPr>
              <a:spLocks noChangeShapeType="1"/>
            </p:cNvSpPr>
            <p:nvPr/>
          </p:nvSpPr>
          <p:spPr bwMode="auto">
            <a:xfrm flipV="1">
              <a:off x="3878" y="2069"/>
              <a:ext cx="1" cy="18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69" name="Line 88"/>
            <p:cNvSpPr>
              <a:spLocks noChangeShapeType="1"/>
            </p:cNvSpPr>
            <p:nvPr/>
          </p:nvSpPr>
          <p:spPr bwMode="auto">
            <a:xfrm flipH="1">
              <a:off x="3877" y="2705"/>
              <a:ext cx="1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0" name="Line 89"/>
            <p:cNvSpPr>
              <a:spLocks noChangeShapeType="1"/>
            </p:cNvSpPr>
            <p:nvPr/>
          </p:nvSpPr>
          <p:spPr bwMode="auto">
            <a:xfrm>
              <a:off x="3878" y="1842"/>
              <a:ext cx="0" cy="3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1" name="Line 90"/>
            <p:cNvSpPr>
              <a:spLocks noChangeShapeType="1"/>
            </p:cNvSpPr>
            <p:nvPr/>
          </p:nvSpPr>
          <p:spPr bwMode="auto">
            <a:xfrm>
              <a:off x="3787" y="1844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2" name="Line 91"/>
            <p:cNvSpPr>
              <a:spLocks noChangeShapeType="1"/>
            </p:cNvSpPr>
            <p:nvPr/>
          </p:nvSpPr>
          <p:spPr bwMode="auto">
            <a:xfrm>
              <a:off x="3742" y="2388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3" name="Line 92"/>
            <p:cNvSpPr>
              <a:spLocks noChangeShapeType="1"/>
            </p:cNvSpPr>
            <p:nvPr/>
          </p:nvSpPr>
          <p:spPr bwMode="auto">
            <a:xfrm>
              <a:off x="3878" y="2388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4" name="Line 93"/>
            <p:cNvSpPr>
              <a:spLocks noChangeShapeType="1"/>
            </p:cNvSpPr>
            <p:nvPr/>
          </p:nvSpPr>
          <p:spPr bwMode="auto">
            <a:xfrm>
              <a:off x="3560" y="2388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5" name="Line 94"/>
            <p:cNvSpPr>
              <a:spLocks noChangeShapeType="1"/>
            </p:cNvSpPr>
            <p:nvPr/>
          </p:nvSpPr>
          <p:spPr bwMode="auto">
            <a:xfrm>
              <a:off x="3560" y="2705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6" name="Line 95"/>
            <p:cNvSpPr>
              <a:spLocks noChangeShapeType="1"/>
            </p:cNvSpPr>
            <p:nvPr/>
          </p:nvSpPr>
          <p:spPr bwMode="auto">
            <a:xfrm>
              <a:off x="3697" y="2615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7" name="Line 96"/>
            <p:cNvSpPr>
              <a:spLocks noChangeShapeType="1"/>
            </p:cNvSpPr>
            <p:nvPr/>
          </p:nvSpPr>
          <p:spPr bwMode="auto">
            <a:xfrm>
              <a:off x="3742" y="2615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8" name="Line 97"/>
            <p:cNvSpPr>
              <a:spLocks noChangeShapeType="1"/>
            </p:cNvSpPr>
            <p:nvPr/>
          </p:nvSpPr>
          <p:spPr bwMode="auto">
            <a:xfrm>
              <a:off x="3742" y="2705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79" name="Line 98"/>
            <p:cNvSpPr>
              <a:spLocks noChangeShapeType="1"/>
            </p:cNvSpPr>
            <p:nvPr/>
          </p:nvSpPr>
          <p:spPr bwMode="auto">
            <a:xfrm flipH="1">
              <a:off x="3379" y="2388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0" name="Line 99"/>
            <p:cNvSpPr>
              <a:spLocks noChangeShapeType="1"/>
            </p:cNvSpPr>
            <p:nvPr/>
          </p:nvSpPr>
          <p:spPr bwMode="auto">
            <a:xfrm>
              <a:off x="3560" y="2070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1" name="Line 100"/>
            <p:cNvSpPr>
              <a:spLocks noChangeShapeType="1"/>
            </p:cNvSpPr>
            <p:nvPr/>
          </p:nvSpPr>
          <p:spPr bwMode="auto">
            <a:xfrm>
              <a:off x="3560" y="184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2" name="Line 101"/>
            <p:cNvSpPr>
              <a:spLocks noChangeShapeType="1"/>
            </p:cNvSpPr>
            <p:nvPr/>
          </p:nvSpPr>
          <p:spPr bwMode="auto">
            <a:xfrm>
              <a:off x="3470" y="2026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3" name="Line 102"/>
            <p:cNvSpPr>
              <a:spLocks noChangeShapeType="1"/>
            </p:cNvSpPr>
            <p:nvPr/>
          </p:nvSpPr>
          <p:spPr bwMode="auto">
            <a:xfrm>
              <a:off x="3470" y="2071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4" name="Line 103"/>
            <p:cNvSpPr>
              <a:spLocks noChangeShapeType="1"/>
            </p:cNvSpPr>
            <p:nvPr/>
          </p:nvSpPr>
          <p:spPr bwMode="auto">
            <a:xfrm>
              <a:off x="3560" y="2071"/>
              <a:ext cx="0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5" name="Line 104"/>
            <p:cNvSpPr>
              <a:spLocks noChangeShapeType="1"/>
            </p:cNvSpPr>
            <p:nvPr/>
          </p:nvSpPr>
          <p:spPr bwMode="auto">
            <a:xfrm>
              <a:off x="3470" y="1844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6" name="Oval 105"/>
            <p:cNvSpPr>
              <a:spLocks noChangeArrowheads="1"/>
            </p:cNvSpPr>
            <p:nvPr/>
          </p:nvSpPr>
          <p:spPr bwMode="auto">
            <a:xfrm>
              <a:off x="3151" y="2480"/>
              <a:ext cx="182" cy="181"/>
            </a:xfrm>
            <a:prstGeom prst="ellipse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987" name="Line 106"/>
            <p:cNvSpPr>
              <a:spLocks noChangeShapeType="1"/>
            </p:cNvSpPr>
            <p:nvPr/>
          </p:nvSpPr>
          <p:spPr bwMode="auto">
            <a:xfrm>
              <a:off x="3242" y="2389"/>
              <a:ext cx="0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8" name="Line 107"/>
            <p:cNvSpPr>
              <a:spLocks noChangeShapeType="1"/>
            </p:cNvSpPr>
            <p:nvPr/>
          </p:nvSpPr>
          <p:spPr bwMode="auto">
            <a:xfrm>
              <a:off x="3242" y="2661"/>
              <a:ext cx="0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89" name="Line 108"/>
            <p:cNvSpPr>
              <a:spLocks noChangeShapeType="1"/>
            </p:cNvSpPr>
            <p:nvPr/>
          </p:nvSpPr>
          <p:spPr bwMode="auto">
            <a:xfrm>
              <a:off x="3151" y="2752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90" name="Line 109"/>
            <p:cNvSpPr>
              <a:spLocks noChangeShapeType="1"/>
            </p:cNvSpPr>
            <p:nvPr/>
          </p:nvSpPr>
          <p:spPr bwMode="auto">
            <a:xfrm flipH="1">
              <a:off x="3242" y="2389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91" name="Line 110"/>
            <p:cNvSpPr>
              <a:spLocks noChangeShapeType="1"/>
            </p:cNvSpPr>
            <p:nvPr/>
          </p:nvSpPr>
          <p:spPr bwMode="auto">
            <a:xfrm>
              <a:off x="3786" y="2978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92" name="Line 111"/>
            <p:cNvSpPr>
              <a:spLocks noChangeShapeType="1"/>
            </p:cNvSpPr>
            <p:nvPr/>
          </p:nvSpPr>
          <p:spPr bwMode="auto">
            <a:xfrm>
              <a:off x="4013" y="1981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931" name="Group 112"/>
          <p:cNvGrpSpPr>
            <a:grpSpLocks/>
          </p:cNvGrpSpPr>
          <p:nvPr/>
        </p:nvGrpSpPr>
        <p:grpSpPr bwMode="auto">
          <a:xfrm flipH="1">
            <a:off x="6877050" y="2924175"/>
            <a:ext cx="1368425" cy="1803400"/>
            <a:chOff x="3151" y="1842"/>
            <a:chExt cx="862" cy="1136"/>
          </a:xfrm>
        </p:grpSpPr>
        <p:grpSp>
          <p:nvGrpSpPr>
            <p:cNvPr id="36934" name="Group 113"/>
            <p:cNvGrpSpPr>
              <a:grpSpLocks/>
            </p:cNvGrpSpPr>
            <p:nvPr/>
          </p:nvGrpSpPr>
          <p:grpSpPr bwMode="auto">
            <a:xfrm flipH="1">
              <a:off x="3561" y="2251"/>
              <a:ext cx="318" cy="272"/>
              <a:chOff x="1020" y="2750"/>
              <a:chExt cx="318" cy="272"/>
            </a:xfrm>
          </p:grpSpPr>
          <p:sp>
            <p:nvSpPr>
              <p:cNvPr id="36961" name="Line 11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62" name="Line 11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63" name="Line 11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64" name="Line 11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965" name="Line 11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935" name="Line 119"/>
            <p:cNvSpPr>
              <a:spLocks noChangeShapeType="1"/>
            </p:cNvSpPr>
            <p:nvPr/>
          </p:nvSpPr>
          <p:spPr bwMode="auto">
            <a:xfrm>
              <a:off x="3879" y="2523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36" name="Line 120"/>
            <p:cNvSpPr>
              <a:spLocks noChangeShapeType="1"/>
            </p:cNvSpPr>
            <p:nvPr/>
          </p:nvSpPr>
          <p:spPr bwMode="auto">
            <a:xfrm flipV="1">
              <a:off x="3878" y="2069"/>
              <a:ext cx="1" cy="18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37" name="Line 121"/>
            <p:cNvSpPr>
              <a:spLocks noChangeShapeType="1"/>
            </p:cNvSpPr>
            <p:nvPr/>
          </p:nvSpPr>
          <p:spPr bwMode="auto">
            <a:xfrm flipH="1">
              <a:off x="3877" y="2705"/>
              <a:ext cx="1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38" name="Line 122"/>
            <p:cNvSpPr>
              <a:spLocks noChangeShapeType="1"/>
            </p:cNvSpPr>
            <p:nvPr/>
          </p:nvSpPr>
          <p:spPr bwMode="auto">
            <a:xfrm>
              <a:off x="3878" y="1842"/>
              <a:ext cx="0" cy="3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39" name="Line 123"/>
            <p:cNvSpPr>
              <a:spLocks noChangeShapeType="1"/>
            </p:cNvSpPr>
            <p:nvPr/>
          </p:nvSpPr>
          <p:spPr bwMode="auto">
            <a:xfrm>
              <a:off x="3787" y="1844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0" name="Line 124"/>
            <p:cNvSpPr>
              <a:spLocks noChangeShapeType="1"/>
            </p:cNvSpPr>
            <p:nvPr/>
          </p:nvSpPr>
          <p:spPr bwMode="auto">
            <a:xfrm>
              <a:off x="3742" y="2388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1" name="Line 125"/>
            <p:cNvSpPr>
              <a:spLocks noChangeShapeType="1"/>
            </p:cNvSpPr>
            <p:nvPr/>
          </p:nvSpPr>
          <p:spPr bwMode="auto">
            <a:xfrm>
              <a:off x="3878" y="2388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2" name="Line 126"/>
            <p:cNvSpPr>
              <a:spLocks noChangeShapeType="1"/>
            </p:cNvSpPr>
            <p:nvPr/>
          </p:nvSpPr>
          <p:spPr bwMode="auto">
            <a:xfrm>
              <a:off x="3560" y="2388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3" name="Line 127"/>
            <p:cNvSpPr>
              <a:spLocks noChangeShapeType="1"/>
            </p:cNvSpPr>
            <p:nvPr/>
          </p:nvSpPr>
          <p:spPr bwMode="auto">
            <a:xfrm>
              <a:off x="3560" y="2705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4" name="Line 128"/>
            <p:cNvSpPr>
              <a:spLocks noChangeShapeType="1"/>
            </p:cNvSpPr>
            <p:nvPr/>
          </p:nvSpPr>
          <p:spPr bwMode="auto">
            <a:xfrm>
              <a:off x="3697" y="2615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5" name="Line 129"/>
            <p:cNvSpPr>
              <a:spLocks noChangeShapeType="1"/>
            </p:cNvSpPr>
            <p:nvPr/>
          </p:nvSpPr>
          <p:spPr bwMode="auto">
            <a:xfrm>
              <a:off x="3742" y="2615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6" name="Line 130"/>
            <p:cNvSpPr>
              <a:spLocks noChangeShapeType="1"/>
            </p:cNvSpPr>
            <p:nvPr/>
          </p:nvSpPr>
          <p:spPr bwMode="auto">
            <a:xfrm>
              <a:off x="3742" y="2705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7" name="Line 131"/>
            <p:cNvSpPr>
              <a:spLocks noChangeShapeType="1"/>
            </p:cNvSpPr>
            <p:nvPr/>
          </p:nvSpPr>
          <p:spPr bwMode="auto">
            <a:xfrm flipH="1">
              <a:off x="3379" y="2388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8" name="Line 132"/>
            <p:cNvSpPr>
              <a:spLocks noChangeShapeType="1"/>
            </p:cNvSpPr>
            <p:nvPr/>
          </p:nvSpPr>
          <p:spPr bwMode="auto">
            <a:xfrm>
              <a:off x="3560" y="2070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oval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49" name="Line 133"/>
            <p:cNvSpPr>
              <a:spLocks noChangeShapeType="1"/>
            </p:cNvSpPr>
            <p:nvPr/>
          </p:nvSpPr>
          <p:spPr bwMode="auto">
            <a:xfrm>
              <a:off x="3560" y="1844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0" name="Line 134"/>
            <p:cNvSpPr>
              <a:spLocks noChangeShapeType="1"/>
            </p:cNvSpPr>
            <p:nvPr/>
          </p:nvSpPr>
          <p:spPr bwMode="auto">
            <a:xfrm>
              <a:off x="3470" y="2026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1" name="Line 135"/>
            <p:cNvSpPr>
              <a:spLocks noChangeShapeType="1"/>
            </p:cNvSpPr>
            <p:nvPr/>
          </p:nvSpPr>
          <p:spPr bwMode="auto">
            <a:xfrm>
              <a:off x="3470" y="2071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2" name="Line 136"/>
            <p:cNvSpPr>
              <a:spLocks noChangeShapeType="1"/>
            </p:cNvSpPr>
            <p:nvPr/>
          </p:nvSpPr>
          <p:spPr bwMode="auto">
            <a:xfrm>
              <a:off x="3560" y="2071"/>
              <a:ext cx="0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3" name="Line 137"/>
            <p:cNvSpPr>
              <a:spLocks noChangeShapeType="1"/>
            </p:cNvSpPr>
            <p:nvPr/>
          </p:nvSpPr>
          <p:spPr bwMode="auto">
            <a:xfrm>
              <a:off x="3470" y="1844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4" name="Oval 138"/>
            <p:cNvSpPr>
              <a:spLocks noChangeArrowheads="1"/>
            </p:cNvSpPr>
            <p:nvPr/>
          </p:nvSpPr>
          <p:spPr bwMode="auto">
            <a:xfrm>
              <a:off x="3151" y="2480"/>
              <a:ext cx="182" cy="181"/>
            </a:xfrm>
            <a:prstGeom prst="ellipse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955" name="Line 139"/>
            <p:cNvSpPr>
              <a:spLocks noChangeShapeType="1"/>
            </p:cNvSpPr>
            <p:nvPr/>
          </p:nvSpPr>
          <p:spPr bwMode="auto">
            <a:xfrm>
              <a:off x="3242" y="2389"/>
              <a:ext cx="0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6" name="Line 140"/>
            <p:cNvSpPr>
              <a:spLocks noChangeShapeType="1"/>
            </p:cNvSpPr>
            <p:nvPr/>
          </p:nvSpPr>
          <p:spPr bwMode="auto">
            <a:xfrm>
              <a:off x="3242" y="2661"/>
              <a:ext cx="0" cy="9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7" name="Line 141"/>
            <p:cNvSpPr>
              <a:spLocks noChangeShapeType="1"/>
            </p:cNvSpPr>
            <p:nvPr/>
          </p:nvSpPr>
          <p:spPr bwMode="auto">
            <a:xfrm>
              <a:off x="3151" y="2752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8" name="Line 142"/>
            <p:cNvSpPr>
              <a:spLocks noChangeShapeType="1"/>
            </p:cNvSpPr>
            <p:nvPr/>
          </p:nvSpPr>
          <p:spPr bwMode="auto">
            <a:xfrm flipH="1">
              <a:off x="3242" y="2389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59" name="Line 143"/>
            <p:cNvSpPr>
              <a:spLocks noChangeShapeType="1"/>
            </p:cNvSpPr>
            <p:nvPr/>
          </p:nvSpPr>
          <p:spPr bwMode="auto">
            <a:xfrm>
              <a:off x="3786" y="2978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960" name="Line 144"/>
            <p:cNvSpPr>
              <a:spLocks noChangeShapeType="1"/>
            </p:cNvSpPr>
            <p:nvPr/>
          </p:nvSpPr>
          <p:spPr bwMode="auto">
            <a:xfrm>
              <a:off x="4013" y="1981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36932" name="Object 14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0719"/>
              </p:ext>
            </p:extLst>
          </p:nvPr>
        </p:nvGraphicFramePr>
        <p:xfrm>
          <a:off x="304800" y="3141663"/>
          <a:ext cx="4651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2" name="Formel" r:id="rId3" imgW="317160" imgH="393480" progId="Equation.3">
                  <p:embed/>
                </p:oleObj>
              </mc:Choice>
              <mc:Fallback>
                <p:oleObj name="Formel" r:id="rId3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41663"/>
                        <a:ext cx="4651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33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99760"/>
              </p:ext>
            </p:extLst>
          </p:nvPr>
        </p:nvGraphicFramePr>
        <p:xfrm>
          <a:off x="3776662" y="3159125"/>
          <a:ext cx="4349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3" name="Formel" r:id="rId5" imgW="317160" imgH="393480" progId="Equation.3">
                  <p:embed/>
                </p:oleObj>
              </mc:Choice>
              <mc:Fallback>
                <p:oleObj name="Formel" r:id="rId5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6662" y="3159125"/>
                        <a:ext cx="4349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Gerade Verbindung mit Pfeil 148"/>
          <p:cNvCxnSpPr/>
          <p:nvPr/>
        </p:nvCxnSpPr>
        <p:spPr bwMode="auto">
          <a:xfrm>
            <a:off x="1684337" y="32004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Gerade Verbindung mit Pfeil 149"/>
          <p:cNvCxnSpPr/>
          <p:nvPr/>
        </p:nvCxnSpPr>
        <p:spPr bwMode="auto">
          <a:xfrm>
            <a:off x="2903537" y="32004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684337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152" name="Textfeld 151"/>
          <p:cNvSpPr txBox="1"/>
          <p:nvPr/>
        </p:nvSpPr>
        <p:spPr>
          <a:xfrm>
            <a:off x="2598737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1524000" y="3657600"/>
            <a:ext cx="1008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Vsource</a:t>
            </a:r>
            <a:r>
              <a:rPr lang="de-DE" dirty="0" smtClean="0"/>
              <a:t> = 0</a:t>
            </a:r>
            <a:endParaRPr lang="de-DE" dirty="0"/>
          </a:p>
        </p:txBody>
      </p:sp>
      <p:sp>
        <p:nvSpPr>
          <p:cNvPr id="154" name="Textfeld 153"/>
          <p:cNvSpPr txBox="1"/>
          <p:nvPr/>
        </p:nvSpPr>
        <p:spPr>
          <a:xfrm>
            <a:off x="5467568" y="2362200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 = -I2 = </a:t>
            </a:r>
            <a:r>
              <a:rPr lang="de-DE" dirty="0" err="1" smtClean="0"/>
              <a:t>gm</a:t>
            </a:r>
            <a:r>
              <a:rPr lang="de-DE" dirty="0" smtClean="0"/>
              <a:t> </a:t>
            </a:r>
            <a:r>
              <a:rPr lang="de-DE" dirty="0" err="1" smtClean="0"/>
              <a:t>Vd</a:t>
            </a:r>
            <a:r>
              <a:rPr lang="de-DE" dirty="0" smtClean="0"/>
              <a:t>/2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6248400" y="28956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156" name="Textfeld 155"/>
          <p:cNvSpPr txBox="1"/>
          <p:nvPr/>
        </p:nvSpPr>
        <p:spPr>
          <a:xfrm>
            <a:off x="6705600" y="28956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2286000" y="2590800"/>
            <a:ext cx="0" cy="304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>
            <a:endCxn id="36878" idx="0"/>
          </p:cNvCxnSpPr>
          <p:nvPr/>
        </p:nvCxnSpPr>
        <p:spPr bwMode="auto">
          <a:xfrm>
            <a:off x="2133600" y="4038600"/>
            <a:ext cx="142875" cy="255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369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09A731-444D-4709-AF7E-E411061BBDD4}" type="slidenum">
              <a:rPr lang="de-DE" altLang="de-DE" sz="1400">
                <a:latin typeface="Arial" charset="0"/>
              </a:rPr>
              <a:pPr/>
              <a:t>22</a:t>
            </a:fld>
            <a:endParaRPr lang="de-DE" altLang="de-DE" sz="1400" dirty="0"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Ersatzstromquelle </a:t>
            </a:r>
            <a:endParaRPr lang="de-DE" altLang="de-DE" dirty="0" smtClean="0"/>
          </a:p>
        </p:txBody>
      </p:sp>
      <p:sp>
        <p:nvSpPr>
          <p:cNvPr id="37893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894" name="Group 4"/>
          <p:cNvGrpSpPr>
            <a:grpSpLocks/>
          </p:cNvGrpSpPr>
          <p:nvPr/>
        </p:nvGrpSpPr>
        <p:grpSpPr bwMode="auto">
          <a:xfrm flipH="1">
            <a:off x="1100138" y="3646488"/>
            <a:ext cx="504825" cy="431800"/>
            <a:chOff x="1020" y="2750"/>
            <a:chExt cx="318" cy="272"/>
          </a:xfrm>
        </p:grpSpPr>
        <p:sp>
          <p:nvSpPr>
            <p:cNvPr id="37967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8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9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70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71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895" name="Line 10"/>
          <p:cNvSpPr>
            <a:spLocks noChangeShapeType="1"/>
          </p:cNvSpPr>
          <p:nvPr/>
        </p:nvSpPr>
        <p:spPr bwMode="auto">
          <a:xfrm>
            <a:off x="1604963" y="40782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6" name="Line 11"/>
          <p:cNvSpPr>
            <a:spLocks noChangeShapeType="1"/>
          </p:cNvSpPr>
          <p:nvPr/>
        </p:nvSpPr>
        <p:spPr bwMode="auto">
          <a:xfrm flipV="1">
            <a:off x="1603375" y="3357563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 flipH="1">
            <a:off x="1601788" y="4367213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>
            <a:off x="1603375" y="29972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>
            <a:off x="1387475" y="386397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0" name="Line 15"/>
          <p:cNvSpPr>
            <a:spLocks noChangeShapeType="1"/>
          </p:cNvSpPr>
          <p:nvPr/>
        </p:nvSpPr>
        <p:spPr bwMode="auto">
          <a:xfrm>
            <a:off x="1603375" y="38639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>
            <a:off x="1098550" y="386397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>
            <a:off x="1098550" y="43672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3" name="Line 18"/>
          <p:cNvSpPr>
            <a:spLocks noChangeShapeType="1"/>
          </p:cNvSpPr>
          <p:nvPr/>
        </p:nvSpPr>
        <p:spPr bwMode="auto">
          <a:xfrm>
            <a:off x="1316038" y="4224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4" name="Line 19"/>
          <p:cNvSpPr>
            <a:spLocks noChangeShapeType="1"/>
          </p:cNvSpPr>
          <p:nvPr/>
        </p:nvSpPr>
        <p:spPr bwMode="auto">
          <a:xfrm>
            <a:off x="1387475" y="4224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5" name="Line 20"/>
          <p:cNvSpPr>
            <a:spLocks noChangeShapeType="1"/>
          </p:cNvSpPr>
          <p:nvPr/>
        </p:nvSpPr>
        <p:spPr bwMode="auto">
          <a:xfrm>
            <a:off x="1387475" y="43672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6" name="Line 21"/>
          <p:cNvSpPr>
            <a:spLocks noChangeShapeType="1"/>
          </p:cNvSpPr>
          <p:nvPr/>
        </p:nvSpPr>
        <p:spPr bwMode="auto">
          <a:xfrm flipH="1">
            <a:off x="811213" y="38639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7" name="Line 22"/>
          <p:cNvSpPr>
            <a:spLocks noChangeShapeType="1"/>
          </p:cNvSpPr>
          <p:nvPr/>
        </p:nvSpPr>
        <p:spPr bwMode="auto">
          <a:xfrm>
            <a:off x="1098550" y="33591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8" name="Line 23"/>
          <p:cNvSpPr>
            <a:spLocks noChangeShapeType="1"/>
          </p:cNvSpPr>
          <p:nvPr/>
        </p:nvSpPr>
        <p:spPr bwMode="auto">
          <a:xfrm>
            <a:off x="1098550" y="30003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09" name="Line 24"/>
          <p:cNvSpPr>
            <a:spLocks noChangeShapeType="1"/>
          </p:cNvSpPr>
          <p:nvPr/>
        </p:nvSpPr>
        <p:spPr bwMode="auto">
          <a:xfrm>
            <a:off x="955675" y="32893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0" name="Line 25"/>
          <p:cNvSpPr>
            <a:spLocks noChangeShapeType="1"/>
          </p:cNvSpPr>
          <p:nvPr/>
        </p:nvSpPr>
        <p:spPr bwMode="auto">
          <a:xfrm>
            <a:off x="955675" y="33607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1" name="Line 26"/>
          <p:cNvSpPr>
            <a:spLocks noChangeShapeType="1"/>
          </p:cNvSpPr>
          <p:nvPr/>
        </p:nvSpPr>
        <p:spPr bwMode="auto">
          <a:xfrm>
            <a:off x="1098550" y="33607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2" name="Line 27"/>
          <p:cNvSpPr>
            <a:spLocks noChangeShapeType="1"/>
          </p:cNvSpPr>
          <p:nvPr/>
        </p:nvSpPr>
        <p:spPr bwMode="auto">
          <a:xfrm>
            <a:off x="952500" y="2997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3" name="Oval 28"/>
          <p:cNvSpPr>
            <a:spLocks noChangeArrowheads="1"/>
          </p:cNvSpPr>
          <p:nvPr/>
        </p:nvSpPr>
        <p:spPr bwMode="auto">
          <a:xfrm>
            <a:off x="449263" y="4010025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14" name="Line 29"/>
          <p:cNvSpPr>
            <a:spLocks noChangeShapeType="1"/>
          </p:cNvSpPr>
          <p:nvPr/>
        </p:nvSpPr>
        <p:spPr bwMode="auto">
          <a:xfrm>
            <a:off x="593725" y="386556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5" name="Line 30"/>
          <p:cNvSpPr>
            <a:spLocks noChangeShapeType="1"/>
          </p:cNvSpPr>
          <p:nvPr/>
        </p:nvSpPr>
        <p:spPr bwMode="auto">
          <a:xfrm>
            <a:off x="593725" y="429736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6" name="Line 31"/>
          <p:cNvSpPr>
            <a:spLocks noChangeShapeType="1"/>
          </p:cNvSpPr>
          <p:nvPr/>
        </p:nvSpPr>
        <p:spPr bwMode="auto">
          <a:xfrm>
            <a:off x="449263" y="4441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7" name="Line 32"/>
          <p:cNvSpPr>
            <a:spLocks noChangeShapeType="1"/>
          </p:cNvSpPr>
          <p:nvPr/>
        </p:nvSpPr>
        <p:spPr bwMode="auto">
          <a:xfrm flipH="1">
            <a:off x="593725" y="38655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8" name="Line 33"/>
          <p:cNvSpPr>
            <a:spLocks noChangeShapeType="1"/>
          </p:cNvSpPr>
          <p:nvPr/>
        </p:nvSpPr>
        <p:spPr bwMode="auto">
          <a:xfrm>
            <a:off x="1457325" y="4800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19" name="Line 34"/>
          <p:cNvSpPr>
            <a:spLocks noChangeShapeType="1"/>
          </p:cNvSpPr>
          <p:nvPr/>
        </p:nvSpPr>
        <p:spPr bwMode="auto">
          <a:xfrm>
            <a:off x="1744663" y="32131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920" name="Group 35"/>
          <p:cNvGrpSpPr>
            <a:grpSpLocks/>
          </p:cNvGrpSpPr>
          <p:nvPr/>
        </p:nvGrpSpPr>
        <p:grpSpPr bwMode="auto">
          <a:xfrm>
            <a:off x="2536825" y="3646488"/>
            <a:ext cx="504825" cy="431800"/>
            <a:chOff x="1020" y="2750"/>
            <a:chExt cx="318" cy="272"/>
          </a:xfrm>
        </p:grpSpPr>
        <p:sp>
          <p:nvSpPr>
            <p:cNvPr id="37962" name="Line 3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3" name="Line 3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4" name="Line 3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5" name="Line 3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66" name="Line 4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921" name="Line 41"/>
          <p:cNvSpPr>
            <a:spLocks noChangeShapeType="1"/>
          </p:cNvSpPr>
          <p:nvPr/>
        </p:nvSpPr>
        <p:spPr bwMode="auto">
          <a:xfrm flipH="1">
            <a:off x="2536825" y="40782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2" name="Line 42"/>
          <p:cNvSpPr>
            <a:spLocks noChangeShapeType="1"/>
          </p:cNvSpPr>
          <p:nvPr/>
        </p:nvSpPr>
        <p:spPr bwMode="auto">
          <a:xfrm flipH="1" flipV="1">
            <a:off x="2536825" y="3357563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3" name="Line 43"/>
          <p:cNvSpPr>
            <a:spLocks noChangeShapeType="1"/>
          </p:cNvSpPr>
          <p:nvPr/>
        </p:nvSpPr>
        <p:spPr bwMode="auto">
          <a:xfrm>
            <a:off x="2538413" y="4367213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4" name="Line 44"/>
          <p:cNvSpPr>
            <a:spLocks noChangeShapeType="1"/>
          </p:cNvSpPr>
          <p:nvPr/>
        </p:nvSpPr>
        <p:spPr bwMode="auto">
          <a:xfrm flipH="1">
            <a:off x="2538413" y="29972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5" name="Line 45"/>
          <p:cNvSpPr>
            <a:spLocks noChangeShapeType="1"/>
          </p:cNvSpPr>
          <p:nvPr/>
        </p:nvSpPr>
        <p:spPr bwMode="auto">
          <a:xfrm flipH="1">
            <a:off x="2536825" y="2997200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6" name="Line 46"/>
          <p:cNvSpPr>
            <a:spLocks noChangeShapeType="1"/>
          </p:cNvSpPr>
          <p:nvPr/>
        </p:nvSpPr>
        <p:spPr bwMode="auto">
          <a:xfrm flipH="1">
            <a:off x="2538413" y="386397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7" name="Line 47"/>
          <p:cNvSpPr>
            <a:spLocks noChangeShapeType="1"/>
          </p:cNvSpPr>
          <p:nvPr/>
        </p:nvSpPr>
        <p:spPr bwMode="auto">
          <a:xfrm flipH="1">
            <a:off x="2538413" y="38639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8" name="Line 48"/>
          <p:cNvSpPr>
            <a:spLocks noChangeShapeType="1"/>
          </p:cNvSpPr>
          <p:nvPr/>
        </p:nvSpPr>
        <p:spPr bwMode="auto">
          <a:xfrm flipH="1">
            <a:off x="3043238" y="386397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29" name="Line 49"/>
          <p:cNvSpPr>
            <a:spLocks noChangeShapeType="1"/>
          </p:cNvSpPr>
          <p:nvPr/>
        </p:nvSpPr>
        <p:spPr bwMode="auto">
          <a:xfrm flipH="1">
            <a:off x="2825750" y="43672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0" name="Line 50"/>
          <p:cNvSpPr>
            <a:spLocks noChangeShapeType="1"/>
          </p:cNvSpPr>
          <p:nvPr/>
        </p:nvSpPr>
        <p:spPr bwMode="auto">
          <a:xfrm flipH="1">
            <a:off x="2825750" y="4224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1" name="Line 51"/>
          <p:cNvSpPr>
            <a:spLocks noChangeShapeType="1"/>
          </p:cNvSpPr>
          <p:nvPr/>
        </p:nvSpPr>
        <p:spPr bwMode="auto">
          <a:xfrm flipH="1">
            <a:off x="2754313" y="42243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2" name="Line 52"/>
          <p:cNvSpPr>
            <a:spLocks noChangeShapeType="1"/>
          </p:cNvSpPr>
          <p:nvPr/>
        </p:nvSpPr>
        <p:spPr bwMode="auto">
          <a:xfrm flipH="1">
            <a:off x="2536825" y="4367213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3" name="Line 53"/>
          <p:cNvSpPr>
            <a:spLocks noChangeShapeType="1"/>
          </p:cNvSpPr>
          <p:nvPr/>
        </p:nvSpPr>
        <p:spPr bwMode="auto">
          <a:xfrm>
            <a:off x="3043238" y="38639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4" name="Line 54"/>
          <p:cNvSpPr>
            <a:spLocks noChangeShapeType="1"/>
          </p:cNvSpPr>
          <p:nvPr/>
        </p:nvSpPr>
        <p:spPr bwMode="auto">
          <a:xfrm flipH="1">
            <a:off x="3043238" y="33591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5" name="Line 55"/>
          <p:cNvSpPr>
            <a:spLocks noChangeShapeType="1"/>
          </p:cNvSpPr>
          <p:nvPr/>
        </p:nvSpPr>
        <p:spPr bwMode="auto">
          <a:xfrm>
            <a:off x="3040063" y="3141663"/>
            <a:ext cx="3175" cy="1476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6" name="Line 56"/>
          <p:cNvSpPr>
            <a:spLocks noChangeShapeType="1"/>
          </p:cNvSpPr>
          <p:nvPr/>
        </p:nvSpPr>
        <p:spPr bwMode="auto">
          <a:xfrm flipH="1">
            <a:off x="2898775" y="32893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7" name="Line 57"/>
          <p:cNvSpPr>
            <a:spLocks noChangeShapeType="1"/>
          </p:cNvSpPr>
          <p:nvPr/>
        </p:nvSpPr>
        <p:spPr bwMode="auto">
          <a:xfrm flipH="1">
            <a:off x="2898775" y="33607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8" name="Line 58"/>
          <p:cNvSpPr>
            <a:spLocks noChangeShapeType="1"/>
          </p:cNvSpPr>
          <p:nvPr/>
        </p:nvSpPr>
        <p:spPr bwMode="auto">
          <a:xfrm flipH="1">
            <a:off x="3043238" y="33607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39" name="Line 59"/>
          <p:cNvSpPr>
            <a:spLocks noChangeShapeType="1"/>
          </p:cNvSpPr>
          <p:nvPr/>
        </p:nvSpPr>
        <p:spPr bwMode="auto">
          <a:xfrm flipH="1">
            <a:off x="2897188" y="31416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0" name="Oval 60"/>
          <p:cNvSpPr>
            <a:spLocks noChangeArrowheads="1"/>
          </p:cNvSpPr>
          <p:nvPr/>
        </p:nvSpPr>
        <p:spPr bwMode="auto">
          <a:xfrm flipH="1">
            <a:off x="3403600" y="4010025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41" name="Line 61"/>
          <p:cNvSpPr>
            <a:spLocks noChangeShapeType="1"/>
          </p:cNvSpPr>
          <p:nvPr/>
        </p:nvSpPr>
        <p:spPr bwMode="auto">
          <a:xfrm flipH="1">
            <a:off x="3548063" y="386556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2" name="Line 62"/>
          <p:cNvSpPr>
            <a:spLocks noChangeShapeType="1"/>
          </p:cNvSpPr>
          <p:nvPr/>
        </p:nvSpPr>
        <p:spPr bwMode="auto">
          <a:xfrm flipH="1">
            <a:off x="3548063" y="4297363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3" name="Line 63"/>
          <p:cNvSpPr>
            <a:spLocks noChangeShapeType="1"/>
          </p:cNvSpPr>
          <p:nvPr/>
        </p:nvSpPr>
        <p:spPr bwMode="auto">
          <a:xfrm flipH="1">
            <a:off x="3405188" y="44418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4" name="Line 64"/>
          <p:cNvSpPr>
            <a:spLocks noChangeShapeType="1"/>
          </p:cNvSpPr>
          <p:nvPr/>
        </p:nvSpPr>
        <p:spPr bwMode="auto">
          <a:xfrm>
            <a:off x="3260725" y="38655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5" name="Line 65"/>
          <p:cNvSpPr>
            <a:spLocks noChangeShapeType="1"/>
          </p:cNvSpPr>
          <p:nvPr/>
        </p:nvSpPr>
        <p:spPr bwMode="auto">
          <a:xfrm flipH="1">
            <a:off x="2395538" y="4800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6" name="Line 66"/>
          <p:cNvSpPr>
            <a:spLocks noChangeShapeType="1"/>
          </p:cNvSpPr>
          <p:nvPr/>
        </p:nvSpPr>
        <p:spPr bwMode="auto">
          <a:xfrm flipH="1">
            <a:off x="2392363" y="32131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7" name="Rectangle 67"/>
          <p:cNvSpPr>
            <a:spLocks noChangeArrowheads="1"/>
          </p:cNvSpPr>
          <p:nvPr/>
        </p:nvSpPr>
        <p:spPr bwMode="auto">
          <a:xfrm>
            <a:off x="1312863" y="1916113"/>
            <a:ext cx="576262" cy="5762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48" name="Line 68"/>
          <p:cNvSpPr>
            <a:spLocks noChangeShapeType="1"/>
          </p:cNvSpPr>
          <p:nvPr/>
        </p:nvSpPr>
        <p:spPr bwMode="auto">
          <a:xfrm>
            <a:off x="1600200" y="24923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49" name="Rectangle 69"/>
          <p:cNvSpPr>
            <a:spLocks noChangeArrowheads="1"/>
          </p:cNvSpPr>
          <p:nvPr/>
        </p:nvSpPr>
        <p:spPr bwMode="auto">
          <a:xfrm>
            <a:off x="2249488" y="1916113"/>
            <a:ext cx="576262" cy="5762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50" name="Line 70"/>
          <p:cNvSpPr>
            <a:spLocks noChangeShapeType="1"/>
          </p:cNvSpPr>
          <p:nvPr/>
        </p:nvSpPr>
        <p:spPr bwMode="auto">
          <a:xfrm>
            <a:off x="2536825" y="24923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51" name="Line 71"/>
          <p:cNvSpPr>
            <a:spLocks noChangeShapeType="1"/>
          </p:cNvSpPr>
          <p:nvPr/>
        </p:nvSpPr>
        <p:spPr bwMode="auto">
          <a:xfrm>
            <a:off x="1889125" y="2205038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52" name="Line 72"/>
          <p:cNvSpPr>
            <a:spLocks noChangeShapeType="1"/>
          </p:cNvSpPr>
          <p:nvPr/>
        </p:nvSpPr>
        <p:spPr bwMode="auto">
          <a:xfrm flipH="1">
            <a:off x="2681288" y="25654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7953" name="Object 7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694391"/>
              </p:ext>
            </p:extLst>
          </p:nvPr>
        </p:nvGraphicFramePr>
        <p:xfrm>
          <a:off x="4459288" y="1089025"/>
          <a:ext cx="180816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7" name="Formel" r:id="rId3" imgW="1409400" imgH="431640" progId="Equation.3">
                  <p:embed/>
                </p:oleObj>
              </mc:Choice>
              <mc:Fallback>
                <p:oleObj name="Formel" r:id="rId3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089025"/>
                        <a:ext cx="180816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54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693466"/>
              </p:ext>
            </p:extLst>
          </p:nvPr>
        </p:nvGraphicFramePr>
        <p:xfrm>
          <a:off x="4470400" y="1916113"/>
          <a:ext cx="364172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8" name="Formel" r:id="rId5" imgW="2616120" imgH="482400" progId="Equation.3">
                  <p:embed/>
                </p:oleObj>
              </mc:Choice>
              <mc:Fallback>
                <p:oleObj name="Formel" r:id="rId5" imgW="2616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916113"/>
                        <a:ext cx="364172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5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553447"/>
              </p:ext>
            </p:extLst>
          </p:nvPr>
        </p:nvGraphicFramePr>
        <p:xfrm>
          <a:off x="4500563" y="3441700"/>
          <a:ext cx="2600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9" name="Formel" r:id="rId7" imgW="1866600" imgH="482400" progId="Equation.3">
                  <p:embed/>
                </p:oleObj>
              </mc:Choice>
              <mc:Fallback>
                <p:oleObj name="Formel" r:id="rId7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41700"/>
                        <a:ext cx="2600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56" name="Line 76"/>
          <p:cNvSpPr>
            <a:spLocks noChangeShapeType="1"/>
          </p:cNvSpPr>
          <p:nvPr/>
        </p:nvSpPr>
        <p:spPr bwMode="auto">
          <a:xfrm>
            <a:off x="3040063" y="2781300"/>
            <a:ext cx="4333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957" name="Text Box 77"/>
          <p:cNvSpPr txBox="1">
            <a:spLocks noChangeArrowheads="1"/>
          </p:cNvSpPr>
          <p:nvPr/>
        </p:nvSpPr>
        <p:spPr bwMode="auto">
          <a:xfrm>
            <a:off x="304800" y="3644900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graphicFrame>
        <p:nvGraphicFramePr>
          <p:cNvPr id="37958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40894"/>
              </p:ext>
            </p:extLst>
          </p:nvPr>
        </p:nvGraphicFramePr>
        <p:xfrm>
          <a:off x="2252663" y="2640012"/>
          <a:ext cx="2619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0" name="Formel" r:id="rId9" imgW="190417" imgH="241195" progId="Equation.3">
                  <p:embed/>
                </p:oleObj>
              </mc:Choice>
              <mc:Fallback>
                <p:oleObj name="Formel" r:id="rId9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2640012"/>
                        <a:ext cx="26193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59" name="Line 79"/>
          <p:cNvSpPr>
            <a:spLocks noChangeShapeType="1"/>
          </p:cNvSpPr>
          <p:nvPr/>
        </p:nvSpPr>
        <p:spPr bwMode="auto">
          <a:xfrm flipH="1">
            <a:off x="1457325" y="25654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7960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322104"/>
              </p:ext>
            </p:extLst>
          </p:nvPr>
        </p:nvGraphicFramePr>
        <p:xfrm>
          <a:off x="1744663" y="2674938"/>
          <a:ext cx="1920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1" name="Formel" r:id="rId11" imgW="139579" imgH="215713" progId="Equation.3">
                  <p:embed/>
                </p:oleObj>
              </mc:Choice>
              <mc:Fallback>
                <p:oleObj name="Formel" r:id="rId11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2674938"/>
                        <a:ext cx="1920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61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60565"/>
              </p:ext>
            </p:extLst>
          </p:nvPr>
        </p:nvGraphicFramePr>
        <p:xfrm>
          <a:off x="2193925" y="3590925"/>
          <a:ext cx="22701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2" name="Formel" r:id="rId13" imgW="164885" imgH="215619" progId="Equation.3">
                  <p:embed/>
                </p:oleObj>
              </mc:Choice>
              <mc:Fallback>
                <p:oleObj name="Formel" r:id="rId13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3590925"/>
                        <a:ext cx="22701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2"/>
          <p:cNvCxnSpPr/>
          <p:nvPr/>
        </p:nvCxnSpPr>
        <p:spPr bwMode="auto">
          <a:xfrm>
            <a:off x="363855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6" name="Object 7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8173941"/>
              </p:ext>
            </p:extLst>
          </p:nvPr>
        </p:nvGraphicFramePr>
        <p:xfrm>
          <a:off x="6705172" y="1094865"/>
          <a:ext cx="1372028" cy="50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3" name="Formel" r:id="rId15" imgW="1066680" imgH="393480" progId="Equation.3">
                  <p:embed/>
                </p:oleObj>
              </mc:Choice>
              <mc:Fallback>
                <p:oleObj name="Formel" r:id="rId15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172" y="1094865"/>
                        <a:ext cx="1372028" cy="505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feld 86"/>
          <p:cNvSpPr txBox="1"/>
          <p:nvPr/>
        </p:nvSpPr>
        <p:spPr>
          <a:xfrm>
            <a:off x="2971800" y="24384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Iout</a:t>
            </a:r>
            <a:r>
              <a:rPr lang="de-DE" dirty="0"/>
              <a:t> = I1* - </a:t>
            </a:r>
            <a:r>
              <a:rPr lang="de-DE" dirty="0" smtClean="0"/>
              <a:t>I2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562600" y="2743200"/>
            <a:ext cx="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0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639146"/>
              </p:ext>
            </p:extLst>
          </p:nvPr>
        </p:nvGraphicFramePr>
        <p:xfrm>
          <a:off x="3892550" y="4976813"/>
          <a:ext cx="12207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4" name="Formel" r:id="rId17" imgW="876240" imgH="228600" progId="Equation.3">
                  <p:embed/>
                </p:oleObj>
              </mc:Choice>
              <mc:Fallback>
                <p:oleObj name="Formel" r:id="rId17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4976813"/>
                        <a:ext cx="1220788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26091"/>
              </p:ext>
            </p:extLst>
          </p:nvPr>
        </p:nvGraphicFramePr>
        <p:xfrm>
          <a:off x="3886200" y="5372100"/>
          <a:ext cx="14509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5" name="Formel" r:id="rId19" imgW="1041120" imgH="393480" progId="Equation.3">
                  <p:embed/>
                </p:oleObj>
              </mc:Choice>
              <mc:Fallback>
                <p:oleObj name="Formel" r:id="rId19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72100"/>
                        <a:ext cx="14509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 bwMode="auto">
          <a:xfrm>
            <a:off x="381000" y="1752600"/>
            <a:ext cx="3352800" cy="914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V="1">
            <a:off x="1676400" y="21336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4" name="Object 7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54706876"/>
              </p:ext>
            </p:extLst>
          </p:nvPr>
        </p:nvGraphicFramePr>
        <p:xfrm>
          <a:off x="762000" y="2133600"/>
          <a:ext cx="915987" cy="37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6" name="Formel" r:id="rId21" imgW="558720" imgH="228600" progId="Equation.3">
                  <p:embed/>
                </p:oleObj>
              </mc:Choice>
              <mc:Fallback>
                <p:oleObj name="Formel" r:id="rId2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915987" cy="374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mit Pfeil 9"/>
          <p:cNvCxnSpPr/>
          <p:nvPr/>
        </p:nvCxnSpPr>
        <p:spPr bwMode="auto">
          <a:xfrm flipV="1">
            <a:off x="3505200" y="1447800"/>
            <a:ext cx="91440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2695036" y="1524000"/>
            <a:ext cx="210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Stromspiegel Frequenzgang</a:t>
            </a:r>
            <a:endParaRPr lang="de-DE" dirty="0"/>
          </a:p>
        </p:txBody>
      </p:sp>
      <p:sp>
        <p:nvSpPr>
          <p:cNvPr id="98" name="Textfeld 97"/>
          <p:cNvSpPr txBox="1"/>
          <p:nvPr/>
        </p:nvSpPr>
        <p:spPr>
          <a:xfrm>
            <a:off x="7229265" y="1524000"/>
            <a:ext cx="1214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Vorherige Folie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5715000" y="17526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5715000" y="1600200"/>
            <a:ext cx="9144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Gerade Verbindung mit Pfeil 102"/>
          <p:cNvCxnSpPr/>
          <p:nvPr/>
        </p:nvCxnSpPr>
        <p:spPr bwMode="auto">
          <a:xfrm>
            <a:off x="6142120" y="5534799"/>
            <a:ext cx="2819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mit Pfeil 103"/>
          <p:cNvCxnSpPr/>
          <p:nvPr/>
        </p:nvCxnSpPr>
        <p:spPr bwMode="auto">
          <a:xfrm flipV="1">
            <a:off x="6142120" y="4620399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Gerade Verbindung 104"/>
          <p:cNvCxnSpPr/>
          <p:nvPr/>
        </p:nvCxnSpPr>
        <p:spPr bwMode="auto">
          <a:xfrm flipH="1">
            <a:off x="5989720" y="5001399"/>
            <a:ext cx="1447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feld 111"/>
          <p:cNvSpPr txBox="1"/>
          <p:nvPr/>
        </p:nvSpPr>
        <p:spPr>
          <a:xfrm>
            <a:off x="5557944" y="4467999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Log I</a:t>
            </a:r>
            <a:endParaRPr lang="de-DE" dirty="0"/>
          </a:p>
        </p:txBody>
      </p:sp>
      <p:cxnSp>
        <p:nvCxnSpPr>
          <p:cNvPr id="107" name="Gerade Verbindung 106"/>
          <p:cNvCxnSpPr/>
          <p:nvPr/>
        </p:nvCxnSpPr>
        <p:spPr bwMode="auto">
          <a:xfrm flipV="1">
            <a:off x="7437520" y="4696599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 flipH="1">
            <a:off x="7742320" y="5306199"/>
            <a:ext cx="1066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feld 111"/>
          <p:cNvSpPr txBox="1"/>
          <p:nvPr/>
        </p:nvSpPr>
        <p:spPr>
          <a:xfrm>
            <a:off x="6417951" y="4696599"/>
            <a:ext cx="58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gmVd</a:t>
            </a:r>
            <a:endParaRPr lang="de-DE" dirty="0"/>
          </a:p>
        </p:txBody>
      </p:sp>
      <p:cxnSp>
        <p:nvCxnSpPr>
          <p:cNvPr id="114" name="Gerade Verbindung 113"/>
          <p:cNvCxnSpPr/>
          <p:nvPr/>
        </p:nvCxnSpPr>
        <p:spPr bwMode="auto">
          <a:xfrm flipV="1">
            <a:off x="7742320" y="4696599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7437520" y="5001399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Textfeld 115"/>
          <p:cNvSpPr txBox="1"/>
          <p:nvPr/>
        </p:nvSpPr>
        <p:spPr>
          <a:xfrm>
            <a:off x="7860680" y="5029200"/>
            <a:ext cx="713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gmVd</a:t>
            </a:r>
            <a:r>
              <a:rPr lang="de-DE" dirty="0" smtClean="0"/>
              <a:t>/2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772400" y="4572000"/>
            <a:ext cx="108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Stromspiegel zu langsam</a:t>
            </a:r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6248400" y="5029200"/>
            <a:ext cx="108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Stromspiegel OK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84748"/>
              </p:ext>
            </p:extLst>
          </p:nvPr>
        </p:nvGraphicFramePr>
        <p:xfrm>
          <a:off x="152400" y="685800"/>
          <a:ext cx="2106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97" name="Formel" r:id="rId23" imgW="1307880" imgH="228600" progId="Equation.3">
                  <p:embed/>
                </p:oleObj>
              </mc:Choice>
              <mc:Fallback>
                <p:oleObj name="Formel" r:id="rId23" imgW="1307880" imgH="228600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21066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23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Zout</a:t>
            </a:r>
            <a:endParaRPr lang="de-DE" altLang="de-DE" dirty="0" smtClean="0"/>
          </a:p>
        </p:txBody>
      </p:sp>
      <p:grpSp>
        <p:nvGrpSpPr>
          <p:cNvPr id="35846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360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36031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2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3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4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5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0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3" name="Group 21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36026" name="Line 2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7" name="Line 2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8" name="Line 2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9" name="Line 2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0" name="Line 2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Oval 27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5" name="Group 28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36019" name="Group 2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6021" name="Line 3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2" name="Line 3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3" name="Line 3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4" name="Line 3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5" name="Line 3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020" name="Oval 3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6" name="Line 36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Line 37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Line 38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Line 39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Line 40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Line 42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43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Line 44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Line 45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Line 46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Line 47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Line 48"/>
          <p:cNvSpPr>
            <a:spLocks noChangeShapeType="1"/>
          </p:cNvSpPr>
          <p:nvPr/>
        </p:nvSpPr>
        <p:spPr bwMode="auto">
          <a:xfrm>
            <a:off x="2627313" y="2349500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Line 49"/>
          <p:cNvSpPr>
            <a:spLocks noChangeShapeType="1"/>
          </p:cNvSpPr>
          <p:nvPr/>
        </p:nvSpPr>
        <p:spPr bwMode="auto">
          <a:xfrm>
            <a:off x="3708400" y="2628901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Line 54"/>
          <p:cNvSpPr>
            <a:spLocks noChangeShapeType="1"/>
          </p:cNvSpPr>
          <p:nvPr/>
        </p:nvSpPr>
        <p:spPr bwMode="auto">
          <a:xfrm>
            <a:off x="323850" y="27813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7" name="Line 159"/>
          <p:cNvSpPr>
            <a:spLocks noChangeShapeType="1"/>
          </p:cNvSpPr>
          <p:nvPr/>
        </p:nvSpPr>
        <p:spPr bwMode="auto">
          <a:xfrm>
            <a:off x="2987675" y="2781300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58" name="Group 160"/>
          <p:cNvGrpSpPr>
            <a:grpSpLocks/>
          </p:cNvGrpSpPr>
          <p:nvPr/>
        </p:nvGrpSpPr>
        <p:grpSpPr bwMode="auto">
          <a:xfrm>
            <a:off x="2627313" y="2781300"/>
            <a:ext cx="506412" cy="647700"/>
            <a:chOff x="1655" y="1752"/>
            <a:chExt cx="319" cy="408"/>
          </a:xfrm>
        </p:grpSpPr>
        <p:sp>
          <p:nvSpPr>
            <p:cNvPr id="35992" name="Line 1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3" name="Line 1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4" name="Line 1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5" name="Line 1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6" name="Line 1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59" name="Line 166"/>
          <p:cNvSpPr>
            <a:spLocks noChangeShapeType="1"/>
          </p:cNvSpPr>
          <p:nvPr/>
        </p:nvSpPr>
        <p:spPr bwMode="auto">
          <a:xfrm>
            <a:off x="2268538" y="32845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0" name="Line 167"/>
          <p:cNvSpPr>
            <a:spLocks noChangeShapeType="1"/>
          </p:cNvSpPr>
          <p:nvPr/>
        </p:nvSpPr>
        <p:spPr bwMode="auto">
          <a:xfrm>
            <a:off x="2125663" y="37179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1" name="Line 168"/>
          <p:cNvSpPr>
            <a:spLocks noChangeShapeType="1"/>
          </p:cNvSpPr>
          <p:nvPr/>
        </p:nvSpPr>
        <p:spPr bwMode="auto">
          <a:xfrm>
            <a:off x="2125663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2" name="Line 169"/>
          <p:cNvSpPr>
            <a:spLocks noChangeShapeType="1"/>
          </p:cNvSpPr>
          <p:nvPr/>
        </p:nvSpPr>
        <p:spPr bwMode="auto">
          <a:xfrm>
            <a:off x="2268538" y="378936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3" name="Line 170"/>
          <p:cNvSpPr>
            <a:spLocks noChangeShapeType="1"/>
          </p:cNvSpPr>
          <p:nvPr/>
        </p:nvSpPr>
        <p:spPr bwMode="auto">
          <a:xfrm flipH="1">
            <a:off x="2125663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964" name="Group 171"/>
          <p:cNvGrpSpPr>
            <a:grpSpLocks/>
          </p:cNvGrpSpPr>
          <p:nvPr/>
        </p:nvGrpSpPr>
        <p:grpSpPr bwMode="auto">
          <a:xfrm flipH="1">
            <a:off x="539750" y="2781300"/>
            <a:ext cx="506413" cy="647700"/>
            <a:chOff x="1655" y="1752"/>
            <a:chExt cx="319" cy="408"/>
          </a:xfrm>
        </p:grpSpPr>
        <p:sp>
          <p:nvSpPr>
            <p:cNvPr id="35987" name="Line 1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8" name="Line 1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89" name="Line 1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0" name="Line 1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91" name="Line 1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965" name="Oval 177"/>
          <p:cNvSpPr>
            <a:spLocks noChangeArrowheads="1"/>
          </p:cNvSpPr>
          <p:nvPr/>
        </p:nvSpPr>
        <p:spPr bwMode="auto">
          <a:xfrm>
            <a:off x="1619250" y="35004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966" name="Line 178"/>
          <p:cNvSpPr>
            <a:spLocks noChangeShapeType="1"/>
          </p:cNvSpPr>
          <p:nvPr/>
        </p:nvSpPr>
        <p:spPr bwMode="auto">
          <a:xfrm>
            <a:off x="1835150" y="3284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7" name="Line 179"/>
          <p:cNvSpPr>
            <a:spLocks noChangeShapeType="1"/>
          </p:cNvSpPr>
          <p:nvPr/>
        </p:nvSpPr>
        <p:spPr bwMode="auto">
          <a:xfrm>
            <a:off x="1835150" y="39322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8" name="Line 180"/>
          <p:cNvSpPr>
            <a:spLocks noChangeShapeType="1"/>
          </p:cNvSpPr>
          <p:nvPr/>
        </p:nvSpPr>
        <p:spPr bwMode="auto">
          <a:xfrm>
            <a:off x="1692275" y="4219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9" name="Line 181"/>
          <p:cNvSpPr>
            <a:spLocks noChangeShapeType="1"/>
          </p:cNvSpPr>
          <p:nvPr/>
        </p:nvSpPr>
        <p:spPr bwMode="auto">
          <a:xfrm>
            <a:off x="1835150" y="3571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0" name="Line 182"/>
          <p:cNvSpPr>
            <a:spLocks noChangeShapeType="1"/>
          </p:cNvSpPr>
          <p:nvPr/>
        </p:nvSpPr>
        <p:spPr bwMode="auto">
          <a:xfrm>
            <a:off x="323850" y="2636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1" name="Line 183"/>
          <p:cNvSpPr>
            <a:spLocks noChangeShapeType="1"/>
          </p:cNvSpPr>
          <p:nvPr/>
        </p:nvSpPr>
        <p:spPr bwMode="auto">
          <a:xfrm flipH="1">
            <a:off x="1835150" y="1052513"/>
            <a:ext cx="1588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2" name="Line 184"/>
          <p:cNvSpPr>
            <a:spLocks noChangeShapeType="1"/>
          </p:cNvSpPr>
          <p:nvPr/>
        </p:nvSpPr>
        <p:spPr bwMode="auto">
          <a:xfrm>
            <a:off x="1692275" y="14128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3" name="Line 185"/>
          <p:cNvSpPr>
            <a:spLocks noChangeShapeType="1"/>
          </p:cNvSpPr>
          <p:nvPr/>
        </p:nvSpPr>
        <p:spPr bwMode="auto">
          <a:xfrm>
            <a:off x="1692275" y="14843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4" name="Line 186"/>
          <p:cNvSpPr>
            <a:spLocks noChangeShapeType="1"/>
          </p:cNvSpPr>
          <p:nvPr/>
        </p:nvSpPr>
        <p:spPr bwMode="auto">
          <a:xfrm>
            <a:off x="1835150" y="14843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5" name="Line 187"/>
          <p:cNvSpPr>
            <a:spLocks noChangeShapeType="1"/>
          </p:cNvSpPr>
          <p:nvPr/>
        </p:nvSpPr>
        <p:spPr bwMode="auto">
          <a:xfrm>
            <a:off x="169227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6" name="Line 188"/>
          <p:cNvSpPr>
            <a:spLocks noChangeShapeType="1"/>
          </p:cNvSpPr>
          <p:nvPr/>
        </p:nvSpPr>
        <p:spPr bwMode="auto">
          <a:xfrm>
            <a:off x="3132138" y="10525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7" name="Line 189"/>
          <p:cNvSpPr>
            <a:spLocks noChangeShapeType="1"/>
          </p:cNvSpPr>
          <p:nvPr/>
        </p:nvSpPr>
        <p:spPr bwMode="auto">
          <a:xfrm>
            <a:off x="2989263" y="16287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8" name="Line 190"/>
          <p:cNvSpPr>
            <a:spLocks noChangeShapeType="1"/>
          </p:cNvSpPr>
          <p:nvPr/>
        </p:nvSpPr>
        <p:spPr bwMode="auto">
          <a:xfrm>
            <a:off x="2989263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9" name="Line 191"/>
          <p:cNvSpPr>
            <a:spLocks noChangeShapeType="1"/>
          </p:cNvSpPr>
          <p:nvPr/>
        </p:nvSpPr>
        <p:spPr bwMode="auto">
          <a:xfrm>
            <a:off x="3132138" y="17002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0" name="Line 192"/>
          <p:cNvSpPr>
            <a:spLocks noChangeShapeType="1"/>
          </p:cNvSpPr>
          <p:nvPr/>
        </p:nvSpPr>
        <p:spPr bwMode="auto">
          <a:xfrm>
            <a:off x="2989263" y="105251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1" name="Line 193"/>
          <p:cNvSpPr>
            <a:spLocks noChangeShapeType="1"/>
          </p:cNvSpPr>
          <p:nvPr/>
        </p:nvSpPr>
        <p:spPr bwMode="auto">
          <a:xfrm flipH="1">
            <a:off x="2628900" y="2132013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2" name="Line 194"/>
          <p:cNvSpPr>
            <a:spLocks noChangeShapeType="1"/>
          </p:cNvSpPr>
          <p:nvPr/>
        </p:nvSpPr>
        <p:spPr bwMode="auto">
          <a:xfrm>
            <a:off x="3132138" y="2349500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3" name="Line 195"/>
          <p:cNvSpPr>
            <a:spLocks noChangeShapeType="1"/>
          </p:cNvSpPr>
          <p:nvPr/>
        </p:nvSpPr>
        <p:spPr bwMode="auto">
          <a:xfrm>
            <a:off x="3059113" y="2565400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4" name="Line 196"/>
          <p:cNvSpPr>
            <a:spLocks noChangeShapeType="1"/>
          </p:cNvSpPr>
          <p:nvPr/>
        </p:nvSpPr>
        <p:spPr bwMode="auto">
          <a:xfrm>
            <a:off x="3059113" y="263683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5" name="Line 197"/>
          <p:cNvSpPr>
            <a:spLocks noChangeShapeType="1"/>
          </p:cNvSpPr>
          <p:nvPr/>
        </p:nvSpPr>
        <p:spPr bwMode="auto">
          <a:xfrm>
            <a:off x="3132138" y="26368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86" name="Line 198"/>
          <p:cNvSpPr>
            <a:spLocks noChangeShapeType="1"/>
          </p:cNvSpPr>
          <p:nvPr/>
        </p:nvSpPr>
        <p:spPr bwMode="auto">
          <a:xfrm>
            <a:off x="3132138" y="2492375"/>
            <a:ext cx="0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54998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202" name="Textfeld 201"/>
          <p:cNvSpPr txBox="1"/>
          <p:nvPr/>
        </p:nvSpPr>
        <p:spPr>
          <a:xfrm>
            <a:off x="25146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203" name="Textfeld 202"/>
          <p:cNvSpPr txBox="1"/>
          <p:nvPr/>
        </p:nvSpPr>
        <p:spPr>
          <a:xfrm>
            <a:off x="762000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204" name="Textfeld 203"/>
          <p:cNvSpPr txBox="1"/>
          <p:nvPr/>
        </p:nvSpPr>
        <p:spPr>
          <a:xfrm>
            <a:off x="2404016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2260548" y="3810000"/>
            <a:ext cx="1778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r>
              <a:rPr lang="de-DE" dirty="0" smtClean="0"/>
              <a:t> = Cjs1 + Cjs2 + </a:t>
            </a:r>
            <a:r>
              <a:rPr lang="de-DE" dirty="0" err="1" smtClean="0"/>
              <a:t>Ccs</a:t>
            </a:r>
            <a:endParaRPr lang="de-DE" dirty="0"/>
          </a:p>
        </p:txBody>
      </p:sp>
      <p:sp>
        <p:nvSpPr>
          <p:cNvPr id="206" name="Textfeld 205"/>
          <p:cNvSpPr txBox="1"/>
          <p:nvPr/>
        </p:nvSpPr>
        <p:spPr>
          <a:xfrm>
            <a:off x="7620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Cgs1</a:t>
            </a:r>
            <a:endParaRPr lang="de-DE" dirty="0"/>
          </a:p>
        </p:txBody>
      </p:sp>
      <p:sp>
        <p:nvSpPr>
          <p:cNvPr id="207" name="Textfeld 206"/>
          <p:cNvSpPr txBox="1"/>
          <p:nvPr/>
        </p:nvSpPr>
        <p:spPr>
          <a:xfrm>
            <a:off x="2362200" y="32766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Cgs2</a:t>
            </a:r>
            <a:endParaRPr lang="de-DE" dirty="0"/>
          </a:p>
        </p:txBody>
      </p:sp>
      <p:sp>
        <p:nvSpPr>
          <p:cNvPr id="208" name="Textfeld 207"/>
          <p:cNvSpPr txBox="1"/>
          <p:nvPr/>
        </p:nvSpPr>
        <p:spPr>
          <a:xfrm>
            <a:off x="533400" y="762000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Cm = </a:t>
            </a:r>
            <a:r>
              <a:rPr lang="de-DE" dirty="0" err="1"/>
              <a:t>Cgs_dio</a:t>
            </a:r>
            <a:r>
              <a:rPr lang="de-DE" dirty="0"/>
              <a:t> + </a:t>
            </a:r>
            <a:r>
              <a:rPr lang="de-DE" dirty="0" err="1"/>
              <a:t>Cgs_load</a:t>
            </a:r>
            <a:r>
              <a:rPr lang="de-DE" dirty="0"/>
              <a:t> + </a:t>
            </a:r>
            <a:r>
              <a:rPr lang="de-DE" dirty="0" err="1"/>
              <a:t>Cjd_dio</a:t>
            </a:r>
            <a:r>
              <a:rPr lang="de-DE" dirty="0"/>
              <a:t> + Cjd_1   </a:t>
            </a:r>
          </a:p>
        </p:txBody>
      </p:sp>
      <p:sp>
        <p:nvSpPr>
          <p:cNvPr id="209" name="Textfeld 208"/>
          <p:cNvSpPr txBox="1"/>
          <p:nvPr/>
        </p:nvSpPr>
        <p:spPr>
          <a:xfrm>
            <a:off x="2743200" y="1219200"/>
            <a:ext cx="260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Cout</a:t>
            </a:r>
            <a:r>
              <a:rPr lang="de-DE" dirty="0"/>
              <a:t> = CL + </a:t>
            </a:r>
            <a:r>
              <a:rPr lang="de-DE" dirty="0" err="1"/>
              <a:t>Cjd_load</a:t>
            </a:r>
            <a:r>
              <a:rPr lang="de-DE" dirty="0"/>
              <a:t> + Cjd_2 ~ CL</a:t>
            </a:r>
          </a:p>
        </p:txBody>
      </p:sp>
      <p:sp>
        <p:nvSpPr>
          <p:cNvPr id="215" name="Textfeld 214"/>
          <p:cNvSpPr txBox="1"/>
          <p:nvPr/>
        </p:nvSpPr>
        <p:spPr>
          <a:xfrm>
            <a:off x="3200400" y="20574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endParaRPr lang="de-DE" dirty="0"/>
          </a:p>
        </p:txBody>
      </p:sp>
      <p:sp>
        <p:nvSpPr>
          <p:cNvPr id="340" name="Textfeld 339"/>
          <p:cNvSpPr txBox="1"/>
          <p:nvPr/>
        </p:nvSpPr>
        <p:spPr>
          <a:xfrm>
            <a:off x="5181600" y="1981200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r>
              <a:rPr lang="de-DE" dirty="0" smtClean="0"/>
              <a:t> ~ 1/</a:t>
            </a:r>
            <a:r>
              <a:rPr lang="de-DE" dirty="0" err="1" smtClean="0"/>
              <a:t>sCout</a:t>
            </a:r>
            <a:r>
              <a:rPr lang="de-DE" dirty="0" smtClean="0"/>
              <a:t> ||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41" name="Textfeld 340"/>
          <p:cNvSpPr txBox="1"/>
          <p:nvPr/>
        </p:nvSpPr>
        <p:spPr>
          <a:xfrm>
            <a:off x="5112922" y="2438400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Cout</a:t>
            </a:r>
            <a:r>
              <a:rPr lang="de-DE" b="1" dirty="0"/>
              <a:t> = CL + </a:t>
            </a:r>
            <a:r>
              <a:rPr lang="de-DE" b="1" dirty="0" err="1"/>
              <a:t>Cjd_load</a:t>
            </a:r>
            <a:r>
              <a:rPr lang="de-DE" b="1" dirty="0"/>
              <a:t> + Cjd_2 ~ CL</a:t>
            </a:r>
          </a:p>
        </p:txBody>
      </p:sp>
      <p:sp>
        <p:nvSpPr>
          <p:cNvPr id="344" name="Textfeld 343"/>
          <p:cNvSpPr txBox="1"/>
          <p:nvPr/>
        </p:nvSpPr>
        <p:spPr>
          <a:xfrm>
            <a:off x="5181600" y="2847201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Rout</a:t>
            </a:r>
            <a:r>
              <a:rPr lang="de-DE" dirty="0"/>
              <a:t> = </a:t>
            </a:r>
            <a:r>
              <a:rPr lang="de-DE" dirty="0" err="1" smtClean="0"/>
              <a:t>rds_load</a:t>
            </a:r>
            <a:r>
              <a:rPr lang="de-DE" dirty="0" smtClean="0"/>
              <a:t> </a:t>
            </a:r>
            <a:r>
              <a:rPr lang="de-DE" dirty="0"/>
              <a:t>|| </a:t>
            </a:r>
            <a:r>
              <a:rPr lang="de-DE" dirty="0" smtClean="0"/>
              <a:t>rds2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24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Zout</a:t>
            </a:r>
            <a:endParaRPr lang="de-DE" altLang="de-DE" dirty="0" smtClean="0"/>
          </a:p>
        </p:txBody>
      </p:sp>
      <p:grpSp>
        <p:nvGrpSpPr>
          <p:cNvPr id="35846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360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7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49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36031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2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3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4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5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0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3" name="Group 21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36026" name="Line 2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7" name="Line 2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8" name="Line 2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29" name="Line 2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030" name="Line 2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4" name="Oval 27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5" name="Group 28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36019" name="Group 29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36021" name="Line 3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2" name="Line 3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3" name="Line 3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4" name="Line 3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5" name="Line 3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6020" name="Oval 35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6" name="Line 36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7" name="Line 37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8" name="Line 38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9" name="Line 39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0" name="Line 40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1" name="Line 41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2" name="Line 42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3" name="Line 43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4" name="Line 44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5" name="Line 45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Line 46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7" name="Line 47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8" name="Line 48"/>
          <p:cNvSpPr>
            <a:spLocks noChangeShapeType="1"/>
          </p:cNvSpPr>
          <p:nvPr/>
        </p:nvSpPr>
        <p:spPr bwMode="auto">
          <a:xfrm>
            <a:off x="2627313" y="2349500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9" name="Line 49"/>
          <p:cNvSpPr>
            <a:spLocks noChangeShapeType="1"/>
          </p:cNvSpPr>
          <p:nvPr/>
        </p:nvSpPr>
        <p:spPr bwMode="auto">
          <a:xfrm>
            <a:off x="3708400" y="2628901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74" name="Line 54"/>
          <p:cNvSpPr>
            <a:spLocks noChangeShapeType="1"/>
          </p:cNvSpPr>
          <p:nvPr/>
        </p:nvSpPr>
        <p:spPr bwMode="auto">
          <a:xfrm>
            <a:off x="323850" y="27813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57" name="Line 159"/>
          <p:cNvSpPr>
            <a:spLocks noChangeShapeType="1"/>
          </p:cNvSpPr>
          <p:nvPr/>
        </p:nvSpPr>
        <p:spPr bwMode="auto">
          <a:xfrm>
            <a:off x="2987675" y="2781300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5" name="Oval 177"/>
          <p:cNvSpPr>
            <a:spLocks noChangeArrowheads="1"/>
          </p:cNvSpPr>
          <p:nvPr/>
        </p:nvSpPr>
        <p:spPr bwMode="auto">
          <a:xfrm>
            <a:off x="1619250" y="35004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966" name="Line 178"/>
          <p:cNvSpPr>
            <a:spLocks noChangeShapeType="1"/>
          </p:cNvSpPr>
          <p:nvPr/>
        </p:nvSpPr>
        <p:spPr bwMode="auto">
          <a:xfrm>
            <a:off x="1835150" y="3284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7" name="Line 179"/>
          <p:cNvSpPr>
            <a:spLocks noChangeShapeType="1"/>
          </p:cNvSpPr>
          <p:nvPr/>
        </p:nvSpPr>
        <p:spPr bwMode="auto">
          <a:xfrm>
            <a:off x="1835150" y="39322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8" name="Line 180"/>
          <p:cNvSpPr>
            <a:spLocks noChangeShapeType="1"/>
          </p:cNvSpPr>
          <p:nvPr/>
        </p:nvSpPr>
        <p:spPr bwMode="auto">
          <a:xfrm>
            <a:off x="1692275" y="4219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69" name="Line 181"/>
          <p:cNvSpPr>
            <a:spLocks noChangeShapeType="1"/>
          </p:cNvSpPr>
          <p:nvPr/>
        </p:nvSpPr>
        <p:spPr bwMode="auto">
          <a:xfrm>
            <a:off x="1835150" y="35718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70" name="Line 182"/>
          <p:cNvSpPr>
            <a:spLocks noChangeShapeType="1"/>
          </p:cNvSpPr>
          <p:nvPr/>
        </p:nvSpPr>
        <p:spPr bwMode="auto">
          <a:xfrm>
            <a:off x="323850" y="2636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54998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202" name="Textfeld 201"/>
          <p:cNvSpPr txBox="1"/>
          <p:nvPr/>
        </p:nvSpPr>
        <p:spPr>
          <a:xfrm>
            <a:off x="25146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sp>
        <p:nvSpPr>
          <p:cNvPr id="203" name="Textfeld 202"/>
          <p:cNvSpPr txBox="1"/>
          <p:nvPr/>
        </p:nvSpPr>
        <p:spPr>
          <a:xfrm>
            <a:off x="762000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204" name="Textfeld 203"/>
          <p:cNvSpPr txBox="1"/>
          <p:nvPr/>
        </p:nvSpPr>
        <p:spPr>
          <a:xfrm>
            <a:off x="2404016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15" name="Textfeld 214"/>
          <p:cNvSpPr txBox="1"/>
          <p:nvPr/>
        </p:nvSpPr>
        <p:spPr>
          <a:xfrm>
            <a:off x="3200400" y="20574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endParaRPr lang="de-DE" dirty="0"/>
          </a:p>
        </p:txBody>
      </p:sp>
      <p:sp>
        <p:nvSpPr>
          <p:cNvPr id="340" name="Textfeld 339"/>
          <p:cNvSpPr txBox="1"/>
          <p:nvPr/>
        </p:nvSpPr>
        <p:spPr>
          <a:xfrm>
            <a:off x="5181600" y="1981200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Zout</a:t>
            </a:r>
            <a:r>
              <a:rPr lang="de-DE" dirty="0" smtClean="0"/>
              <a:t> ~ 1/</a:t>
            </a:r>
            <a:r>
              <a:rPr lang="de-DE" dirty="0" err="1" smtClean="0"/>
              <a:t>sCout</a:t>
            </a:r>
            <a:r>
              <a:rPr lang="de-DE" dirty="0" smtClean="0"/>
              <a:t> || </a:t>
            </a:r>
            <a:r>
              <a:rPr lang="de-DE" dirty="0" err="1" smtClean="0"/>
              <a:t>Rout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41" name="Textfeld 340"/>
          <p:cNvSpPr txBox="1"/>
          <p:nvPr/>
        </p:nvSpPr>
        <p:spPr>
          <a:xfrm>
            <a:off x="5171303" y="2438400"/>
            <a:ext cx="260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Cout</a:t>
            </a:r>
            <a:r>
              <a:rPr lang="de-DE" dirty="0"/>
              <a:t> = CL + </a:t>
            </a:r>
            <a:r>
              <a:rPr lang="de-DE" dirty="0" err="1"/>
              <a:t>Cjd_load</a:t>
            </a:r>
            <a:r>
              <a:rPr lang="de-DE" dirty="0"/>
              <a:t> + Cjd_2 ~ CL</a:t>
            </a:r>
          </a:p>
        </p:txBody>
      </p:sp>
      <p:sp>
        <p:nvSpPr>
          <p:cNvPr id="344" name="Textfeld 343"/>
          <p:cNvSpPr txBox="1"/>
          <p:nvPr/>
        </p:nvSpPr>
        <p:spPr>
          <a:xfrm>
            <a:off x="5124694" y="2847201"/>
            <a:ext cx="1893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Rout</a:t>
            </a:r>
            <a:r>
              <a:rPr lang="de-DE" b="1" dirty="0"/>
              <a:t> = </a:t>
            </a:r>
            <a:r>
              <a:rPr lang="de-DE" b="1" dirty="0" err="1" smtClean="0"/>
              <a:t>rds_load</a:t>
            </a:r>
            <a:r>
              <a:rPr lang="de-DE" b="1" dirty="0" smtClean="0"/>
              <a:t> </a:t>
            </a:r>
            <a:r>
              <a:rPr lang="de-DE" b="1" dirty="0"/>
              <a:t>|| </a:t>
            </a:r>
            <a:r>
              <a:rPr lang="de-DE" b="1" dirty="0" smtClean="0"/>
              <a:t>rds2</a:t>
            </a:r>
            <a:endParaRPr lang="de-DE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286000" y="2390115"/>
            <a:ext cx="258024" cy="715224"/>
            <a:chOff x="2286000" y="2390115"/>
            <a:chExt cx="258024" cy="715224"/>
          </a:xfrm>
        </p:grpSpPr>
        <p:sp>
          <p:nvSpPr>
            <p:cNvPr id="3" name="Freihandform 2"/>
            <p:cNvSpPr/>
            <p:nvPr/>
          </p:nvSpPr>
          <p:spPr bwMode="auto">
            <a:xfrm>
              <a:off x="2308620" y="2390115"/>
              <a:ext cx="235404" cy="715224"/>
            </a:xfrm>
            <a:custGeom>
              <a:avLst/>
              <a:gdLst>
                <a:gd name="connsiteX0" fmla="*/ 235404 w 235404"/>
                <a:gd name="connsiteY0" fmla="*/ 0 h 715224"/>
                <a:gd name="connsiteX1" fmla="*/ 14 w 235404"/>
                <a:gd name="connsiteY1" fmla="*/ 380245 h 715224"/>
                <a:gd name="connsiteX2" fmla="*/ 226350 w 235404"/>
                <a:gd name="connsiteY2" fmla="*/ 715224 h 7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404" h="715224">
                  <a:moveTo>
                    <a:pt x="235404" y="0"/>
                  </a:moveTo>
                  <a:cubicBezTo>
                    <a:pt x="118463" y="130520"/>
                    <a:pt x="1523" y="261041"/>
                    <a:pt x="14" y="380245"/>
                  </a:cubicBezTo>
                  <a:cubicBezTo>
                    <a:pt x="-1495" y="499449"/>
                    <a:pt x="112427" y="607336"/>
                    <a:pt x="226350" y="71522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Rechteck 3"/>
            <p:cNvSpPr/>
            <p:nvPr/>
          </p:nvSpPr>
          <p:spPr bwMode="auto">
            <a:xfrm>
              <a:off x="2286000" y="26670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7" name="Gruppieren 106"/>
          <p:cNvGrpSpPr/>
          <p:nvPr/>
        </p:nvGrpSpPr>
        <p:grpSpPr>
          <a:xfrm flipH="1">
            <a:off x="1143000" y="2362200"/>
            <a:ext cx="258024" cy="715224"/>
            <a:chOff x="2286000" y="2390115"/>
            <a:chExt cx="258024" cy="715224"/>
          </a:xfrm>
        </p:grpSpPr>
        <p:sp>
          <p:nvSpPr>
            <p:cNvPr id="108" name="Freihandform 107"/>
            <p:cNvSpPr/>
            <p:nvPr/>
          </p:nvSpPr>
          <p:spPr bwMode="auto">
            <a:xfrm>
              <a:off x="2308620" y="2390115"/>
              <a:ext cx="235404" cy="715224"/>
            </a:xfrm>
            <a:custGeom>
              <a:avLst/>
              <a:gdLst>
                <a:gd name="connsiteX0" fmla="*/ 235404 w 235404"/>
                <a:gd name="connsiteY0" fmla="*/ 0 h 715224"/>
                <a:gd name="connsiteX1" fmla="*/ 14 w 235404"/>
                <a:gd name="connsiteY1" fmla="*/ 380245 h 715224"/>
                <a:gd name="connsiteX2" fmla="*/ 226350 w 235404"/>
                <a:gd name="connsiteY2" fmla="*/ 715224 h 7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404" h="715224">
                  <a:moveTo>
                    <a:pt x="235404" y="0"/>
                  </a:moveTo>
                  <a:cubicBezTo>
                    <a:pt x="118463" y="130520"/>
                    <a:pt x="1523" y="261041"/>
                    <a:pt x="14" y="380245"/>
                  </a:cubicBezTo>
                  <a:cubicBezTo>
                    <a:pt x="-1495" y="499449"/>
                    <a:pt x="112427" y="607336"/>
                    <a:pt x="226350" y="71522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9" name="Rechteck 108"/>
            <p:cNvSpPr/>
            <p:nvPr/>
          </p:nvSpPr>
          <p:spPr bwMode="auto">
            <a:xfrm>
              <a:off x="2286000" y="26670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0" name="Gruppieren 109"/>
          <p:cNvGrpSpPr/>
          <p:nvPr/>
        </p:nvGrpSpPr>
        <p:grpSpPr>
          <a:xfrm flipH="1">
            <a:off x="2743200" y="1295400"/>
            <a:ext cx="258024" cy="715224"/>
            <a:chOff x="2286000" y="2390115"/>
            <a:chExt cx="258024" cy="715224"/>
          </a:xfrm>
        </p:grpSpPr>
        <p:sp>
          <p:nvSpPr>
            <p:cNvPr id="111" name="Freihandform 110"/>
            <p:cNvSpPr/>
            <p:nvPr/>
          </p:nvSpPr>
          <p:spPr bwMode="auto">
            <a:xfrm>
              <a:off x="2308620" y="2390115"/>
              <a:ext cx="235404" cy="715224"/>
            </a:xfrm>
            <a:custGeom>
              <a:avLst/>
              <a:gdLst>
                <a:gd name="connsiteX0" fmla="*/ 235404 w 235404"/>
                <a:gd name="connsiteY0" fmla="*/ 0 h 715224"/>
                <a:gd name="connsiteX1" fmla="*/ 14 w 235404"/>
                <a:gd name="connsiteY1" fmla="*/ 380245 h 715224"/>
                <a:gd name="connsiteX2" fmla="*/ 226350 w 235404"/>
                <a:gd name="connsiteY2" fmla="*/ 715224 h 7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404" h="715224">
                  <a:moveTo>
                    <a:pt x="235404" y="0"/>
                  </a:moveTo>
                  <a:cubicBezTo>
                    <a:pt x="118463" y="130520"/>
                    <a:pt x="1523" y="261041"/>
                    <a:pt x="14" y="380245"/>
                  </a:cubicBezTo>
                  <a:cubicBezTo>
                    <a:pt x="-1495" y="499449"/>
                    <a:pt x="112427" y="607336"/>
                    <a:pt x="226350" y="71522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2" name="Rechteck 111"/>
            <p:cNvSpPr/>
            <p:nvPr/>
          </p:nvSpPr>
          <p:spPr bwMode="auto">
            <a:xfrm>
              <a:off x="2286000" y="26670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oup 12"/>
          <p:cNvGrpSpPr>
            <a:grpSpLocks/>
          </p:cNvGrpSpPr>
          <p:nvPr/>
        </p:nvGrpSpPr>
        <p:grpSpPr bwMode="auto">
          <a:xfrm>
            <a:off x="4151313" y="4157662"/>
            <a:ext cx="504825" cy="431800"/>
            <a:chOff x="1020" y="2750"/>
            <a:chExt cx="318" cy="272"/>
          </a:xfrm>
        </p:grpSpPr>
        <p:sp>
          <p:nvSpPr>
            <p:cNvPr id="114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7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9" name="Line 18"/>
          <p:cNvSpPr>
            <a:spLocks noChangeShapeType="1"/>
          </p:cNvSpPr>
          <p:nvPr/>
        </p:nvSpPr>
        <p:spPr bwMode="auto">
          <a:xfrm flipH="1">
            <a:off x="4151313" y="4589462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1" name="Gruppieren 120"/>
          <p:cNvGrpSpPr/>
          <p:nvPr/>
        </p:nvGrpSpPr>
        <p:grpSpPr>
          <a:xfrm>
            <a:off x="3810000" y="3980789"/>
            <a:ext cx="258024" cy="715224"/>
            <a:chOff x="2286000" y="2390115"/>
            <a:chExt cx="258024" cy="715224"/>
          </a:xfrm>
        </p:grpSpPr>
        <p:sp>
          <p:nvSpPr>
            <p:cNvPr id="122" name="Freihandform 121"/>
            <p:cNvSpPr/>
            <p:nvPr/>
          </p:nvSpPr>
          <p:spPr bwMode="auto">
            <a:xfrm>
              <a:off x="2308620" y="2390115"/>
              <a:ext cx="235404" cy="715224"/>
            </a:xfrm>
            <a:custGeom>
              <a:avLst/>
              <a:gdLst>
                <a:gd name="connsiteX0" fmla="*/ 235404 w 235404"/>
                <a:gd name="connsiteY0" fmla="*/ 0 h 715224"/>
                <a:gd name="connsiteX1" fmla="*/ 14 w 235404"/>
                <a:gd name="connsiteY1" fmla="*/ 380245 h 715224"/>
                <a:gd name="connsiteX2" fmla="*/ 226350 w 235404"/>
                <a:gd name="connsiteY2" fmla="*/ 715224 h 7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5404" h="715224">
                  <a:moveTo>
                    <a:pt x="235404" y="0"/>
                  </a:moveTo>
                  <a:cubicBezTo>
                    <a:pt x="118463" y="130520"/>
                    <a:pt x="1523" y="261041"/>
                    <a:pt x="14" y="380245"/>
                  </a:cubicBezTo>
                  <a:cubicBezTo>
                    <a:pt x="-1495" y="499449"/>
                    <a:pt x="112427" y="607336"/>
                    <a:pt x="226350" y="71522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3" name="Rechteck 122"/>
            <p:cNvSpPr/>
            <p:nvPr/>
          </p:nvSpPr>
          <p:spPr bwMode="auto">
            <a:xfrm>
              <a:off x="2286000" y="26670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4" name="Line 47"/>
          <p:cNvSpPr>
            <a:spLocks noChangeShapeType="1"/>
          </p:cNvSpPr>
          <p:nvPr/>
        </p:nvSpPr>
        <p:spPr bwMode="auto">
          <a:xfrm>
            <a:off x="4151313" y="3581400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4075113" y="4876800"/>
            <a:ext cx="152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Line 18"/>
          <p:cNvSpPr>
            <a:spLocks noChangeShapeType="1"/>
          </p:cNvSpPr>
          <p:nvPr/>
        </p:nvSpPr>
        <p:spPr bwMode="auto">
          <a:xfrm flipH="1">
            <a:off x="4151313" y="533400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227513" y="48768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1/</a:t>
            </a:r>
            <a:r>
              <a:rPr lang="de-DE" dirty="0" err="1" smtClean="0"/>
              <a:t>gm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3982048" y="4218801"/>
            <a:ext cx="397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gm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 bwMode="auto">
          <a:xfrm flipH="1">
            <a:off x="3998913" y="5638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4379913" y="34290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379913" y="35052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2rds</a:t>
            </a:r>
            <a:endParaRPr lang="de-DE" dirty="0"/>
          </a:p>
        </p:txBody>
      </p:sp>
      <p:cxnSp>
        <p:nvCxnSpPr>
          <p:cNvPr id="134" name="Gerade Verbindung mit Pfeil 133"/>
          <p:cNvCxnSpPr/>
          <p:nvPr/>
        </p:nvCxnSpPr>
        <p:spPr bwMode="auto">
          <a:xfrm rot="10800000">
            <a:off x="4379913" y="25908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Textfeld 134"/>
          <p:cNvSpPr txBox="1"/>
          <p:nvPr/>
        </p:nvSpPr>
        <p:spPr>
          <a:xfrm>
            <a:off x="4379913" y="29718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2rds</a:t>
            </a:r>
            <a:endParaRPr lang="de-DE" dirty="0"/>
          </a:p>
        </p:txBody>
      </p:sp>
      <p:cxnSp>
        <p:nvCxnSpPr>
          <p:cNvPr id="136" name="Gerade Verbindung mit Pfeil 135"/>
          <p:cNvCxnSpPr/>
          <p:nvPr/>
        </p:nvCxnSpPr>
        <p:spPr bwMode="auto">
          <a:xfrm rot="10800000">
            <a:off x="4191000" y="25908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feld 136"/>
          <p:cNvSpPr txBox="1"/>
          <p:nvPr/>
        </p:nvSpPr>
        <p:spPr>
          <a:xfrm>
            <a:off x="3721034" y="29718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Rds_ld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25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Differentielle Verstärkung (Zusammenfassung)</a:t>
            </a:r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994" name="Group 8"/>
          <p:cNvGrpSpPr>
            <a:grpSpLocks/>
          </p:cNvGrpSpPr>
          <p:nvPr/>
        </p:nvGrpSpPr>
        <p:grpSpPr bwMode="auto">
          <a:xfrm flipH="1">
            <a:off x="5508625" y="2782888"/>
            <a:ext cx="504825" cy="431800"/>
            <a:chOff x="1020" y="2750"/>
            <a:chExt cx="318" cy="272"/>
          </a:xfrm>
        </p:grpSpPr>
        <p:sp>
          <p:nvSpPr>
            <p:cNvPr id="42088" name="Line 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9" name="Line 1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90" name="Line 1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91" name="Line 1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92" name="Line 1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5" name="Line 14"/>
          <p:cNvSpPr>
            <a:spLocks noChangeShapeType="1"/>
          </p:cNvSpPr>
          <p:nvPr/>
        </p:nvSpPr>
        <p:spPr bwMode="auto">
          <a:xfrm>
            <a:off x="6013450" y="32146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6" name="Line 15"/>
          <p:cNvSpPr>
            <a:spLocks noChangeShapeType="1"/>
          </p:cNvSpPr>
          <p:nvPr/>
        </p:nvSpPr>
        <p:spPr bwMode="auto">
          <a:xfrm flipV="1">
            <a:off x="6011863" y="2493963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997" name="Group 16"/>
          <p:cNvGrpSpPr>
            <a:grpSpLocks/>
          </p:cNvGrpSpPr>
          <p:nvPr/>
        </p:nvGrpSpPr>
        <p:grpSpPr bwMode="auto">
          <a:xfrm>
            <a:off x="7596188" y="2784475"/>
            <a:ext cx="504825" cy="431800"/>
            <a:chOff x="1020" y="2750"/>
            <a:chExt cx="318" cy="272"/>
          </a:xfrm>
        </p:grpSpPr>
        <p:sp>
          <p:nvSpPr>
            <p:cNvPr id="42083" name="Line 1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4" name="Line 1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5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6" name="Line 2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7" name="Line 2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8" name="Line 22"/>
          <p:cNvSpPr>
            <a:spLocks noChangeShapeType="1"/>
          </p:cNvSpPr>
          <p:nvPr/>
        </p:nvSpPr>
        <p:spPr bwMode="auto">
          <a:xfrm flipH="1">
            <a:off x="7596188" y="32162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9" name="Line 23"/>
          <p:cNvSpPr>
            <a:spLocks noChangeShapeType="1"/>
          </p:cNvSpPr>
          <p:nvPr/>
        </p:nvSpPr>
        <p:spPr bwMode="auto">
          <a:xfrm flipH="1" flipV="1">
            <a:off x="7596188" y="24955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0" name="Line 24"/>
          <p:cNvSpPr>
            <a:spLocks noChangeShapeType="1"/>
          </p:cNvSpPr>
          <p:nvPr/>
        </p:nvSpPr>
        <p:spPr bwMode="auto">
          <a:xfrm>
            <a:off x="6011863" y="35036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01" name="Group 25"/>
          <p:cNvGrpSpPr>
            <a:grpSpLocks/>
          </p:cNvGrpSpPr>
          <p:nvPr/>
        </p:nvGrpSpPr>
        <p:grpSpPr bwMode="auto">
          <a:xfrm flipH="1">
            <a:off x="7091363" y="1703388"/>
            <a:ext cx="504825" cy="431800"/>
            <a:chOff x="1020" y="2750"/>
            <a:chExt cx="318" cy="272"/>
          </a:xfrm>
        </p:grpSpPr>
        <p:sp>
          <p:nvSpPr>
            <p:cNvPr id="42078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79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0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1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2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7162800" y="184785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2003" name="Group 32"/>
          <p:cNvGrpSpPr>
            <a:grpSpLocks/>
          </p:cNvGrpSpPr>
          <p:nvPr/>
        </p:nvGrpSpPr>
        <p:grpSpPr bwMode="auto">
          <a:xfrm flipH="1">
            <a:off x="6011863" y="1701800"/>
            <a:ext cx="504825" cy="431800"/>
            <a:chOff x="3470" y="3022"/>
            <a:chExt cx="318" cy="272"/>
          </a:xfrm>
        </p:grpSpPr>
        <p:grpSp>
          <p:nvGrpSpPr>
            <p:cNvPr id="42071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2073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4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5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6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7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2072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2004" name="Line 40"/>
          <p:cNvSpPr>
            <a:spLocks noChangeShapeType="1"/>
          </p:cNvSpPr>
          <p:nvPr/>
        </p:nvSpPr>
        <p:spPr bwMode="auto">
          <a:xfrm>
            <a:off x="601186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5" name="Line 4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6" name="Line 42"/>
          <p:cNvSpPr>
            <a:spLocks noChangeShapeType="1"/>
          </p:cNvSpPr>
          <p:nvPr/>
        </p:nvSpPr>
        <p:spPr bwMode="auto">
          <a:xfrm>
            <a:off x="6515100" y="191770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7" name="Line 43"/>
          <p:cNvSpPr>
            <a:spLocks noChangeShapeType="1"/>
          </p:cNvSpPr>
          <p:nvPr/>
        </p:nvSpPr>
        <p:spPr bwMode="auto">
          <a:xfrm>
            <a:off x="6588125" y="191770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8" name="Line 44"/>
          <p:cNvSpPr>
            <a:spLocks noChangeShapeType="1"/>
          </p:cNvSpPr>
          <p:nvPr/>
        </p:nvSpPr>
        <p:spPr bwMode="auto">
          <a:xfrm>
            <a:off x="6011863" y="14859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9" name="Line 45"/>
          <p:cNvSpPr>
            <a:spLocks noChangeShapeType="1"/>
          </p:cNvSpPr>
          <p:nvPr/>
        </p:nvSpPr>
        <p:spPr bwMode="auto">
          <a:xfrm>
            <a:off x="586740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0" name="Line 46"/>
          <p:cNvSpPr>
            <a:spLocks noChangeShapeType="1"/>
          </p:cNvSpPr>
          <p:nvPr/>
        </p:nvSpPr>
        <p:spPr bwMode="auto">
          <a:xfrm flipV="1">
            <a:off x="6011863" y="12700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1" name="Line 47"/>
          <p:cNvSpPr>
            <a:spLocks noChangeShapeType="1"/>
          </p:cNvSpPr>
          <p:nvPr/>
        </p:nvSpPr>
        <p:spPr bwMode="auto">
          <a:xfrm>
            <a:off x="6586538" y="19192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2" name="Line 48"/>
          <p:cNvSpPr>
            <a:spLocks noChangeShapeType="1"/>
          </p:cNvSpPr>
          <p:nvPr/>
        </p:nvSpPr>
        <p:spPr bwMode="auto">
          <a:xfrm>
            <a:off x="7594600" y="148748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3" name="Line 49"/>
          <p:cNvSpPr>
            <a:spLocks noChangeShapeType="1"/>
          </p:cNvSpPr>
          <p:nvPr/>
        </p:nvSpPr>
        <p:spPr bwMode="auto">
          <a:xfrm>
            <a:off x="7450138" y="12715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4" name="Line 50"/>
          <p:cNvSpPr>
            <a:spLocks noChangeShapeType="1"/>
          </p:cNvSpPr>
          <p:nvPr/>
        </p:nvSpPr>
        <p:spPr bwMode="auto">
          <a:xfrm flipV="1">
            <a:off x="7594600" y="12715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5" name="Line 51"/>
          <p:cNvSpPr>
            <a:spLocks noChangeShapeType="1"/>
          </p:cNvSpPr>
          <p:nvPr/>
        </p:nvSpPr>
        <p:spPr bwMode="auto">
          <a:xfrm>
            <a:off x="7594600" y="21367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6" name="Line 52"/>
          <p:cNvSpPr>
            <a:spLocks noChangeShapeType="1"/>
          </p:cNvSpPr>
          <p:nvPr/>
        </p:nvSpPr>
        <p:spPr bwMode="auto">
          <a:xfrm>
            <a:off x="7596188" y="2566988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8" name="Oval 54"/>
          <p:cNvSpPr>
            <a:spLocks noChangeArrowheads="1"/>
          </p:cNvSpPr>
          <p:nvPr/>
        </p:nvSpPr>
        <p:spPr bwMode="auto">
          <a:xfrm>
            <a:off x="8532813" y="314166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19" name="Line 55"/>
          <p:cNvSpPr>
            <a:spLocks noChangeShapeType="1"/>
          </p:cNvSpPr>
          <p:nvPr/>
        </p:nvSpPr>
        <p:spPr bwMode="auto">
          <a:xfrm>
            <a:off x="8677275" y="29972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0" name="Line 56"/>
          <p:cNvSpPr>
            <a:spLocks noChangeShapeType="1"/>
          </p:cNvSpPr>
          <p:nvPr/>
        </p:nvSpPr>
        <p:spPr bwMode="auto">
          <a:xfrm>
            <a:off x="8677275" y="34290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1" name="Line 57"/>
          <p:cNvSpPr>
            <a:spLocks noChangeShapeType="1"/>
          </p:cNvSpPr>
          <p:nvPr/>
        </p:nvSpPr>
        <p:spPr bwMode="auto">
          <a:xfrm>
            <a:off x="8532813" y="35734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2" name="Line 58"/>
          <p:cNvSpPr>
            <a:spLocks noChangeShapeType="1"/>
          </p:cNvSpPr>
          <p:nvPr/>
        </p:nvSpPr>
        <p:spPr bwMode="auto">
          <a:xfrm>
            <a:off x="5292725" y="29987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3" name="Line 59"/>
          <p:cNvSpPr>
            <a:spLocks noChangeShapeType="1"/>
          </p:cNvSpPr>
          <p:nvPr/>
        </p:nvSpPr>
        <p:spPr bwMode="auto">
          <a:xfrm>
            <a:off x="7956550" y="2998788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24" name="Group 60"/>
          <p:cNvGrpSpPr>
            <a:grpSpLocks/>
          </p:cNvGrpSpPr>
          <p:nvPr/>
        </p:nvGrpSpPr>
        <p:grpSpPr bwMode="auto">
          <a:xfrm>
            <a:off x="7596188" y="2998788"/>
            <a:ext cx="506412" cy="647700"/>
            <a:chOff x="1655" y="1752"/>
            <a:chExt cx="319" cy="408"/>
          </a:xfrm>
        </p:grpSpPr>
        <p:sp>
          <p:nvSpPr>
            <p:cNvPr id="42066" name="Line 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7" name="Line 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8" name="Line 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9" name="Line 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70" name="Line 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025" name="Line 66"/>
          <p:cNvSpPr>
            <a:spLocks noChangeShapeType="1"/>
          </p:cNvSpPr>
          <p:nvPr/>
        </p:nvSpPr>
        <p:spPr bwMode="auto">
          <a:xfrm>
            <a:off x="7237413" y="35020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6" name="Line 67"/>
          <p:cNvSpPr>
            <a:spLocks noChangeShapeType="1"/>
          </p:cNvSpPr>
          <p:nvPr/>
        </p:nvSpPr>
        <p:spPr bwMode="auto">
          <a:xfrm>
            <a:off x="7094538" y="39354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7" name="Line 68"/>
          <p:cNvSpPr>
            <a:spLocks noChangeShapeType="1"/>
          </p:cNvSpPr>
          <p:nvPr/>
        </p:nvSpPr>
        <p:spPr bwMode="auto">
          <a:xfrm>
            <a:off x="7094538" y="4006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8" name="Line 69"/>
          <p:cNvSpPr>
            <a:spLocks noChangeShapeType="1"/>
          </p:cNvSpPr>
          <p:nvPr/>
        </p:nvSpPr>
        <p:spPr bwMode="auto">
          <a:xfrm>
            <a:off x="7237413" y="40068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9" name="Line 70"/>
          <p:cNvSpPr>
            <a:spLocks noChangeShapeType="1"/>
          </p:cNvSpPr>
          <p:nvPr/>
        </p:nvSpPr>
        <p:spPr bwMode="auto">
          <a:xfrm flipH="1">
            <a:off x="7094538" y="44386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30" name="Group 71"/>
          <p:cNvGrpSpPr>
            <a:grpSpLocks/>
          </p:cNvGrpSpPr>
          <p:nvPr/>
        </p:nvGrpSpPr>
        <p:grpSpPr bwMode="auto">
          <a:xfrm flipH="1">
            <a:off x="5508625" y="2998788"/>
            <a:ext cx="506413" cy="647700"/>
            <a:chOff x="1655" y="1752"/>
            <a:chExt cx="319" cy="408"/>
          </a:xfrm>
        </p:grpSpPr>
        <p:sp>
          <p:nvSpPr>
            <p:cNvPr id="42061" name="Line 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2" name="Line 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3" name="Line 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4" name="Line 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5" name="Line 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031" name="Oval 77"/>
          <p:cNvSpPr>
            <a:spLocks noChangeArrowheads="1"/>
          </p:cNvSpPr>
          <p:nvPr/>
        </p:nvSpPr>
        <p:spPr bwMode="auto">
          <a:xfrm>
            <a:off x="6588125" y="371792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32" name="Line 78"/>
          <p:cNvSpPr>
            <a:spLocks noChangeShapeType="1"/>
          </p:cNvSpPr>
          <p:nvPr/>
        </p:nvSpPr>
        <p:spPr bwMode="auto">
          <a:xfrm>
            <a:off x="6804025" y="35020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3" name="Line 79"/>
          <p:cNvSpPr>
            <a:spLocks noChangeShapeType="1"/>
          </p:cNvSpPr>
          <p:nvPr/>
        </p:nvSpPr>
        <p:spPr bwMode="auto">
          <a:xfrm>
            <a:off x="68040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4" name="Line 80"/>
          <p:cNvSpPr>
            <a:spLocks noChangeShapeType="1"/>
          </p:cNvSpPr>
          <p:nvPr/>
        </p:nvSpPr>
        <p:spPr bwMode="auto">
          <a:xfrm>
            <a:off x="6661150" y="44370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5" name="Line 81"/>
          <p:cNvSpPr>
            <a:spLocks noChangeShapeType="1"/>
          </p:cNvSpPr>
          <p:nvPr/>
        </p:nvSpPr>
        <p:spPr bwMode="auto">
          <a:xfrm>
            <a:off x="6804025" y="37893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6" name="Line 83"/>
          <p:cNvSpPr>
            <a:spLocks noChangeShapeType="1"/>
          </p:cNvSpPr>
          <p:nvPr/>
        </p:nvSpPr>
        <p:spPr bwMode="auto">
          <a:xfrm flipH="1">
            <a:off x="6804025" y="1270000"/>
            <a:ext cx="15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7" name="Line 84"/>
          <p:cNvSpPr>
            <a:spLocks noChangeShapeType="1"/>
          </p:cNvSpPr>
          <p:nvPr/>
        </p:nvSpPr>
        <p:spPr bwMode="auto">
          <a:xfrm>
            <a:off x="6661150" y="16303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8" name="Line 85"/>
          <p:cNvSpPr>
            <a:spLocks noChangeShapeType="1"/>
          </p:cNvSpPr>
          <p:nvPr/>
        </p:nvSpPr>
        <p:spPr bwMode="auto">
          <a:xfrm>
            <a:off x="6661150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9" name="Line 86"/>
          <p:cNvSpPr>
            <a:spLocks noChangeShapeType="1"/>
          </p:cNvSpPr>
          <p:nvPr/>
        </p:nvSpPr>
        <p:spPr bwMode="auto">
          <a:xfrm>
            <a:off x="6804025" y="17018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0" name="Line 87"/>
          <p:cNvSpPr>
            <a:spLocks noChangeShapeType="1"/>
          </p:cNvSpPr>
          <p:nvPr/>
        </p:nvSpPr>
        <p:spPr bwMode="auto">
          <a:xfrm>
            <a:off x="666115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1" name="Line 88"/>
          <p:cNvSpPr>
            <a:spLocks noChangeShapeType="1"/>
          </p:cNvSpPr>
          <p:nvPr/>
        </p:nvSpPr>
        <p:spPr bwMode="auto">
          <a:xfrm>
            <a:off x="8101013" y="12700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2" name="Line 89"/>
          <p:cNvSpPr>
            <a:spLocks noChangeShapeType="1"/>
          </p:cNvSpPr>
          <p:nvPr/>
        </p:nvSpPr>
        <p:spPr bwMode="auto">
          <a:xfrm>
            <a:off x="7958138" y="18462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3" name="Line 90"/>
          <p:cNvSpPr>
            <a:spLocks noChangeShapeType="1"/>
          </p:cNvSpPr>
          <p:nvPr/>
        </p:nvSpPr>
        <p:spPr bwMode="auto">
          <a:xfrm>
            <a:off x="7958138" y="1917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4" name="Line 91"/>
          <p:cNvSpPr>
            <a:spLocks noChangeShapeType="1"/>
          </p:cNvSpPr>
          <p:nvPr/>
        </p:nvSpPr>
        <p:spPr bwMode="auto">
          <a:xfrm>
            <a:off x="8101013" y="19177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5" name="Line 92"/>
          <p:cNvSpPr>
            <a:spLocks noChangeShapeType="1"/>
          </p:cNvSpPr>
          <p:nvPr/>
        </p:nvSpPr>
        <p:spPr bwMode="auto">
          <a:xfrm>
            <a:off x="7958138" y="1270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6" name="Line 93"/>
          <p:cNvSpPr>
            <a:spLocks noChangeShapeType="1"/>
          </p:cNvSpPr>
          <p:nvPr/>
        </p:nvSpPr>
        <p:spPr bwMode="auto">
          <a:xfrm flipH="1">
            <a:off x="7597775" y="2349500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7" name="Line 94"/>
          <p:cNvSpPr>
            <a:spLocks noChangeShapeType="1"/>
          </p:cNvSpPr>
          <p:nvPr/>
        </p:nvSpPr>
        <p:spPr bwMode="auto">
          <a:xfrm>
            <a:off x="8101013" y="2566988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8" name="Line 95"/>
          <p:cNvSpPr>
            <a:spLocks noChangeShapeType="1"/>
          </p:cNvSpPr>
          <p:nvPr/>
        </p:nvSpPr>
        <p:spPr bwMode="auto">
          <a:xfrm>
            <a:off x="8027988" y="278288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9" name="Line 96"/>
          <p:cNvSpPr>
            <a:spLocks noChangeShapeType="1"/>
          </p:cNvSpPr>
          <p:nvPr/>
        </p:nvSpPr>
        <p:spPr bwMode="auto">
          <a:xfrm>
            <a:off x="8027988" y="2854325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50" name="Line 97"/>
          <p:cNvSpPr>
            <a:spLocks noChangeShapeType="1"/>
          </p:cNvSpPr>
          <p:nvPr/>
        </p:nvSpPr>
        <p:spPr bwMode="auto">
          <a:xfrm>
            <a:off x="8101013" y="2854325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51" name="Line 98"/>
          <p:cNvSpPr>
            <a:spLocks noChangeShapeType="1"/>
          </p:cNvSpPr>
          <p:nvPr/>
        </p:nvSpPr>
        <p:spPr bwMode="auto">
          <a:xfrm>
            <a:off x="8101013" y="2709863"/>
            <a:ext cx="0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2052" name="Object 99"/>
          <p:cNvGraphicFramePr>
            <a:graphicFrameLocks noChangeAspect="1"/>
          </p:cNvGraphicFramePr>
          <p:nvPr/>
        </p:nvGraphicFramePr>
        <p:xfrm>
          <a:off x="7308850" y="400526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4" name="Formel" r:id="rId3" imgW="190500" imgH="228600" progId="Equation.3">
                  <p:embed/>
                </p:oleObj>
              </mc:Choice>
              <mc:Fallback>
                <p:oleObj name="Formel" r:id="rId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005263"/>
                        <a:ext cx="358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3" name="Object 100"/>
          <p:cNvGraphicFramePr>
            <a:graphicFrameLocks noChangeAspect="1"/>
          </p:cNvGraphicFramePr>
          <p:nvPr/>
        </p:nvGraphicFramePr>
        <p:xfrm>
          <a:off x="5795963" y="3500438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5" name="Formel" r:id="rId5" imgW="241195" imgH="241195" progId="Equation.3">
                  <p:embed/>
                </p:oleObj>
              </mc:Choice>
              <mc:Fallback>
                <p:oleObj name="Formel" r:id="rId5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4" name="Object 101"/>
          <p:cNvGraphicFramePr>
            <a:graphicFrameLocks noChangeAspect="1"/>
          </p:cNvGraphicFramePr>
          <p:nvPr/>
        </p:nvGraphicFramePr>
        <p:xfrm>
          <a:off x="6877050" y="1289050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6" name="Formel" r:id="rId7" imgW="241091" imgH="215713" progId="Equation.3">
                  <p:embed/>
                </p:oleObj>
              </mc:Choice>
              <mc:Fallback>
                <p:oleObj name="Formel" r:id="rId7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89050"/>
                        <a:ext cx="43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5" name="Object 102"/>
          <p:cNvGraphicFramePr>
            <a:graphicFrameLocks noChangeAspect="1"/>
          </p:cNvGraphicFramePr>
          <p:nvPr/>
        </p:nvGraphicFramePr>
        <p:xfrm>
          <a:off x="5535613" y="1690688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7" name="Formel" r:id="rId9" imgW="291973" imgH="228501" progId="Equation.3">
                  <p:embed/>
                </p:oleObj>
              </mc:Choice>
              <mc:Fallback>
                <p:oleObj name="Formel" r:id="rId9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690688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6" name="Object 103"/>
          <p:cNvGraphicFramePr>
            <a:graphicFrameLocks noChangeAspect="1"/>
          </p:cNvGraphicFramePr>
          <p:nvPr/>
        </p:nvGraphicFramePr>
        <p:xfrm>
          <a:off x="6011863" y="2781300"/>
          <a:ext cx="363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8" name="Formel" r:id="rId11" imgW="203112" imgH="228501" progId="Equation.3">
                  <p:embed/>
                </p:oleObj>
              </mc:Choice>
              <mc:Fallback>
                <p:oleObj name="Formel" r:id="rId11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3635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57" name="Oval 104"/>
          <p:cNvSpPr>
            <a:spLocks noChangeArrowheads="1"/>
          </p:cNvSpPr>
          <p:nvPr/>
        </p:nvSpPr>
        <p:spPr bwMode="auto">
          <a:xfrm>
            <a:off x="5146675" y="314166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58" name="Line 105"/>
          <p:cNvSpPr>
            <a:spLocks noChangeShapeType="1"/>
          </p:cNvSpPr>
          <p:nvPr/>
        </p:nvSpPr>
        <p:spPr bwMode="auto">
          <a:xfrm>
            <a:off x="5291138" y="29972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59" name="Line 106"/>
          <p:cNvSpPr>
            <a:spLocks noChangeShapeType="1"/>
          </p:cNvSpPr>
          <p:nvPr/>
        </p:nvSpPr>
        <p:spPr bwMode="auto">
          <a:xfrm>
            <a:off x="5291138" y="34290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60" name="Line 107"/>
          <p:cNvSpPr>
            <a:spLocks noChangeShapeType="1"/>
          </p:cNvSpPr>
          <p:nvPr/>
        </p:nvSpPr>
        <p:spPr bwMode="auto">
          <a:xfrm>
            <a:off x="5146675" y="35734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16834"/>
              </p:ext>
            </p:extLst>
          </p:nvPr>
        </p:nvGraphicFramePr>
        <p:xfrm>
          <a:off x="388938" y="1349375"/>
          <a:ext cx="46736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19" name="Formel" r:id="rId13" imgW="3187440" imgH="482400" progId="Equation.3">
                  <p:embed/>
                </p:oleObj>
              </mc:Choice>
              <mc:Fallback>
                <p:oleObj name="Formel" r:id="rId13" imgW="318744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349375"/>
                        <a:ext cx="46736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k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64684"/>
              </p:ext>
            </p:extLst>
          </p:nvPr>
        </p:nvGraphicFramePr>
        <p:xfrm>
          <a:off x="862013" y="2286000"/>
          <a:ext cx="36877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0" name="Formel" r:id="rId15" imgW="2514600" imgH="482400" progId="Equation.3">
                  <p:embed/>
                </p:oleObj>
              </mc:Choice>
              <mc:Fallback>
                <p:oleObj name="Formel" r:id="rId15" imgW="2514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2286000"/>
                        <a:ext cx="368776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41230410"/>
              </p:ext>
            </p:extLst>
          </p:nvPr>
        </p:nvGraphicFramePr>
        <p:xfrm>
          <a:off x="5235168" y="2471738"/>
          <a:ext cx="40363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1" name="Formel" r:id="rId17" imgW="317160" imgH="393480" progId="Equation.3">
                  <p:embed/>
                </p:oleObj>
              </mc:Choice>
              <mc:Fallback>
                <p:oleObj name="Formel" r:id="rId17" imgW="317160" imgH="393480" progId="Equation.3">
                  <p:embed/>
                  <p:pic>
                    <p:nvPicPr>
                      <p:cNvPr id="0" name="Object 1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168" y="2471738"/>
                        <a:ext cx="40363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42019"/>
              </p:ext>
            </p:extLst>
          </p:nvPr>
        </p:nvGraphicFramePr>
        <p:xfrm>
          <a:off x="8534400" y="2590800"/>
          <a:ext cx="4349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2" name="Formel" r:id="rId19" imgW="317160" imgH="393480" progId="Equation.3">
                  <p:embed/>
                </p:oleObj>
              </mc:Choice>
              <mc:Fallback>
                <p:oleObj name="Formel" r:id="rId19" imgW="317160" imgH="39348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590800"/>
                        <a:ext cx="4349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84748"/>
              </p:ext>
            </p:extLst>
          </p:nvPr>
        </p:nvGraphicFramePr>
        <p:xfrm>
          <a:off x="152400" y="685800"/>
          <a:ext cx="2106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3" name="Formel" r:id="rId21" imgW="1307880" imgH="228600" progId="Equation.3">
                  <p:embed/>
                </p:oleObj>
              </mc:Choice>
              <mc:Fallback>
                <p:oleObj name="Formel" r:id="rId21" imgW="1307880" imgH="2286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21066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3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26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Differentielle Verstärkung</a:t>
            </a:r>
            <a:endParaRPr lang="de-DE" altLang="de-DE" dirty="0" smtClean="0"/>
          </a:p>
        </p:txBody>
      </p:sp>
      <p:cxnSp>
        <p:nvCxnSpPr>
          <p:cNvPr id="109" name="Gerade Verbindung mit Pfeil 108"/>
          <p:cNvCxnSpPr/>
          <p:nvPr/>
        </p:nvCxnSpPr>
        <p:spPr bwMode="auto">
          <a:xfrm>
            <a:off x="1086911" y="44196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 flipV="1">
            <a:off x="1086911" y="22860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1066799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1981199" y="2971800"/>
            <a:ext cx="16002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" name="Grafik 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849" y="4114800"/>
            <a:ext cx="60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5" name="Gerade Verbindung 114"/>
          <p:cNvCxnSpPr/>
          <p:nvPr/>
        </p:nvCxnSpPr>
        <p:spPr bwMode="auto">
          <a:xfrm>
            <a:off x="1981199" y="2971800"/>
            <a:ext cx="0" cy="266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1086911" y="47244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086911" y="64008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858311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696511" y="5334000"/>
            <a:ext cx="5334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2229911" y="5867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mit Pfeil 120"/>
          <p:cNvCxnSpPr/>
          <p:nvPr/>
        </p:nvCxnSpPr>
        <p:spPr bwMode="auto">
          <a:xfrm flipV="1">
            <a:off x="1086911" y="53340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feld 65"/>
          <p:cNvSpPr txBox="1"/>
          <p:nvPr/>
        </p:nvSpPr>
        <p:spPr>
          <a:xfrm>
            <a:off x="629711" y="53340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180</a:t>
            </a:r>
            <a:endParaRPr lang="de-DE" dirty="0"/>
          </a:p>
        </p:txBody>
      </p:sp>
      <p:sp>
        <p:nvSpPr>
          <p:cNvPr id="123" name="Textfeld 66"/>
          <p:cNvSpPr txBox="1"/>
          <p:nvPr/>
        </p:nvSpPr>
        <p:spPr>
          <a:xfrm>
            <a:off x="2915711" y="58674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90</a:t>
            </a:r>
            <a:endParaRPr lang="de-DE" dirty="0"/>
          </a:p>
        </p:txBody>
      </p:sp>
      <p:cxnSp>
        <p:nvCxnSpPr>
          <p:cNvPr id="125" name="Gerade Verbindung 124"/>
          <p:cNvCxnSpPr/>
          <p:nvPr/>
        </p:nvCxnSpPr>
        <p:spPr bwMode="auto">
          <a:xfrm>
            <a:off x="3581399" y="4572000"/>
            <a:ext cx="3048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3372911" y="5867400"/>
            <a:ext cx="284689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mit Pfeil 126"/>
          <p:cNvCxnSpPr/>
          <p:nvPr/>
        </p:nvCxnSpPr>
        <p:spPr bwMode="auto">
          <a:xfrm flipV="1">
            <a:off x="1391711" y="29718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mit Pfeil 130"/>
          <p:cNvCxnSpPr/>
          <p:nvPr/>
        </p:nvCxnSpPr>
        <p:spPr bwMode="auto">
          <a:xfrm>
            <a:off x="685799" y="3733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41270175"/>
              </p:ext>
            </p:extLst>
          </p:nvPr>
        </p:nvGraphicFramePr>
        <p:xfrm>
          <a:off x="2108199" y="4114800"/>
          <a:ext cx="711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16" name="Formel" r:id="rId4" imgW="622080" imgH="228600" progId="Equation.3">
                  <p:embed/>
                </p:oleObj>
              </mc:Choice>
              <mc:Fallback>
                <p:oleObj name="Formel" r:id="rId4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199" y="4114800"/>
                        <a:ext cx="711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94294524"/>
              </p:ext>
            </p:extLst>
          </p:nvPr>
        </p:nvGraphicFramePr>
        <p:xfrm>
          <a:off x="3657599" y="4495800"/>
          <a:ext cx="6842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17" name="Formel" r:id="rId6" imgW="596880" imgH="228600" progId="Equation.3">
                  <p:embed/>
                </p:oleObj>
              </mc:Choice>
              <mc:Fallback>
                <p:oleObj name="Formel" r:id="rId6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4495800"/>
                        <a:ext cx="68421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Gerade Verbindung 141"/>
          <p:cNvCxnSpPr/>
          <p:nvPr/>
        </p:nvCxnSpPr>
        <p:spPr bwMode="auto">
          <a:xfrm>
            <a:off x="3886199" y="5410200"/>
            <a:ext cx="3048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82336487"/>
              </p:ext>
            </p:extLst>
          </p:nvPr>
        </p:nvGraphicFramePr>
        <p:xfrm>
          <a:off x="3962399" y="5181600"/>
          <a:ext cx="684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18" name="Formel" r:id="rId8" imgW="672840" imgH="228600" progId="Equation.3">
                  <p:embed/>
                </p:oleObj>
              </mc:Choice>
              <mc:Fallback>
                <p:oleObj name="Formel" r:id="rId8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5181600"/>
                        <a:ext cx="684213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0348271"/>
              </p:ext>
            </p:extLst>
          </p:nvPr>
        </p:nvGraphicFramePr>
        <p:xfrm>
          <a:off x="457200" y="2519363"/>
          <a:ext cx="7620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19" name="Formel" r:id="rId10" imgW="774360" imgH="241200" progId="Equation.3">
                  <p:embed/>
                </p:oleObj>
              </mc:Choice>
              <mc:Fallback>
                <p:oleObj name="Formel" r:id="rId10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9363"/>
                        <a:ext cx="7620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Gerade Verbindung 148"/>
          <p:cNvCxnSpPr/>
          <p:nvPr/>
        </p:nvCxnSpPr>
        <p:spPr bwMode="auto">
          <a:xfrm rot="16200000">
            <a:off x="3667656" y="5877456"/>
            <a:ext cx="284688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14982167"/>
              </p:ext>
            </p:extLst>
          </p:nvPr>
        </p:nvGraphicFramePr>
        <p:xfrm>
          <a:off x="641350" y="3429000"/>
          <a:ext cx="495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20" name="Formel" r:id="rId12" imgW="431640" imgH="228600" progId="Equation.3">
                  <p:embed/>
                </p:oleObj>
              </mc:Choice>
              <mc:Fallback>
                <p:oleObj name="Formel" r:id="rId12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429000"/>
                        <a:ext cx="4953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38571"/>
              </p:ext>
            </p:extLst>
          </p:nvPr>
        </p:nvGraphicFramePr>
        <p:xfrm>
          <a:off x="862013" y="1349375"/>
          <a:ext cx="36877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21" name="Formel" r:id="rId14" imgW="2514600" imgH="482400" progId="Equation.3">
                  <p:embed/>
                </p:oleObj>
              </mc:Choice>
              <mc:Fallback>
                <p:oleObj name="Formel" r:id="rId14" imgW="2514600" imgH="482400" progId="Equation.3">
                  <p:embed/>
                  <p:pic>
                    <p:nvPicPr>
                      <p:cNvPr id="0" name="Objek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349375"/>
                        <a:ext cx="368776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mit Pfeil 9"/>
          <p:cNvCxnSpPr/>
          <p:nvPr/>
        </p:nvCxnSpPr>
        <p:spPr bwMode="auto">
          <a:xfrm flipH="1">
            <a:off x="1981200" y="1981200"/>
            <a:ext cx="1981200" cy="9906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2590800" y="2057400"/>
            <a:ext cx="990600" cy="25146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8" name="Objek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628082"/>
              </p:ext>
            </p:extLst>
          </p:nvPr>
        </p:nvGraphicFramePr>
        <p:xfrm>
          <a:off x="5715000" y="1408113"/>
          <a:ext cx="20113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322" name="Formel" r:id="rId16" imgW="1371600" imgH="431640" progId="Equation.3">
                  <p:embed/>
                </p:oleObj>
              </mc:Choice>
              <mc:Fallback>
                <p:oleObj name="Formel" r:id="rId16" imgW="1371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08113"/>
                        <a:ext cx="2011363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Gerade Verbindung mit Pfeil 32"/>
          <p:cNvCxnSpPr/>
          <p:nvPr/>
        </p:nvCxnSpPr>
        <p:spPr bwMode="auto">
          <a:xfrm>
            <a:off x="2743200" y="1676400"/>
            <a:ext cx="1143000" cy="3733800"/>
          </a:xfrm>
          <a:prstGeom prst="straightConnector1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74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D09F51-2E27-4CDD-8AAB-287239397446}" type="slidenum">
              <a:rPr lang="de-DE" altLang="de-DE" sz="1400">
                <a:latin typeface="Arial" charset="0"/>
              </a:rPr>
              <a:pPr/>
              <a:t>27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Differentielle Verstärkung</a:t>
            </a:r>
            <a:endParaRPr lang="de-DE" altLang="de-DE" dirty="0" smtClean="0"/>
          </a:p>
        </p:txBody>
      </p:sp>
      <p:sp>
        <p:nvSpPr>
          <p:cNvPr id="43013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14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43099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0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1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103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5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6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17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43094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5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6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7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8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8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19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0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1" name="Line 21"/>
          <p:cNvSpPr>
            <a:spLocks noChangeShapeType="1"/>
          </p:cNvSpPr>
          <p:nvPr/>
        </p:nvSpPr>
        <p:spPr bwMode="auto">
          <a:xfrm>
            <a:off x="1835150" y="32877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2" name="Line 22"/>
          <p:cNvSpPr>
            <a:spLocks noChangeShapeType="1"/>
          </p:cNvSpPr>
          <p:nvPr/>
        </p:nvSpPr>
        <p:spPr bwMode="auto">
          <a:xfrm>
            <a:off x="1835150" y="3935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3" name="Line 23"/>
          <p:cNvSpPr>
            <a:spLocks noChangeShapeType="1"/>
          </p:cNvSpPr>
          <p:nvPr/>
        </p:nvSpPr>
        <p:spPr bwMode="auto">
          <a:xfrm>
            <a:off x="1692275" y="42227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24" name="Group 24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43089" name="Line 2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0" name="Line 2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1" name="Line 2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2" name="Line 2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93" name="Line 2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25" name="Oval 30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3026" name="Group 31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43082" name="Group 32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3084" name="Line 33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5" name="Line 34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6" name="Line 35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7" name="Line 36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8" name="Line 37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3083" name="Oval 38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3027" name="Line 39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8" name="Line 40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29" name="Line 41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0" name="Line 42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1" name="Line 43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2" name="Line 44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3" name="Line 45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4" name="Line 46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5" name="Line 47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6" name="Line 48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7" name="Line 49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8" name="Line 50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39" name="Line 51"/>
          <p:cNvSpPr>
            <a:spLocks noChangeShapeType="1"/>
          </p:cNvSpPr>
          <p:nvPr/>
        </p:nvSpPr>
        <p:spPr bwMode="auto">
          <a:xfrm>
            <a:off x="2625725" y="2206625"/>
            <a:ext cx="6492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40" name="Group 52"/>
          <p:cNvGrpSpPr>
            <a:grpSpLocks/>
          </p:cNvGrpSpPr>
          <p:nvPr/>
        </p:nvGrpSpPr>
        <p:grpSpPr bwMode="auto">
          <a:xfrm>
            <a:off x="1116013" y="4797425"/>
            <a:ext cx="1512887" cy="863600"/>
            <a:chOff x="3152" y="1071"/>
            <a:chExt cx="953" cy="544"/>
          </a:xfrm>
        </p:grpSpPr>
        <p:sp>
          <p:nvSpPr>
            <p:cNvPr id="43077" name="AutoShape 53"/>
            <p:cNvSpPr>
              <a:spLocks noChangeArrowheads="1"/>
            </p:cNvSpPr>
            <p:nvPr/>
          </p:nvSpPr>
          <p:spPr bwMode="auto">
            <a:xfrm rot="5400000">
              <a:off x="3357" y="1093"/>
              <a:ext cx="544" cy="49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078" name="Line 54"/>
            <p:cNvSpPr>
              <a:spLocks noChangeShapeType="1"/>
            </p:cNvSpPr>
            <p:nvPr/>
          </p:nvSpPr>
          <p:spPr bwMode="auto">
            <a:xfrm>
              <a:off x="3878" y="1343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79" name="Line 55"/>
            <p:cNvSpPr>
              <a:spLocks noChangeShapeType="1"/>
            </p:cNvSpPr>
            <p:nvPr/>
          </p:nvSpPr>
          <p:spPr bwMode="auto">
            <a:xfrm>
              <a:off x="3152" y="1207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80" name="Line 56"/>
            <p:cNvSpPr>
              <a:spLocks noChangeShapeType="1"/>
            </p:cNvSpPr>
            <p:nvPr/>
          </p:nvSpPr>
          <p:spPr bwMode="auto">
            <a:xfrm>
              <a:off x="3152" y="1480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81" name="Oval 57"/>
            <p:cNvSpPr>
              <a:spLocks noChangeArrowheads="1"/>
            </p:cNvSpPr>
            <p:nvPr/>
          </p:nvSpPr>
          <p:spPr bwMode="auto">
            <a:xfrm>
              <a:off x="3288" y="1434"/>
              <a:ext cx="91" cy="90"/>
            </a:xfrm>
            <a:prstGeom prst="ellipse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3041" name="Group 58"/>
          <p:cNvGrpSpPr>
            <a:grpSpLocks/>
          </p:cNvGrpSpPr>
          <p:nvPr/>
        </p:nvGrpSpPr>
        <p:grpSpPr bwMode="auto">
          <a:xfrm flipH="1">
            <a:off x="6154738" y="2997200"/>
            <a:ext cx="504825" cy="431800"/>
            <a:chOff x="1020" y="2750"/>
            <a:chExt cx="318" cy="272"/>
          </a:xfrm>
        </p:grpSpPr>
        <p:sp>
          <p:nvSpPr>
            <p:cNvPr id="43072" name="Line 5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73" name="Line 6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74" name="Line 6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75" name="Line 6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76" name="Line 6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42" name="Line 64"/>
          <p:cNvSpPr>
            <a:spLocks noChangeShapeType="1"/>
          </p:cNvSpPr>
          <p:nvPr/>
        </p:nvSpPr>
        <p:spPr bwMode="auto">
          <a:xfrm>
            <a:off x="6659563" y="3429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3" name="Line 65"/>
          <p:cNvSpPr>
            <a:spLocks noChangeShapeType="1"/>
          </p:cNvSpPr>
          <p:nvPr/>
        </p:nvSpPr>
        <p:spPr bwMode="auto">
          <a:xfrm>
            <a:off x="6515100" y="37163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4" name="Line 66"/>
          <p:cNvSpPr>
            <a:spLocks noChangeShapeType="1"/>
          </p:cNvSpPr>
          <p:nvPr/>
        </p:nvSpPr>
        <p:spPr bwMode="auto">
          <a:xfrm flipV="1">
            <a:off x="6659563" y="1916113"/>
            <a:ext cx="0" cy="1081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45" name="Group 67"/>
          <p:cNvGrpSpPr>
            <a:grpSpLocks/>
          </p:cNvGrpSpPr>
          <p:nvPr/>
        </p:nvGrpSpPr>
        <p:grpSpPr bwMode="auto">
          <a:xfrm flipH="1">
            <a:off x="6156325" y="1484313"/>
            <a:ext cx="504825" cy="431800"/>
            <a:chOff x="1020" y="2750"/>
            <a:chExt cx="318" cy="272"/>
          </a:xfrm>
        </p:grpSpPr>
        <p:sp>
          <p:nvSpPr>
            <p:cNvPr id="43067" name="Line 6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8" name="Line 6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9" name="Line 7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70" name="Line 7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71" name="Line 7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46" name="Line 73"/>
          <p:cNvSpPr>
            <a:spLocks noChangeShapeType="1"/>
          </p:cNvSpPr>
          <p:nvPr/>
        </p:nvSpPr>
        <p:spPr bwMode="auto">
          <a:xfrm>
            <a:off x="6659563" y="11953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7" name="Line 74"/>
          <p:cNvSpPr>
            <a:spLocks noChangeShapeType="1"/>
          </p:cNvSpPr>
          <p:nvPr/>
        </p:nvSpPr>
        <p:spPr bwMode="auto">
          <a:xfrm>
            <a:off x="6515100" y="11953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48" name="Oval 75"/>
          <p:cNvSpPr>
            <a:spLocks noChangeArrowheads="1"/>
          </p:cNvSpPr>
          <p:nvPr/>
        </p:nvSpPr>
        <p:spPr bwMode="auto">
          <a:xfrm>
            <a:off x="6227763" y="1628775"/>
            <a:ext cx="144462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49" name="Line 76"/>
          <p:cNvSpPr>
            <a:spLocks noChangeShapeType="1"/>
          </p:cNvSpPr>
          <p:nvPr/>
        </p:nvSpPr>
        <p:spPr bwMode="auto">
          <a:xfrm>
            <a:off x="6659563" y="2492375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0" name="Line 77"/>
          <p:cNvSpPr>
            <a:spLocks noChangeShapeType="1"/>
          </p:cNvSpPr>
          <p:nvPr/>
        </p:nvSpPr>
        <p:spPr bwMode="auto">
          <a:xfrm flipH="1" flipV="1">
            <a:off x="5938838" y="3211513"/>
            <a:ext cx="2159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1" name="Line 78"/>
          <p:cNvSpPr>
            <a:spLocks noChangeShapeType="1"/>
          </p:cNvSpPr>
          <p:nvPr/>
        </p:nvSpPr>
        <p:spPr bwMode="auto">
          <a:xfrm flipH="1" flipV="1">
            <a:off x="5938838" y="1700213"/>
            <a:ext cx="2159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052" name="Line 79"/>
          <p:cNvSpPr>
            <a:spLocks noChangeShapeType="1"/>
          </p:cNvSpPr>
          <p:nvPr/>
        </p:nvSpPr>
        <p:spPr bwMode="auto">
          <a:xfrm flipH="1">
            <a:off x="5940425" y="17002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53" name="Group 80"/>
          <p:cNvGrpSpPr>
            <a:grpSpLocks/>
          </p:cNvGrpSpPr>
          <p:nvPr/>
        </p:nvGrpSpPr>
        <p:grpSpPr bwMode="auto">
          <a:xfrm flipH="1">
            <a:off x="1331913" y="3500438"/>
            <a:ext cx="504825" cy="431800"/>
            <a:chOff x="1020" y="2750"/>
            <a:chExt cx="318" cy="272"/>
          </a:xfrm>
        </p:grpSpPr>
        <p:sp>
          <p:nvSpPr>
            <p:cNvPr id="43062" name="Line 81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3" name="Line 82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4" name="Line 83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5" name="Line 84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6" name="Line 85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054" name="Group 86"/>
          <p:cNvGrpSpPr>
            <a:grpSpLocks/>
          </p:cNvGrpSpPr>
          <p:nvPr/>
        </p:nvGrpSpPr>
        <p:grpSpPr bwMode="auto">
          <a:xfrm flipH="1">
            <a:off x="5651500" y="4800600"/>
            <a:ext cx="1512888" cy="863600"/>
            <a:chOff x="793" y="2931"/>
            <a:chExt cx="953" cy="544"/>
          </a:xfrm>
        </p:grpSpPr>
        <p:sp>
          <p:nvSpPr>
            <p:cNvPr id="43058" name="AutoShape 87"/>
            <p:cNvSpPr>
              <a:spLocks noChangeArrowheads="1"/>
            </p:cNvSpPr>
            <p:nvPr/>
          </p:nvSpPr>
          <p:spPr bwMode="auto">
            <a:xfrm rot="16200000" flipH="1">
              <a:off x="998" y="2953"/>
              <a:ext cx="544" cy="49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2225" algn="ctr">
              <a:solidFill>
                <a:schemeClr val="tx1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059" name="Line 88"/>
            <p:cNvSpPr>
              <a:spLocks noChangeShapeType="1"/>
            </p:cNvSpPr>
            <p:nvPr/>
          </p:nvSpPr>
          <p:spPr bwMode="auto">
            <a:xfrm flipH="1">
              <a:off x="793" y="3203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0" name="Line 89"/>
            <p:cNvSpPr>
              <a:spLocks noChangeShapeType="1"/>
            </p:cNvSpPr>
            <p:nvPr/>
          </p:nvSpPr>
          <p:spPr bwMode="auto">
            <a:xfrm flipH="1">
              <a:off x="1519" y="3203"/>
              <a:ext cx="2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61" name="Oval 90"/>
            <p:cNvSpPr>
              <a:spLocks noChangeArrowheads="1"/>
            </p:cNvSpPr>
            <p:nvPr/>
          </p:nvSpPr>
          <p:spPr bwMode="auto">
            <a:xfrm flipH="1">
              <a:off x="1519" y="3157"/>
              <a:ext cx="91" cy="90"/>
            </a:xfrm>
            <a:prstGeom prst="ellipse">
              <a:avLst/>
            </a:prstGeom>
            <a:solidFill>
              <a:schemeClr val="bg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3056" name="Line 92"/>
          <p:cNvSpPr>
            <a:spLocks noChangeShapeType="1"/>
          </p:cNvSpPr>
          <p:nvPr/>
        </p:nvSpPr>
        <p:spPr bwMode="auto">
          <a:xfrm flipH="1">
            <a:off x="1258888" y="37163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16425"/>
              </p:ext>
            </p:extLst>
          </p:nvPr>
        </p:nvGraphicFramePr>
        <p:xfrm>
          <a:off x="2143125" y="5410200"/>
          <a:ext cx="20113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6" name="Formel" r:id="rId3" imgW="1371600" imgH="431640" progId="Equation.3">
                  <p:embed/>
                </p:oleObj>
              </mc:Choice>
              <mc:Fallback>
                <p:oleObj name="Formel" r:id="rId3" imgW="1371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5410200"/>
                        <a:ext cx="201136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k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89518"/>
              </p:ext>
            </p:extLst>
          </p:nvPr>
        </p:nvGraphicFramePr>
        <p:xfrm>
          <a:off x="6740525" y="5410200"/>
          <a:ext cx="19177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07" name="Formel" r:id="rId5" imgW="1307880" imgH="431640" progId="Equation.3">
                  <p:embed/>
                </p:oleObj>
              </mc:Choice>
              <mc:Fallback>
                <p:oleObj name="Formel" r:id="rId5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5410200"/>
                        <a:ext cx="19177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1066800" y="5029200"/>
            <a:ext cx="191024" cy="381000"/>
            <a:chOff x="4054475" y="3790950"/>
            <a:chExt cx="288925" cy="576263"/>
          </a:xfrm>
        </p:grpSpPr>
        <p:sp>
          <p:nvSpPr>
            <p:cNvPr id="95" name="Oval 74"/>
            <p:cNvSpPr>
              <a:spLocks noChangeArrowheads="1"/>
            </p:cNvSpPr>
            <p:nvPr/>
          </p:nvSpPr>
          <p:spPr bwMode="auto">
            <a:xfrm flipH="1">
              <a:off x="4054475" y="3935413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6" name="Line 75"/>
            <p:cNvSpPr>
              <a:spLocks noChangeShapeType="1"/>
            </p:cNvSpPr>
            <p:nvPr/>
          </p:nvSpPr>
          <p:spPr bwMode="auto">
            <a:xfrm flipH="1">
              <a:off x="4198938" y="3790950"/>
              <a:ext cx="0" cy="144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76"/>
            <p:cNvSpPr>
              <a:spLocks noChangeShapeType="1"/>
            </p:cNvSpPr>
            <p:nvPr/>
          </p:nvSpPr>
          <p:spPr bwMode="auto">
            <a:xfrm flipH="1">
              <a:off x="4198938" y="4222750"/>
              <a:ext cx="0" cy="144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5562600" y="5257800"/>
            <a:ext cx="191024" cy="380999"/>
            <a:chOff x="4054475" y="3790950"/>
            <a:chExt cx="288925" cy="576263"/>
          </a:xfrm>
        </p:grpSpPr>
        <p:sp>
          <p:nvSpPr>
            <p:cNvPr id="101" name="Oval 74"/>
            <p:cNvSpPr>
              <a:spLocks noChangeArrowheads="1"/>
            </p:cNvSpPr>
            <p:nvPr/>
          </p:nvSpPr>
          <p:spPr bwMode="auto">
            <a:xfrm flipH="1">
              <a:off x="4054475" y="3935413"/>
              <a:ext cx="288925" cy="287338"/>
            </a:xfrm>
            <a:prstGeom prst="ellipse">
              <a:avLst/>
            </a:prstGeom>
            <a:solidFill>
              <a:schemeClr val="accent1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" name="Line 75"/>
            <p:cNvSpPr>
              <a:spLocks noChangeShapeType="1"/>
            </p:cNvSpPr>
            <p:nvPr/>
          </p:nvSpPr>
          <p:spPr bwMode="auto">
            <a:xfrm flipH="1">
              <a:off x="4198938" y="3790950"/>
              <a:ext cx="0" cy="144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" name="Line 76"/>
            <p:cNvSpPr>
              <a:spLocks noChangeShapeType="1"/>
            </p:cNvSpPr>
            <p:nvPr/>
          </p:nvSpPr>
          <p:spPr bwMode="auto">
            <a:xfrm flipH="1">
              <a:off x="4198938" y="4222750"/>
              <a:ext cx="0" cy="14446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4" name="Line 65"/>
          <p:cNvSpPr>
            <a:spLocks noChangeShapeType="1"/>
          </p:cNvSpPr>
          <p:nvPr/>
        </p:nvSpPr>
        <p:spPr bwMode="auto">
          <a:xfrm>
            <a:off x="5562600" y="5638800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21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Operationsverstärker - Stabilität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1188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29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Stabilität</a:t>
            </a:r>
          </a:p>
        </p:txBody>
      </p:sp>
      <p:graphicFrame>
        <p:nvGraphicFramePr>
          <p:cNvPr id="4199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0378657"/>
              </p:ext>
            </p:extLst>
          </p:nvPr>
        </p:nvGraphicFramePr>
        <p:xfrm>
          <a:off x="882650" y="1392238"/>
          <a:ext cx="394346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29" name="Formel" r:id="rId3" imgW="2857320" imgH="482400" progId="Equation.3">
                  <p:embed/>
                </p:oleObj>
              </mc:Choice>
              <mc:Fallback>
                <p:oleObj name="Formel" r:id="rId3" imgW="2857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392238"/>
                        <a:ext cx="394346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Gerade Verbindung mit Pfeil 108"/>
          <p:cNvCxnSpPr/>
          <p:nvPr/>
        </p:nvCxnSpPr>
        <p:spPr bwMode="auto">
          <a:xfrm>
            <a:off x="1086911" y="44196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 flipV="1">
            <a:off x="1086911" y="22860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1066799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1981199" y="2971800"/>
            <a:ext cx="16002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" name="Grafik 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2849" y="4114800"/>
            <a:ext cx="60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5" name="Gerade Verbindung 114"/>
          <p:cNvCxnSpPr/>
          <p:nvPr/>
        </p:nvCxnSpPr>
        <p:spPr bwMode="auto">
          <a:xfrm>
            <a:off x="1981199" y="2971800"/>
            <a:ext cx="0" cy="266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1086911" y="47244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086911" y="64008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858311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696511" y="5334000"/>
            <a:ext cx="5334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2229911" y="5867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mit Pfeil 120"/>
          <p:cNvCxnSpPr/>
          <p:nvPr/>
        </p:nvCxnSpPr>
        <p:spPr bwMode="auto">
          <a:xfrm flipV="1">
            <a:off x="1086911" y="53340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feld 65"/>
          <p:cNvSpPr txBox="1"/>
          <p:nvPr/>
        </p:nvSpPr>
        <p:spPr>
          <a:xfrm>
            <a:off x="629711" y="53340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180</a:t>
            </a:r>
            <a:endParaRPr lang="de-DE" dirty="0"/>
          </a:p>
        </p:txBody>
      </p:sp>
      <p:sp>
        <p:nvSpPr>
          <p:cNvPr id="123" name="Textfeld 66"/>
          <p:cNvSpPr txBox="1"/>
          <p:nvPr/>
        </p:nvSpPr>
        <p:spPr>
          <a:xfrm>
            <a:off x="2915711" y="58674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90</a:t>
            </a:r>
            <a:endParaRPr lang="de-DE" dirty="0"/>
          </a:p>
        </p:txBody>
      </p:sp>
      <p:cxnSp>
        <p:nvCxnSpPr>
          <p:cNvPr id="125" name="Gerade Verbindung 124"/>
          <p:cNvCxnSpPr/>
          <p:nvPr/>
        </p:nvCxnSpPr>
        <p:spPr bwMode="auto">
          <a:xfrm>
            <a:off x="3581399" y="4572000"/>
            <a:ext cx="3048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mit Pfeil 126"/>
          <p:cNvCxnSpPr/>
          <p:nvPr/>
        </p:nvCxnSpPr>
        <p:spPr bwMode="auto">
          <a:xfrm flipV="1">
            <a:off x="1391711" y="29718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70022827"/>
              </p:ext>
            </p:extLst>
          </p:nvPr>
        </p:nvGraphicFramePr>
        <p:xfrm>
          <a:off x="2108199" y="4114800"/>
          <a:ext cx="711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0" name="Formel" r:id="rId6" imgW="622080" imgH="228600" progId="Equation.3">
                  <p:embed/>
                </p:oleObj>
              </mc:Choice>
              <mc:Fallback>
                <p:oleObj name="Formel" r:id="rId6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199" y="4114800"/>
                        <a:ext cx="711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4588340"/>
              </p:ext>
            </p:extLst>
          </p:nvPr>
        </p:nvGraphicFramePr>
        <p:xfrm>
          <a:off x="3657599" y="4495800"/>
          <a:ext cx="6842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1" name="Formel" r:id="rId8" imgW="596880" imgH="228600" progId="Equation.3">
                  <p:embed/>
                </p:oleObj>
              </mc:Choice>
              <mc:Fallback>
                <p:oleObj name="Formel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4495800"/>
                        <a:ext cx="68421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Gerade Verbindung 141"/>
          <p:cNvCxnSpPr/>
          <p:nvPr/>
        </p:nvCxnSpPr>
        <p:spPr bwMode="auto">
          <a:xfrm>
            <a:off x="3886199" y="5410200"/>
            <a:ext cx="3048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05009843"/>
              </p:ext>
            </p:extLst>
          </p:nvPr>
        </p:nvGraphicFramePr>
        <p:xfrm>
          <a:off x="3962399" y="5181600"/>
          <a:ext cx="684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2" name="Formel" r:id="rId10" imgW="672840" imgH="228600" progId="Equation.3">
                  <p:embed/>
                </p:oleObj>
              </mc:Choice>
              <mc:Fallback>
                <p:oleObj name="Formel" r:id="rId10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5181600"/>
                        <a:ext cx="684213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89432901"/>
              </p:ext>
            </p:extLst>
          </p:nvPr>
        </p:nvGraphicFramePr>
        <p:xfrm>
          <a:off x="457200" y="2519363"/>
          <a:ext cx="7620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3" name="Formel" r:id="rId12" imgW="774360" imgH="241200" progId="Equation.3">
                  <p:embed/>
                </p:oleObj>
              </mc:Choice>
              <mc:Fallback>
                <p:oleObj name="Formel" r:id="rId12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9363"/>
                        <a:ext cx="7620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 flipH="1">
            <a:off x="5508625" y="2782888"/>
            <a:ext cx="504825" cy="431800"/>
            <a:chOff x="1020" y="2750"/>
            <a:chExt cx="318" cy="272"/>
          </a:xfrm>
        </p:grpSpPr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6013450" y="32146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V="1">
            <a:off x="6011863" y="2493963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7596188" y="2784475"/>
            <a:ext cx="504825" cy="431800"/>
            <a:chOff x="1020" y="2750"/>
            <a:chExt cx="318" cy="272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" name="Line 22"/>
          <p:cNvSpPr>
            <a:spLocks noChangeShapeType="1"/>
          </p:cNvSpPr>
          <p:nvPr/>
        </p:nvSpPr>
        <p:spPr bwMode="auto">
          <a:xfrm flipH="1">
            <a:off x="7596188" y="32162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H="1" flipV="1">
            <a:off x="7596188" y="24955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>
            <a:off x="6011863" y="35036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" name="Group 25"/>
          <p:cNvGrpSpPr>
            <a:grpSpLocks/>
          </p:cNvGrpSpPr>
          <p:nvPr/>
        </p:nvGrpSpPr>
        <p:grpSpPr bwMode="auto">
          <a:xfrm flipH="1">
            <a:off x="7091363" y="1703388"/>
            <a:ext cx="504825" cy="431800"/>
            <a:chOff x="1020" y="2750"/>
            <a:chExt cx="318" cy="272"/>
          </a:xfrm>
        </p:grpSpPr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" name="Oval 31"/>
          <p:cNvSpPr>
            <a:spLocks noChangeArrowheads="1"/>
          </p:cNvSpPr>
          <p:nvPr/>
        </p:nvSpPr>
        <p:spPr bwMode="auto">
          <a:xfrm>
            <a:off x="7162800" y="184785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3" name="Group 32"/>
          <p:cNvGrpSpPr>
            <a:grpSpLocks/>
          </p:cNvGrpSpPr>
          <p:nvPr/>
        </p:nvGrpSpPr>
        <p:grpSpPr bwMode="auto">
          <a:xfrm flipH="1">
            <a:off x="6011863" y="1701800"/>
            <a:ext cx="504825" cy="431800"/>
            <a:chOff x="3470" y="3022"/>
            <a:chExt cx="318" cy="272"/>
          </a:xfrm>
        </p:grpSpPr>
        <p:grpSp>
          <p:nvGrpSpPr>
            <p:cNvPr id="54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6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1" name="Line 40"/>
          <p:cNvSpPr>
            <a:spLocks noChangeShapeType="1"/>
          </p:cNvSpPr>
          <p:nvPr/>
        </p:nvSpPr>
        <p:spPr bwMode="auto">
          <a:xfrm>
            <a:off x="601186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42"/>
          <p:cNvSpPr>
            <a:spLocks noChangeShapeType="1"/>
          </p:cNvSpPr>
          <p:nvPr/>
        </p:nvSpPr>
        <p:spPr bwMode="auto">
          <a:xfrm>
            <a:off x="6515100" y="191770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6588125" y="191770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44"/>
          <p:cNvSpPr>
            <a:spLocks noChangeShapeType="1"/>
          </p:cNvSpPr>
          <p:nvPr/>
        </p:nvSpPr>
        <p:spPr bwMode="auto">
          <a:xfrm>
            <a:off x="6011863" y="14859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45"/>
          <p:cNvSpPr>
            <a:spLocks noChangeShapeType="1"/>
          </p:cNvSpPr>
          <p:nvPr/>
        </p:nvSpPr>
        <p:spPr bwMode="auto">
          <a:xfrm>
            <a:off x="586740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Line 46"/>
          <p:cNvSpPr>
            <a:spLocks noChangeShapeType="1"/>
          </p:cNvSpPr>
          <p:nvPr/>
        </p:nvSpPr>
        <p:spPr bwMode="auto">
          <a:xfrm flipV="1">
            <a:off x="6011863" y="12700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Line 47"/>
          <p:cNvSpPr>
            <a:spLocks noChangeShapeType="1"/>
          </p:cNvSpPr>
          <p:nvPr/>
        </p:nvSpPr>
        <p:spPr bwMode="auto">
          <a:xfrm>
            <a:off x="6586538" y="19192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Line 48"/>
          <p:cNvSpPr>
            <a:spLocks noChangeShapeType="1"/>
          </p:cNvSpPr>
          <p:nvPr/>
        </p:nvSpPr>
        <p:spPr bwMode="auto">
          <a:xfrm>
            <a:off x="7594600" y="148748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49"/>
          <p:cNvSpPr>
            <a:spLocks noChangeShapeType="1"/>
          </p:cNvSpPr>
          <p:nvPr/>
        </p:nvSpPr>
        <p:spPr bwMode="auto">
          <a:xfrm>
            <a:off x="7450138" y="12715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Line 50"/>
          <p:cNvSpPr>
            <a:spLocks noChangeShapeType="1"/>
          </p:cNvSpPr>
          <p:nvPr/>
        </p:nvSpPr>
        <p:spPr bwMode="auto">
          <a:xfrm flipV="1">
            <a:off x="7594600" y="12715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Line 51"/>
          <p:cNvSpPr>
            <a:spLocks noChangeShapeType="1"/>
          </p:cNvSpPr>
          <p:nvPr/>
        </p:nvSpPr>
        <p:spPr bwMode="auto">
          <a:xfrm>
            <a:off x="7594600" y="21367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Line 52"/>
          <p:cNvSpPr>
            <a:spLocks noChangeShapeType="1"/>
          </p:cNvSpPr>
          <p:nvPr/>
        </p:nvSpPr>
        <p:spPr bwMode="auto">
          <a:xfrm>
            <a:off x="7596188" y="2566988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" name="Line 58"/>
          <p:cNvSpPr>
            <a:spLocks noChangeShapeType="1"/>
          </p:cNvSpPr>
          <p:nvPr/>
        </p:nvSpPr>
        <p:spPr bwMode="auto">
          <a:xfrm>
            <a:off x="5292725" y="29987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Line 59"/>
          <p:cNvSpPr>
            <a:spLocks noChangeShapeType="1"/>
          </p:cNvSpPr>
          <p:nvPr/>
        </p:nvSpPr>
        <p:spPr bwMode="auto">
          <a:xfrm>
            <a:off x="7956550" y="2998788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" name="Group 60"/>
          <p:cNvGrpSpPr>
            <a:grpSpLocks/>
          </p:cNvGrpSpPr>
          <p:nvPr/>
        </p:nvGrpSpPr>
        <p:grpSpPr bwMode="auto">
          <a:xfrm>
            <a:off x="7596188" y="2998788"/>
            <a:ext cx="506412" cy="647700"/>
            <a:chOff x="1655" y="1752"/>
            <a:chExt cx="319" cy="408"/>
          </a:xfrm>
        </p:grpSpPr>
        <p:sp>
          <p:nvSpPr>
            <p:cNvPr id="81" name="Line 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Line 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6" name="Line 66"/>
          <p:cNvSpPr>
            <a:spLocks noChangeShapeType="1"/>
          </p:cNvSpPr>
          <p:nvPr/>
        </p:nvSpPr>
        <p:spPr bwMode="auto">
          <a:xfrm>
            <a:off x="7237413" y="35020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Line 67"/>
          <p:cNvSpPr>
            <a:spLocks noChangeShapeType="1"/>
          </p:cNvSpPr>
          <p:nvPr/>
        </p:nvSpPr>
        <p:spPr bwMode="auto">
          <a:xfrm>
            <a:off x="7094538" y="39354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Line 68"/>
          <p:cNvSpPr>
            <a:spLocks noChangeShapeType="1"/>
          </p:cNvSpPr>
          <p:nvPr/>
        </p:nvSpPr>
        <p:spPr bwMode="auto">
          <a:xfrm>
            <a:off x="7094538" y="4006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Line 69"/>
          <p:cNvSpPr>
            <a:spLocks noChangeShapeType="1"/>
          </p:cNvSpPr>
          <p:nvPr/>
        </p:nvSpPr>
        <p:spPr bwMode="auto">
          <a:xfrm>
            <a:off x="7237413" y="40068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Line 70"/>
          <p:cNvSpPr>
            <a:spLocks noChangeShapeType="1"/>
          </p:cNvSpPr>
          <p:nvPr/>
        </p:nvSpPr>
        <p:spPr bwMode="auto">
          <a:xfrm flipH="1">
            <a:off x="7094538" y="44386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1" name="Group 71"/>
          <p:cNvGrpSpPr>
            <a:grpSpLocks/>
          </p:cNvGrpSpPr>
          <p:nvPr/>
        </p:nvGrpSpPr>
        <p:grpSpPr bwMode="auto">
          <a:xfrm flipH="1">
            <a:off x="5508625" y="2998788"/>
            <a:ext cx="506413" cy="647700"/>
            <a:chOff x="1655" y="1752"/>
            <a:chExt cx="319" cy="408"/>
          </a:xfrm>
        </p:grpSpPr>
        <p:sp>
          <p:nvSpPr>
            <p:cNvPr id="92" name="Line 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" name="Line 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Line 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7" name="Oval 77"/>
          <p:cNvSpPr>
            <a:spLocks noChangeArrowheads="1"/>
          </p:cNvSpPr>
          <p:nvPr/>
        </p:nvSpPr>
        <p:spPr bwMode="auto">
          <a:xfrm>
            <a:off x="6588125" y="371792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8" name="Line 78"/>
          <p:cNvSpPr>
            <a:spLocks noChangeShapeType="1"/>
          </p:cNvSpPr>
          <p:nvPr/>
        </p:nvSpPr>
        <p:spPr bwMode="auto">
          <a:xfrm>
            <a:off x="6804025" y="35020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Line 79"/>
          <p:cNvSpPr>
            <a:spLocks noChangeShapeType="1"/>
          </p:cNvSpPr>
          <p:nvPr/>
        </p:nvSpPr>
        <p:spPr bwMode="auto">
          <a:xfrm>
            <a:off x="68040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Line 80"/>
          <p:cNvSpPr>
            <a:spLocks noChangeShapeType="1"/>
          </p:cNvSpPr>
          <p:nvPr/>
        </p:nvSpPr>
        <p:spPr bwMode="auto">
          <a:xfrm>
            <a:off x="6661150" y="44370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81"/>
          <p:cNvSpPr>
            <a:spLocks noChangeShapeType="1"/>
          </p:cNvSpPr>
          <p:nvPr/>
        </p:nvSpPr>
        <p:spPr bwMode="auto">
          <a:xfrm>
            <a:off x="6804025" y="37893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Line 83"/>
          <p:cNvSpPr>
            <a:spLocks noChangeShapeType="1"/>
          </p:cNvSpPr>
          <p:nvPr/>
        </p:nvSpPr>
        <p:spPr bwMode="auto">
          <a:xfrm flipH="1">
            <a:off x="6804025" y="1270000"/>
            <a:ext cx="15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" name="Line 84"/>
          <p:cNvSpPr>
            <a:spLocks noChangeShapeType="1"/>
          </p:cNvSpPr>
          <p:nvPr/>
        </p:nvSpPr>
        <p:spPr bwMode="auto">
          <a:xfrm>
            <a:off x="6661150" y="16303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" name="Line 85"/>
          <p:cNvSpPr>
            <a:spLocks noChangeShapeType="1"/>
          </p:cNvSpPr>
          <p:nvPr/>
        </p:nvSpPr>
        <p:spPr bwMode="auto">
          <a:xfrm>
            <a:off x="6661150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" name="Line 86"/>
          <p:cNvSpPr>
            <a:spLocks noChangeShapeType="1"/>
          </p:cNvSpPr>
          <p:nvPr/>
        </p:nvSpPr>
        <p:spPr bwMode="auto">
          <a:xfrm>
            <a:off x="6804025" y="17018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" name="Line 87"/>
          <p:cNvSpPr>
            <a:spLocks noChangeShapeType="1"/>
          </p:cNvSpPr>
          <p:nvPr/>
        </p:nvSpPr>
        <p:spPr bwMode="auto">
          <a:xfrm>
            <a:off x="666115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Line 88"/>
          <p:cNvSpPr>
            <a:spLocks noChangeShapeType="1"/>
          </p:cNvSpPr>
          <p:nvPr/>
        </p:nvSpPr>
        <p:spPr bwMode="auto">
          <a:xfrm>
            <a:off x="8101013" y="12700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" name="Line 89"/>
          <p:cNvSpPr>
            <a:spLocks noChangeShapeType="1"/>
          </p:cNvSpPr>
          <p:nvPr/>
        </p:nvSpPr>
        <p:spPr bwMode="auto">
          <a:xfrm>
            <a:off x="7958138" y="18462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Line 90"/>
          <p:cNvSpPr>
            <a:spLocks noChangeShapeType="1"/>
          </p:cNvSpPr>
          <p:nvPr/>
        </p:nvSpPr>
        <p:spPr bwMode="auto">
          <a:xfrm>
            <a:off x="7958138" y="1917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Line 91"/>
          <p:cNvSpPr>
            <a:spLocks noChangeShapeType="1"/>
          </p:cNvSpPr>
          <p:nvPr/>
        </p:nvSpPr>
        <p:spPr bwMode="auto">
          <a:xfrm>
            <a:off x="8101013" y="19177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92"/>
          <p:cNvSpPr>
            <a:spLocks noChangeShapeType="1"/>
          </p:cNvSpPr>
          <p:nvPr/>
        </p:nvSpPr>
        <p:spPr bwMode="auto">
          <a:xfrm>
            <a:off x="7958138" y="1270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93"/>
          <p:cNvSpPr>
            <a:spLocks noChangeShapeType="1"/>
          </p:cNvSpPr>
          <p:nvPr/>
        </p:nvSpPr>
        <p:spPr bwMode="auto">
          <a:xfrm flipH="1">
            <a:off x="7597775" y="2349500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36" name="Object 99"/>
          <p:cNvGraphicFramePr>
            <a:graphicFrameLocks noChangeAspect="1"/>
          </p:cNvGraphicFramePr>
          <p:nvPr/>
        </p:nvGraphicFramePr>
        <p:xfrm>
          <a:off x="7308850" y="400526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4" name="Formel" r:id="rId14" imgW="190500" imgH="228600" progId="Equation.3">
                  <p:embed/>
                </p:oleObj>
              </mc:Choice>
              <mc:Fallback>
                <p:oleObj name="Formel" r:id="rId14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005263"/>
                        <a:ext cx="358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00"/>
          <p:cNvGraphicFramePr>
            <a:graphicFrameLocks noChangeAspect="1"/>
          </p:cNvGraphicFramePr>
          <p:nvPr/>
        </p:nvGraphicFramePr>
        <p:xfrm>
          <a:off x="5795963" y="3500438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5" name="Formel" r:id="rId16" imgW="241195" imgH="241195" progId="Equation.3">
                  <p:embed/>
                </p:oleObj>
              </mc:Choice>
              <mc:Fallback>
                <p:oleObj name="Formel" r:id="rId16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01"/>
          <p:cNvGraphicFramePr>
            <a:graphicFrameLocks noChangeAspect="1"/>
          </p:cNvGraphicFramePr>
          <p:nvPr/>
        </p:nvGraphicFramePr>
        <p:xfrm>
          <a:off x="6877050" y="1289050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6" name="Formel" r:id="rId18" imgW="241091" imgH="215713" progId="Equation.3">
                  <p:embed/>
                </p:oleObj>
              </mc:Choice>
              <mc:Fallback>
                <p:oleObj name="Formel" r:id="rId18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89050"/>
                        <a:ext cx="43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02"/>
          <p:cNvGraphicFramePr>
            <a:graphicFrameLocks noChangeAspect="1"/>
          </p:cNvGraphicFramePr>
          <p:nvPr/>
        </p:nvGraphicFramePr>
        <p:xfrm>
          <a:off x="5535613" y="1690688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7" name="Formel" r:id="rId20" imgW="291973" imgH="228501" progId="Equation.3">
                  <p:embed/>
                </p:oleObj>
              </mc:Choice>
              <mc:Fallback>
                <p:oleObj name="Formel" r:id="rId20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690688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03"/>
          <p:cNvGraphicFramePr>
            <a:graphicFrameLocks noChangeAspect="1"/>
          </p:cNvGraphicFramePr>
          <p:nvPr/>
        </p:nvGraphicFramePr>
        <p:xfrm>
          <a:off x="6011863" y="2781300"/>
          <a:ext cx="363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8" name="Formel" r:id="rId22" imgW="203112" imgH="228501" progId="Equation.3">
                  <p:embed/>
                </p:oleObj>
              </mc:Choice>
              <mc:Fallback>
                <p:oleObj name="Formel" r:id="rId22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3635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Oval 104"/>
          <p:cNvSpPr>
            <a:spLocks noChangeArrowheads="1"/>
          </p:cNvSpPr>
          <p:nvPr/>
        </p:nvSpPr>
        <p:spPr bwMode="auto">
          <a:xfrm>
            <a:off x="5146675" y="314166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6" name="Line 105"/>
          <p:cNvSpPr>
            <a:spLocks noChangeShapeType="1"/>
          </p:cNvSpPr>
          <p:nvPr/>
        </p:nvSpPr>
        <p:spPr bwMode="auto">
          <a:xfrm>
            <a:off x="5291138" y="29972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Line 106"/>
          <p:cNvSpPr>
            <a:spLocks noChangeShapeType="1"/>
          </p:cNvSpPr>
          <p:nvPr/>
        </p:nvSpPr>
        <p:spPr bwMode="auto">
          <a:xfrm>
            <a:off x="5291138" y="34290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Line 107"/>
          <p:cNvSpPr>
            <a:spLocks noChangeShapeType="1"/>
          </p:cNvSpPr>
          <p:nvPr/>
        </p:nvSpPr>
        <p:spPr bwMode="auto">
          <a:xfrm>
            <a:off x="5146675" y="35734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" name="Rechteck 149"/>
          <p:cNvSpPr/>
          <p:nvPr/>
        </p:nvSpPr>
        <p:spPr bwMode="auto">
          <a:xfrm>
            <a:off x="8610600" y="26670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8686800" y="25908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8686800" y="28956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Rechteck 152"/>
          <p:cNvSpPr/>
          <p:nvPr/>
        </p:nvSpPr>
        <p:spPr bwMode="auto">
          <a:xfrm>
            <a:off x="8610600" y="31242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4" name="Gerade Verbindung 153"/>
          <p:cNvCxnSpPr/>
          <p:nvPr/>
        </p:nvCxnSpPr>
        <p:spPr bwMode="auto">
          <a:xfrm>
            <a:off x="8686800" y="30480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154"/>
          <p:cNvCxnSpPr/>
          <p:nvPr/>
        </p:nvCxnSpPr>
        <p:spPr bwMode="auto">
          <a:xfrm>
            <a:off x="8686800" y="33528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 Verbindung 4"/>
          <p:cNvCxnSpPr/>
          <p:nvPr/>
        </p:nvCxnSpPr>
        <p:spPr bwMode="auto">
          <a:xfrm flipH="1">
            <a:off x="8534400" y="3429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6" name="Gleichschenkliges Dreieck 32"/>
          <p:cNvSpPr>
            <a:spLocks noChangeArrowheads="1"/>
          </p:cNvSpPr>
          <p:nvPr/>
        </p:nvSpPr>
        <p:spPr bwMode="auto">
          <a:xfrm rot="5400000">
            <a:off x="7624762" y="5329238"/>
            <a:ext cx="863600" cy="720725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57" name="Gerade Verbindung 33"/>
          <p:cNvCxnSpPr>
            <a:cxnSpLocks noChangeShapeType="1"/>
          </p:cNvCxnSpPr>
          <p:nvPr/>
        </p:nvCxnSpPr>
        <p:spPr bwMode="auto">
          <a:xfrm>
            <a:off x="7119936" y="5545138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34"/>
          <p:cNvCxnSpPr>
            <a:cxnSpLocks noChangeShapeType="1"/>
          </p:cNvCxnSpPr>
          <p:nvPr/>
        </p:nvCxnSpPr>
        <p:spPr bwMode="auto">
          <a:xfrm>
            <a:off x="8416924" y="5689601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Gerade Verbindung 35"/>
          <p:cNvCxnSpPr>
            <a:cxnSpLocks noChangeShapeType="1"/>
          </p:cNvCxnSpPr>
          <p:nvPr/>
        </p:nvCxnSpPr>
        <p:spPr bwMode="auto">
          <a:xfrm flipV="1">
            <a:off x="7337424" y="5041901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Gerade Verbindung 36"/>
          <p:cNvCxnSpPr>
            <a:cxnSpLocks noChangeShapeType="1"/>
          </p:cNvCxnSpPr>
          <p:nvPr/>
        </p:nvCxnSpPr>
        <p:spPr bwMode="auto">
          <a:xfrm>
            <a:off x="7337424" y="5041901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Rechteck 37"/>
          <p:cNvSpPr>
            <a:spLocks noChangeArrowheads="1"/>
          </p:cNvSpPr>
          <p:nvPr/>
        </p:nvSpPr>
        <p:spPr bwMode="auto">
          <a:xfrm>
            <a:off x="7769224" y="4968876"/>
            <a:ext cx="503237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62" name="Gerade Verbindung 38"/>
          <p:cNvCxnSpPr>
            <a:cxnSpLocks noChangeShapeType="1"/>
          </p:cNvCxnSpPr>
          <p:nvPr/>
        </p:nvCxnSpPr>
        <p:spPr bwMode="auto">
          <a:xfrm>
            <a:off x="8272461" y="5041901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39"/>
          <p:cNvCxnSpPr>
            <a:cxnSpLocks noChangeShapeType="1"/>
          </p:cNvCxnSpPr>
          <p:nvPr/>
        </p:nvCxnSpPr>
        <p:spPr bwMode="auto">
          <a:xfrm flipV="1">
            <a:off x="8704261" y="5041901"/>
            <a:ext cx="0" cy="6477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40"/>
          <p:cNvCxnSpPr>
            <a:cxnSpLocks noChangeShapeType="1"/>
          </p:cNvCxnSpPr>
          <p:nvPr/>
        </p:nvCxnSpPr>
        <p:spPr bwMode="auto">
          <a:xfrm>
            <a:off x="7119936" y="5834063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Gerade Verbindung 41"/>
          <p:cNvCxnSpPr>
            <a:cxnSpLocks noChangeShapeType="1"/>
          </p:cNvCxnSpPr>
          <p:nvPr/>
        </p:nvCxnSpPr>
        <p:spPr bwMode="auto">
          <a:xfrm>
            <a:off x="5968999" y="5545138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Rechteck 42"/>
          <p:cNvSpPr>
            <a:spLocks noChangeArrowheads="1"/>
          </p:cNvSpPr>
          <p:nvPr/>
        </p:nvSpPr>
        <p:spPr bwMode="auto">
          <a:xfrm>
            <a:off x="6400799" y="5473701"/>
            <a:ext cx="503237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67" name="Gerade Verbindung 43"/>
          <p:cNvCxnSpPr>
            <a:cxnSpLocks noChangeShapeType="1"/>
          </p:cNvCxnSpPr>
          <p:nvPr/>
        </p:nvCxnSpPr>
        <p:spPr bwMode="auto">
          <a:xfrm>
            <a:off x="6904036" y="5545138"/>
            <a:ext cx="433388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Ellipse 52"/>
          <p:cNvSpPr>
            <a:spLocks noChangeArrowheads="1"/>
          </p:cNvSpPr>
          <p:nvPr/>
        </p:nvSpPr>
        <p:spPr bwMode="auto">
          <a:xfrm>
            <a:off x="6977061" y="5976938"/>
            <a:ext cx="287338" cy="288925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69" name="Gerade Verbindung 53"/>
          <p:cNvCxnSpPr>
            <a:cxnSpLocks noChangeShapeType="1"/>
            <a:endCxn id="168" idx="0"/>
          </p:cNvCxnSpPr>
          <p:nvPr/>
        </p:nvCxnSpPr>
        <p:spPr bwMode="auto">
          <a:xfrm>
            <a:off x="7119936" y="5834063"/>
            <a:ext cx="0" cy="1428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54"/>
          <p:cNvCxnSpPr>
            <a:cxnSpLocks noChangeShapeType="1"/>
          </p:cNvCxnSpPr>
          <p:nvPr/>
        </p:nvCxnSpPr>
        <p:spPr bwMode="auto">
          <a:xfrm>
            <a:off x="7119936" y="6265863"/>
            <a:ext cx="0" cy="1444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Gerade Verbindung 55"/>
          <p:cNvCxnSpPr>
            <a:cxnSpLocks noChangeShapeType="1"/>
          </p:cNvCxnSpPr>
          <p:nvPr/>
        </p:nvCxnSpPr>
        <p:spPr bwMode="auto">
          <a:xfrm flipH="1">
            <a:off x="7048499" y="6410326"/>
            <a:ext cx="1444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Gerade Verbindung 94"/>
          <p:cNvCxnSpPr>
            <a:cxnSpLocks noChangeShapeType="1"/>
          </p:cNvCxnSpPr>
          <p:nvPr/>
        </p:nvCxnSpPr>
        <p:spPr bwMode="auto">
          <a:xfrm>
            <a:off x="5968999" y="5976938"/>
            <a:ext cx="0" cy="1444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95"/>
          <p:cNvCxnSpPr>
            <a:cxnSpLocks noChangeShapeType="1"/>
          </p:cNvCxnSpPr>
          <p:nvPr/>
        </p:nvCxnSpPr>
        <p:spPr bwMode="auto">
          <a:xfrm flipH="1">
            <a:off x="5895974" y="6121401"/>
            <a:ext cx="1444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Gerade Verbindung 96"/>
          <p:cNvCxnSpPr>
            <a:cxnSpLocks noChangeShapeType="1"/>
          </p:cNvCxnSpPr>
          <p:nvPr/>
        </p:nvCxnSpPr>
        <p:spPr bwMode="auto">
          <a:xfrm>
            <a:off x="5968999" y="5545138"/>
            <a:ext cx="0" cy="50482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Ellipse 80"/>
          <p:cNvSpPr>
            <a:spLocks noChangeArrowheads="1"/>
          </p:cNvSpPr>
          <p:nvPr/>
        </p:nvSpPr>
        <p:spPr bwMode="auto">
          <a:xfrm>
            <a:off x="7553324" y="5473701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8229600" y="2590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178" name="Textfeld 177"/>
          <p:cNvSpPr txBox="1"/>
          <p:nvPr/>
        </p:nvSpPr>
        <p:spPr>
          <a:xfrm>
            <a:off x="8229600" y="31242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R1</a:t>
            </a:r>
            <a:endParaRPr lang="de-DE" dirty="0"/>
          </a:p>
        </p:txBody>
      </p:sp>
      <p:sp>
        <p:nvSpPr>
          <p:cNvPr id="179" name="Textfeld 178"/>
          <p:cNvSpPr txBox="1"/>
          <p:nvPr/>
        </p:nvSpPr>
        <p:spPr>
          <a:xfrm>
            <a:off x="8305800" y="4724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180" name="Textfeld 179"/>
          <p:cNvSpPr txBox="1"/>
          <p:nvPr/>
        </p:nvSpPr>
        <p:spPr>
          <a:xfrm>
            <a:off x="6019800" y="5257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R1</a:t>
            </a:r>
            <a:endParaRPr lang="de-DE" dirty="0"/>
          </a:p>
        </p:txBody>
      </p:sp>
      <p:cxnSp>
        <p:nvCxnSpPr>
          <p:cNvPr id="181" name="Gerade Verbindung 180"/>
          <p:cNvCxnSpPr/>
          <p:nvPr/>
        </p:nvCxnSpPr>
        <p:spPr bwMode="auto">
          <a:xfrm>
            <a:off x="3372911" y="5867400"/>
            <a:ext cx="284689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Gerade Verbindung 181"/>
          <p:cNvCxnSpPr/>
          <p:nvPr/>
        </p:nvCxnSpPr>
        <p:spPr bwMode="auto">
          <a:xfrm rot="16200000">
            <a:off x="3667656" y="5877456"/>
            <a:ext cx="284688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Gerade Verbindung mit Pfeil 182"/>
          <p:cNvCxnSpPr/>
          <p:nvPr/>
        </p:nvCxnSpPr>
        <p:spPr bwMode="auto">
          <a:xfrm>
            <a:off x="685799" y="3733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28925431"/>
              </p:ext>
            </p:extLst>
          </p:nvPr>
        </p:nvGraphicFramePr>
        <p:xfrm>
          <a:off x="641350" y="3429000"/>
          <a:ext cx="495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39" name="Formel" r:id="rId24" imgW="431640" imgH="228600" progId="Equation.3">
                  <p:embed/>
                </p:oleObj>
              </mc:Choice>
              <mc:Fallback>
                <p:oleObj name="Formel" r:id="rId24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429000"/>
                        <a:ext cx="4953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84748"/>
              </p:ext>
            </p:extLst>
          </p:nvPr>
        </p:nvGraphicFramePr>
        <p:xfrm>
          <a:off x="152400" y="685800"/>
          <a:ext cx="2106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0" name="Formel" r:id="rId26" imgW="1307880" imgH="228600" progId="Equation.3">
                  <p:embed/>
                </p:oleObj>
              </mc:Choice>
              <mc:Fallback>
                <p:oleObj name="Formel" r:id="rId26" imgW="1307880" imgH="2286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5800"/>
                        <a:ext cx="21066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3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Differenzverstärker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de-DE" sz="1600" dirty="0" smtClean="0"/>
              <a:t>Vorlesung 8</a:t>
            </a:r>
          </a:p>
          <a:p>
            <a:r>
              <a:rPr lang="de-DE" sz="1600" dirty="0" smtClean="0"/>
              <a:t>Differenz- und Gleichtaktverstärkung</a:t>
            </a:r>
          </a:p>
          <a:p>
            <a:r>
              <a:rPr lang="de-DE" sz="1600" dirty="0"/>
              <a:t>Operations- und </a:t>
            </a:r>
            <a:r>
              <a:rPr lang="de-DE" sz="1600" dirty="0" smtClean="0"/>
              <a:t>Differenzverstärker</a:t>
            </a:r>
          </a:p>
          <a:p>
            <a:r>
              <a:rPr lang="de-DE" sz="1600" dirty="0"/>
              <a:t>Vorlesung </a:t>
            </a:r>
            <a:r>
              <a:rPr lang="de-DE" sz="1600" dirty="0" smtClean="0"/>
              <a:t>9</a:t>
            </a:r>
          </a:p>
          <a:p>
            <a:r>
              <a:rPr lang="de-DE" sz="1600" dirty="0" smtClean="0"/>
              <a:t>AC – Analyse von Differenzverstärker</a:t>
            </a:r>
            <a:endParaRPr lang="de-DE" sz="1600" dirty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3074" name="Foliennummernplatzhalt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3</a:t>
            </a:fld>
            <a:endParaRPr lang="de-DE" altLang="de-DE" sz="1400">
              <a:latin typeface="Arial" charset="0"/>
            </a:endParaRP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 flipH="1">
            <a:off x="5873751" y="2108200"/>
            <a:ext cx="504825" cy="431800"/>
            <a:chOff x="1020" y="2750"/>
            <a:chExt cx="318" cy="272"/>
          </a:xfrm>
        </p:grpSpPr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6378576" y="25400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7961314" y="2109788"/>
            <a:ext cx="504825" cy="431800"/>
            <a:chOff x="1020" y="2750"/>
            <a:chExt cx="318" cy="272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" name="Line 18"/>
          <p:cNvSpPr>
            <a:spLocks noChangeShapeType="1"/>
          </p:cNvSpPr>
          <p:nvPr/>
        </p:nvSpPr>
        <p:spPr bwMode="auto">
          <a:xfrm flipH="1">
            <a:off x="7961314" y="25415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376989" y="28289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Oval 177"/>
          <p:cNvSpPr>
            <a:spLocks noChangeArrowheads="1"/>
          </p:cNvSpPr>
          <p:nvPr/>
        </p:nvSpPr>
        <p:spPr bwMode="auto">
          <a:xfrm>
            <a:off x="6953251" y="304323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3" name="Line 178"/>
          <p:cNvSpPr>
            <a:spLocks noChangeShapeType="1"/>
          </p:cNvSpPr>
          <p:nvPr/>
        </p:nvSpPr>
        <p:spPr bwMode="auto">
          <a:xfrm>
            <a:off x="7169151" y="28273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Line 179"/>
          <p:cNvSpPr>
            <a:spLocks noChangeShapeType="1"/>
          </p:cNvSpPr>
          <p:nvPr/>
        </p:nvSpPr>
        <p:spPr bwMode="auto">
          <a:xfrm>
            <a:off x="7169151" y="34750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180"/>
          <p:cNvSpPr>
            <a:spLocks noChangeShapeType="1"/>
          </p:cNvSpPr>
          <p:nvPr/>
        </p:nvSpPr>
        <p:spPr bwMode="auto">
          <a:xfrm>
            <a:off x="7026276" y="37623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181"/>
          <p:cNvSpPr>
            <a:spLocks noChangeShapeType="1"/>
          </p:cNvSpPr>
          <p:nvPr/>
        </p:nvSpPr>
        <p:spPr bwMode="auto">
          <a:xfrm>
            <a:off x="7169151" y="31146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Textfeld 66"/>
          <p:cNvSpPr txBox="1"/>
          <p:nvPr/>
        </p:nvSpPr>
        <p:spPr>
          <a:xfrm>
            <a:off x="6188999" y="2209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7848601" y="22098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6629400" y="19050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mit Pfeil 80"/>
          <p:cNvCxnSpPr/>
          <p:nvPr/>
        </p:nvCxnSpPr>
        <p:spPr bwMode="auto">
          <a:xfrm>
            <a:off x="7772400" y="19050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7620000" y="3505200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 + I2 = </a:t>
            </a:r>
            <a:r>
              <a:rPr lang="de-DE" dirty="0" err="1" smtClean="0"/>
              <a:t>const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7771483" y="381000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∆I1 = -∆I2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8458200" y="22860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5867400" y="2286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5638800" y="2667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5715000" y="2743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93"/>
          <p:cNvCxnSpPr/>
          <p:nvPr/>
        </p:nvCxnSpPr>
        <p:spPr bwMode="auto">
          <a:xfrm>
            <a:off x="5867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Line 180"/>
          <p:cNvSpPr>
            <a:spLocks noChangeShapeType="1"/>
          </p:cNvSpPr>
          <p:nvPr/>
        </p:nvSpPr>
        <p:spPr bwMode="auto">
          <a:xfrm>
            <a:off x="5715000" y="31242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Freihandform 85"/>
          <p:cNvSpPr/>
          <p:nvPr/>
        </p:nvSpPr>
        <p:spPr bwMode="auto">
          <a:xfrm>
            <a:off x="6400800" y="1143000"/>
            <a:ext cx="1562100" cy="648522"/>
          </a:xfrm>
          <a:custGeom>
            <a:avLst/>
            <a:gdLst>
              <a:gd name="connsiteX0" fmla="*/ 0 w 1562100"/>
              <a:gd name="connsiteY0" fmla="*/ 0 h 648522"/>
              <a:gd name="connsiteX1" fmla="*/ 514350 w 1562100"/>
              <a:gd name="connsiteY1" fmla="*/ 104775 h 648522"/>
              <a:gd name="connsiteX2" fmla="*/ 933450 w 1562100"/>
              <a:gd name="connsiteY2" fmla="*/ 571500 h 648522"/>
              <a:gd name="connsiteX3" fmla="*/ 1562100 w 1562100"/>
              <a:gd name="connsiteY3" fmla="*/ 647700 h 6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648522">
                <a:moveTo>
                  <a:pt x="0" y="0"/>
                </a:moveTo>
                <a:cubicBezTo>
                  <a:pt x="179387" y="4762"/>
                  <a:pt x="358775" y="9525"/>
                  <a:pt x="514350" y="104775"/>
                </a:cubicBezTo>
                <a:cubicBezTo>
                  <a:pt x="669925" y="200025"/>
                  <a:pt x="758825" y="481013"/>
                  <a:pt x="933450" y="571500"/>
                </a:cubicBezTo>
                <a:cubicBezTo>
                  <a:pt x="1108075" y="661987"/>
                  <a:pt x="1562100" y="647700"/>
                  <a:pt x="1562100" y="6477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Freihandform 96"/>
          <p:cNvSpPr/>
          <p:nvPr/>
        </p:nvSpPr>
        <p:spPr bwMode="auto">
          <a:xfrm flipV="1">
            <a:off x="6400800" y="1143000"/>
            <a:ext cx="1562100" cy="648522"/>
          </a:xfrm>
          <a:custGeom>
            <a:avLst/>
            <a:gdLst>
              <a:gd name="connsiteX0" fmla="*/ 0 w 1562100"/>
              <a:gd name="connsiteY0" fmla="*/ 0 h 648522"/>
              <a:gd name="connsiteX1" fmla="*/ 514350 w 1562100"/>
              <a:gd name="connsiteY1" fmla="*/ 104775 h 648522"/>
              <a:gd name="connsiteX2" fmla="*/ 933450 w 1562100"/>
              <a:gd name="connsiteY2" fmla="*/ 571500 h 648522"/>
              <a:gd name="connsiteX3" fmla="*/ 1562100 w 1562100"/>
              <a:gd name="connsiteY3" fmla="*/ 647700 h 6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0" h="648522">
                <a:moveTo>
                  <a:pt x="0" y="0"/>
                </a:moveTo>
                <a:cubicBezTo>
                  <a:pt x="179387" y="4762"/>
                  <a:pt x="358775" y="9525"/>
                  <a:pt x="514350" y="104775"/>
                </a:cubicBezTo>
                <a:cubicBezTo>
                  <a:pt x="669925" y="200025"/>
                  <a:pt x="758825" y="481013"/>
                  <a:pt x="933450" y="571500"/>
                </a:cubicBezTo>
                <a:cubicBezTo>
                  <a:pt x="1108075" y="661987"/>
                  <a:pt x="1562100" y="647700"/>
                  <a:pt x="1562100" y="6477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5410200" y="15240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99" name="Textfeld 98"/>
          <p:cNvSpPr txBox="1"/>
          <p:nvPr/>
        </p:nvSpPr>
        <p:spPr>
          <a:xfrm>
            <a:off x="8610600" y="9144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grpSp>
        <p:nvGrpSpPr>
          <p:cNvPr id="73" name="Group 4"/>
          <p:cNvGrpSpPr>
            <a:grpSpLocks/>
          </p:cNvGrpSpPr>
          <p:nvPr/>
        </p:nvGrpSpPr>
        <p:grpSpPr bwMode="auto">
          <a:xfrm flipH="1">
            <a:off x="1066799" y="4114800"/>
            <a:ext cx="533400" cy="457200"/>
            <a:chOff x="1020" y="2750"/>
            <a:chExt cx="318" cy="272"/>
          </a:xfrm>
        </p:grpSpPr>
        <p:sp>
          <p:nvSpPr>
            <p:cNvPr id="74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50" name="Gerade Verbindung 49"/>
          <p:cNvCxnSpPr/>
          <p:nvPr/>
        </p:nvCxnSpPr>
        <p:spPr bwMode="auto">
          <a:xfrm>
            <a:off x="1600200" y="4572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>
            <a:off x="1600200" y="3810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 flipH="1">
            <a:off x="14478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10668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838200" y="4724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Gerade Verbindung 92"/>
          <p:cNvCxnSpPr/>
          <p:nvPr/>
        </p:nvCxnSpPr>
        <p:spPr bwMode="auto">
          <a:xfrm>
            <a:off x="9144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95"/>
          <p:cNvCxnSpPr/>
          <p:nvPr/>
        </p:nvCxnSpPr>
        <p:spPr bwMode="auto">
          <a:xfrm>
            <a:off x="10668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Line 180"/>
          <p:cNvSpPr>
            <a:spLocks noChangeShapeType="1"/>
          </p:cNvSpPr>
          <p:nvPr/>
        </p:nvSpPr>
        <p:spPr bwMode="auto">
          <a:xfrm>
            <a:off x="914400" y="5181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Bogen 54"/>
          <p:cNvSpPr/>
          <p:nvPr/>
        </p:nvSpPr>
        <p:spPr bwMode="auto">
          <a:xfrm rot="10800000" flipH="1">
            <a:off x="1981200" y="3048000"/>
            <a:ext cx="1066800" cy="1828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Gerade Verbindung mit Pfeil 56"/>
          <p:cNvCxnSpPr/>
          <p:nvPr/>
        </p:nvCxnSpPr>
        <p:spPr bwMode="auto">
          <a:xfrm flipV="1">
            <a:off x="2057400" y="35052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mit Pfeil 100"/>
          <p:cNvCxnSpPr/>
          <p:nvPr/>
        </p:nvCxnSpPr>
        <p:spPr bwMode="auto">
          <a:xfrm>
            <a:off x="2057400" y="4876800"/>
            <a:ext cx="1219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feld 59"/>
          <p:cNvSpPr txBox="1"/>
          <p:nvPr/>
        </p:nvSpPr>
        <p:spPr>
          <a:xfrm>
            <a:off x="2819400" y="48768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02" name="Textfeld 101"/>
          <p:cNvSpPr txBox="1"/>
          <p:nvPr/>
        </p:nvSpPr>
        <p:spPr>
          <a:xfrm>
            <a:off x="2087056" y="3657600"/>
            <a:ext cx="22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103" name="Textfeld 102"/>
          <p:cNvSpPr txBox="1"/>
          <p:nvPr/>
        </p:nvSpPr>
        <p:spPr>
          <a:xfrm>
            <a:off x="1600200" y="3810000"/>
            <a:ext cx="22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105" name="Textfeld 104"/>
          <p:cNvSpPr txBox="1"/>
          <p:nvPr/>
        </p:nvSpPr>
        <p:spPr>
          <a:xfrm>
            <a:off x="1066800" y="48006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grpSp>
        <p:nvGrpSpPr>
          <p:cNvPr id="106" name="Group 4"/>
          <p:cNvGrpSpPr>
            <a:grpSpLocks/>
          </p:cNvGrpSpPr>
          <p:nvPr/>
        </p:nvGrpSpPr>
        <p:grpSpPr bwMode="auto">
          <a:xfrm flipH="1">
            <a:off x="3886199" y="4114800"/>
            <a:ext cx="533400" cy="457200"/>
            <a:chOff x="1020" y="2750"/>
            <a:chExt cx="318" cy="272"/>
          </a:xfrm>
        </p:grpSpPr>
        <p:sp>
          <p:nvSpPr>
            <p:cNvPr id="107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17" name="Gerade Verbindung 116"/>
          <p:cNvCxnSpPr/>
          <p:nvPr/>
        </p:nvCxnSpPr>
        <p:spPr bwMode="auto">
          <a:xfrm>
            <a:off x="4419600" y="4572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4419600" y="3810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 flipH="1">
            <a:off x="4267200" y="556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3886200" y="4343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120"/>
          <p:cNvCxnSpPr/>
          <p:nvPr/>
        </p:nvCxnSpPr>
        <p:spPr bwMode="auto">
          <a:xfrm>
            <a:off x="3657600" y="4724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Gerade Verbindung 121"/>
          <p:cNvCxnSpPr/>
          <p:nvPr/>
        </p:nvCxnSpPr>
        <p:spPr bwMode="auto">
          <a:xfrm>
            <a:off x="3733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38862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Line 180"/>
          <p:cNvSpPr>
            <a:spLocks noChangeShapeType="1"/>
          </p:cNvSpPr>
          <p:nvPr/>
        </p:nvSpPr>
        <p:spPr bwMode="auto">
          <a:xfrm>
            <a:off x="3733800" y="5181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5" name="Bogen 124"/>
          <p:cNvSpPr/>
          <p:nvPr/>
        </p:nvSpPr>
        <p:spPr bwMode="auto">
          <a:xfrm rot="10800000" flipH="1">
            <a:off x="4800600" y="3048000"/>
            <a:ext cx="1066800" cy="18288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6" name="Gerade Verbindung mit Pfeil 125"/>
          <p:cNvCxnSpPr/>
          <p:nvPr/>
        </p:nvCxnSpPr>
        <p:spPr bwMode="auto">
          <a:xfrm flipV="1">
            <a:off x="4876800" y="3505200"/>
            <a:ext cx="0" cy="1371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mit Pfeil 126"/>
          <p:cNvCxnSpPr/>
          <p:nvPr/>
        </p:nvCxnSpPr>
        <p:spPr bwMode="auto">
          <a:xfrm>
            <a:off x="4876800" y="4876800"/>
            <a:ext cx="1219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Textfeld 127"/>
          <p:cNvSpPr txBox="1"/>
          <p:nvPr/>
        </p:nvSpPr>
        <p:spPr>
          <a:xfrm>
            <a:off x="5638800" y="48768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4906456" y="3657600"/>
            <a:ext cx="22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4419600" y="3810000"/>
            <a:ext cx="227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131" name="Textfeld 130"/>
          <p:cNvSpPr txBox="1"/>
          <p:nvPr/>
        </p:nvSpPr>
        <p:spPr>
          <a:xfrm>
            <a:off x="3886200" y="48006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61" name="Rechteck 60"/>
          <p:cNvSpPr/>
          <p:nvPr/>
        </p:nvSpPr>
        <p:spPr bwMode="auto">
          <a:xfrm>
            <a:off x="4343400" y="4876800"/>
            <a:ext cx="152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2" name="Gerade Verbindung 131"/>
          <p:cNvCxnSpPr/>
          <p:nvPr/>
        </p:nvCxnSpPr>
        <p:spPr bwMode="auto">
          <a:xfrm>
            <a:off x="4419600" y="5257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Freihandform 68"/>
          <p:cNvSpPr/>
          <p:nvPr/>
        </p:nvSpPr>
        <p:spPr bwMode="auto">
          <a:xfrm>
            <a:off x="5381625" y="4143375"/>
            <a:ext cx="1209675" cy="724916"/>
          </a:xfrm>
          <a:custGeom>
            <a:avLst/>
            <a:gdLst>
              <a:gd name="connsiteX0" fmla="*/ 0 w 1209675"/>
              <a:gd name="connsiteY0" fmla="*/ 723900 h 724916"/>
              <a:gd name="connsiteX1" fmla="*/ 428625 w 1209675"/>
              <a:gd name="connsiteY1" fmla="*/ 609600 h 724916"/>
              <a:gd name="connsiteX2" fmla="*/ 1209675 w 1209675"/>
              <a:gd name="connsiteY2" fmla="*/ 0 h 72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724916">
                <a:moveTo>
                  <a:pt x="0" y="723900"/>
                </a:moveTo>
                <a:cubicBezTo>
                  <a:pt x="113506" y="727075"/>
                  <a:pt x="227013" y="730250"/>
                  <a:pt x="428625" y="609600"/>
                </a:cubicBezTo>
                <a:cubicBezTo>
                  <a:pt x="630237" y="488950"/>
                  <a:pt x="919956" y="244475"/>
                  <a:pt x="120967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Rechteck 132"/>
          <p:cNvSpPr/>
          <p:nvPr/>
        </p:nvSpPr>
        <p:spPr bwMode="auto">
          <a:xfrm rot="5400000">
            <a:off x="6667500" y="26289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Rechteck 133"/>
          <p:cNvSpPr/>
          <p:nvPr/>
        </p:nvSpPr>
        <p:spPr bwMode="auto">
          <a:xfrm rot="5400000">
            <a:off x="7505700" y="2628900"/>
            <a:ext cx="152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5410200" y="1143000"/>
            <a:ext cx="3505200" cy="648996"/>
            <a:chOff x="5410200" y="1027404"/>
            <a:chExt cx="3505200" cy="899238"/>
          </a:xfrm>
        </p:grpSpPr>
        <p:sp>
          <p:nvSpPr>
            <p:cNvPr id="71" name="Freihandform 70"/>
            <p:cNvSpPr/>
            <p:nvPr/>
          </p:nvSpPr>
          <p:spPr bwMode="auto">
            <a:xfrm>
              <a:off x="7115175" y="1027404"/>
              <a:ext cx="1762125" cy="439446"/>
            </a:xfrm>
            <a:custGeom>
              <a:avLst/>
              <a:gdLst>
                <a:gd name="connsiteX0" fmla="*/ 0 w 1762125"/>
                <a:gd name="connsiteY0" fmla="*/ 439446 h 439446"/>
                <a:gd name="connsiteX1" fmla="*/ 1066800 w 1762125"/>
                <a:gd name="connsiteY1" fmla="*/ 67971 h 439446"/>
                <a:gd name="connsiteX2" fmla="*/ 1762125 w 1762125"/>
                <a:gd name="connsiteY2" fmla="*/ 1296 h 4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439446">
                  <a:moveTo>
                    <a:pt x="0" y="439446"/>
                  </a:moveTo>
                  <a:cubicBezTo>
                    <a:pt x="386556" y="290221"/>
                    <a:pt x="773113" y="140996"/>
                    <a:pt x="1066800" y="67971"/>
                  </a:cubicBezTo>
                  <a:cubicBezTo>
                    <a:pt x="1360487" y="-5054"/>
                    <a:pt x="1561306" y="-1879"/>
                    <a:pt x="1762125" y="129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5" name="Freihandform 134"/>
            <p:cNvSpPr/>
            <p:nvPr/>
          </p:nvSpPr>
          <p:spPr bwMode="auto">
            <a:xfrm flipH="1" flipV="1">
              <a:off x="5410200" y="1447800"/>
              <a:ext cx="1762125" cy="439446"/>
            </a:xfrm>
            <a:custGeom>
              <a:avLst/>
              <a:gdLst>
                <a:gd name="connsiteX0" fmla="*/ 0 w 1762125"/>
                <a:gd name="connsiteY0" fmla="*/ 439446 h 439446"/>
                <a:gd name="connsiteX1" fmla="*/ 1066800 w 1762125"/>
                <a:gd name="connsiteY1" fmla="*/ 67971 h 439446"/>
                <a:gd name="connsiteX2" fmla="*/ 1762125 w 1762125"/>
                <a:gd name="connsiteY2" fmla="*/ 1296 h 4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439446">
                  <a:moveTo>
                    <a:pt x="0" y="439446"/>
                  </a:moveTo>
                  <a:cubicBezTo>
                    <a:pt x="386556" y="290221"/>
                    <a:pt x="773113" y="140996"/>
                    <a:pt x="1066800" y="67971"/>
                  </a:cubicBezTo>
                  <a:cubicBezTo>
                    <a:pt x="1360487" y="-5054"/>
                    <a:pt x="1561306" y="-1879"/>
                    <a:pt x="1762125" y="129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72" name="Gruppieren 71"/>
            <p:cNvGrpSpPr/>
            <p:nvPr/>
          </p:nvGrpSpPr>
          <p:grpSpPr>
            <a:xfrm flipV="1">
              <a:off x="5448300" y="1066800"/>
              <a:ext cx="3467100" cy="859842"/>
              <a:chOff x="5381625" y="1219200"/>
              <a:chExt cx="3467100" cy="859842"/>
            </a:xfrm>
          </p:grpSpPr>
          <p:sp>
            <p:nvSpPr>
              <p:cNvPr id="136" name="Freihandform 135"/>
              <p:cNvSpPr/>
              <p:nvPr/>
            </p:nvSpPr>
            <p:spPr bwMode="auto">
              <a:xfrm>
                <a:off x="7086600" y="1219200"/>
                <a:ext cx="1762125" cy="439446"/>
              </a:xfrm>
              <a:custGeom>
                <a:avLst/>
                <a:gdLst>
                  <a:gd name="connsiteX0" fmla="*/ 0 w 1762125"/>
                  <a:gd name="connsiteY0" fmla="*/ 439446 h 439446"/>
                  <a:gd name="connsiteX1" fmla="*/ 1066800 w 1762125"/>
                  <a:gd name="connsiteY1" fmla="*/ 67971 h 439446"/>
                  <a:gd name="connsiteX2" fmla="*/ 1762125 w 1762125"/>
                  <a:gd name="connsiteY2" fmla="*/ 1296 h 43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2125" h="439446">
                    <a:moveTo>
                      <a:pt x="0" y="439446"/>
                    </a:moveTo>
                    <a:cubicBezTo>
                      <a:pt x="386556" y="290221"/>
                      <a:pt x="773113" y="140996"/>
                      <a:pt x="1066800" y="67971"/>
                    </a:cubicBezTo>
                    <a:cubicBezTo>
                      <a:pt x="1360487" y="-5054"/>
                      <a:pt x="1561306" y="-1879"/>
                      <a:pt x="1762125" y="12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7" name="Freihandform 136"/>
              <p:cNvSpPr/>
              <p:nvPr/>
            </p:nvSpPr>
            <p:spPr bwMode="auto">
              <a:xfrm flipH="1" flipV="1">
                <a:off x="5381625" y="1639596"/>
                <a:ext cx="1762125" cy="439446"/>
              </a:xfrm>
              <a:custGeom>
                <a:avLst/>
                <a:gdLst>
                  <a:gd name="connsiteX0" fmla="*/ 0 w 1762125"/>
                  <a:gd name="connsiteY0" fmla="*/ 439446 h 439446"/>
                  <a:gd name="connsiteX1" fmla="*/ 1066800 w 1762125"/>
                  <a:gd name="connsiteY1" fmla="*/ 67971 h 439446"/>
                  <a:gd name="connsiteX2" fmla="*/ 1762125 w 1762125"/>
                  <a:gd name="connsiteY2" fmla="*/ 1296 h 43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2125" h="439446">
                    <a:moveTo>
                      <a:pt x="0" y="439446"/>
                    </a:moveTo>
                    <a:cubicBezTo>
                      <a:pt x="386556" y="290221"/>
                      <a:pt x="773113" y="140996"/>
                      <a:pt x="1066800" y="67971"/>
                    </a:cubicBezTo>
                    <a:cubicBezTo>
                      <a:pt x="1360487" y="-5054"/>
                      <a:pt x="1561306" y="-1879"/>
                      <a:pt x="1762125" y="129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cxnSp>
        <p:nvCxnSpPr>
          <p:cNvPr id="82" name="Gerade Verbindung mit Pfeil 81"/>
          <p:cNvCxnSpPr/>
          <p:nvPr/>
        </p:nvCxnSpPr>
        <p:spPr bwMode="auto">
          <a:xfrm>
            <a:off x="5943600" y="838200"/>
            <a:ext cx="2362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Textfeld 138"/>
          <p:cNvSpPr txBox="1"/>
          <p:nvPr/>
        </p:nvSpPr>
        <p:spPr>
          <a:xfrm>
            <a:off x="4454064" y="52578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40" name="Textfeld 139"/>
          <p:cNvSpPr txBox="1"/>
          <p:nvPr/>
        </p:nvSpPr>
        <p:spPr>
          <a:xfrm>
            <a:off x="6553200" y="2895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41" name="Textfeld 140"/>
          <p:cNvSpPr txBox="1"/>
          <p:nvPr/>
        </p:nvSpPr>
        <p:spPr>
          <a:xfrm>
            <a:off x="7467600" y="28956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42" name="Textfeld 141"/>
          <p:cNvSpPr txBox="1"/>
          <p:nvPr/>
        </p:nvSpPr>
        <p:spPr>
          <a:xfrm>
            <a:off x="6891686" y="6096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RI0</a:t>
            </a:r>
            <a:endParaRPr lang="de-DE" dirty="0"/>
          </a:p>
        </p:txBody>
      </p:sp>
      <p:sp>
        <p:nvSpPr>
          <p:cNvPr id="143" name="Textfeld 142"/>
          <p:cNvSpPr txBox="1"/>
          <p:nvPr/>
        </p:nvSpPr>
        <p:spPr>
          <a:xfrm>
            <a:off x="7162800" y="345680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I0</a:t>
            </a:r>
            <a:endParaRPr lang="de-DE" dirty="0"/>
          </a:p>
        </p:txBody>
      </p:sp>
      <p:cxnSp>
        <p:nvCxnSpPr>
          <p:cNvPr id="138" name="Gerade Verbindung 137"/>
          <p:cNvCxnSpPr/>
          <p:nvPr/>
        </p:nvCxnSpPr>
        <p:spPr bwMode="auto">
          <a:xfrm>
            <a:off x="5943600" y="7620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Gerade Verbindung 145"/>
          <p:cNvCxnSpPr/>
          <p:nvPr/>
        </p:nvCxnSpPr>
        <p:spPr bwMode="auto">
          <a:xfrm>
            <a:off x="8305800" y="6858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Line 180"/>
          <p:cNvSpPr>
            <a:spLocks noChangeShapeType="1"/>
          </p:cNvSpPr>
          <p:nvPr/>
        </p:nvSpPr>
        <p:spPr bwMode="auto">
          <a:xfrm>
            <a:off x="8305800" y="28194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3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30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Stabilität</a:t>
            </a:r>
          </a:p>
        </p:txBody>
      </p:sp>
      <p:graphicFrame>
        <p:nvGraphicFramePr>
          <p:cNvPr id="4199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90141"/>
              </p:ext>
            </p:extLst>
          </p:nvPr>
        </p:nvGraphicFramePr>
        <p:xfrm>
          <a:off x="882650" y="1392238"/>
          <a:ext cx="394346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3" name="Formel" r:id="rId3" imgW="2857320" imgH="482400" progId="Equation.3">
                  <p:embed/>
                </p:oleObj>
              </mc:Choice>
              <mc:Fallback>
                <p:oleObj name="Formel" r:id="rId3" imgW="2857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392238"/>
                        <a:ext cx="394346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Gerade Verbindung mit Pfeil 108"/>
          <p:cNvCxnSpPr/>
          <p:nvPr/>
        </p:nvCxnSpPr>
        <p:spPr bwMode="auto">
          <a:xfrm>
            <a:off x="1086911" y="44196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 flipV="1">
            <a:off x="1086911" y="22860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1066799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1981199" y="2971800"/>
            <a:ext cx="16002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" name="Grafik 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2849" y="4114800"/>
            <a:ext cx="60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5" name="Gerade Verbindung 114"/>
          <p:cNvCxnSpPr/>
          <p:nvPr/>
        </p:nvCxnSpPr>
        <p:spPr bwMode="auto">
          <a:xfrm>
            <a:off x="1981199" y="2971800"/>
            <a:ext cx="0" cy="266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1086911" y="47244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086911" y="64008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858311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696511" y="5334000"/>
            <a:ext cx="5334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2229911" y="5867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mit Pfeil 120"/>
          <p:cNvCxnSpPr/>
          <p:nvPr/>
        </p:nvCxnSpPr>
        <p:spPr bwMode="auto">
          <a:xfrm flipV="1">
            <a:off x="1086911" y="53340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feld 65"/>
          <p:cNvSpPr txBox="1"/>
          <p:nvPr/>
        </p:nvSpPr>
        <p:spPr>
          <a:xfrm>
            <a:off x="629711" y="53340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180</a:t>
            </a:r>
            <a:endParaRPr lang="de-DE" dirty="0"/>
          </a:p>
        </p:txBody>
      </p:sp>
      <p:sp>
        <p:nvSpPr>
          <p:cNvPr id="123" name="Textfeld 66"/>
          <p:cNvSpPr txBox="1"/>
          <p:nvPr/>
        </p:nvSpPr>
        <p:spPr>
          <a:xfrm>
            <a:off x="2915711" y="58674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90</a:t>
            </a:r>
            <a:endParaRPr lang="de-DE" dirty="0"/>
          </a:p>
        </p:txBody>
      </p:sp>
      <p:cxnSp>
        <p:nvCxnSpPr>
          <p:cNvPr id="125" name="Gerade Verbindung 124"/>
          <p:cNvCxnSpPr/>
          <p:nvPr/>
        </p:nvCxnSpPr>
        <p:spPr bwMode="auto">
          <a:xfrm>
            <a:off x="3581399" y="4572000"/>
            <a:ext cx="3048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mit Pfeil 126"/>
          <p:cNvCxnSpPr/>
          <p:nvPr/>
        </p:nvCxnSpPr>
        <p:spPr bwMode="auto">
          <a:xfrm flipV="1">
            <a:off x="1391711" y="29718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7104575"/>
              </p:ext>
            </p:extLst>
          </p:nvPr>
        </p:nvGraphicFramePr>
        <p:xfrm>
          <a:off x="2108199" y="4114800"/>
          <a:ext cx="711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4" name="Formel" r:id="rId6" imgW="622080" imgH="228600" progId="Equation.3">
                  <p:embed/>
                </p:oleObj>
              </mc:Choice>
              <mc:Fallback>
                <p:oleObj name="Formel" r:id="rId6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199" y="4114800"/>
                        <a:ext cx="711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6373355"/>
              </p:ext>
            </p:extLst>
          </p:nvPr>
        </p:nvGraphicFramePr>
        <p:xfrm>
          <a:off x="3657599" y="4495800"/>
          <a:ext cx="6842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5" name="Formel" r:id="rId8" imgW="596880" imgH="228600" progId="Equation.3">
                  <p:embed/>
                </p:oleObj>
              </mc:Choice>
              <mc:Fallback>
                <p:oleObj name="Formel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4495800"/>
                        <a:ext cx="68421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Gerade Verbindung 141"/>
          <p:cNvCxnSpPr/>
          <p:nvPr/>
        </p:nvCxnSpPr>
        <p:spPr bwMode="auto">
          <a:xfrm>
            <a:off x="3886199" y="5410200"/>
            <a:ext cx="3048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99956655"/>
              </p:ext>
            </p:extLst>
          </p:nvPr>
        </p:nvGraphicFramePr>
        <p:xfrm>
          <a:off x="3962399" y="5181600"/>
          <a:ext cx="684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6" name="Formel" r:id="rId10" imgW="672840" imgH="228600" progId="Equation.3">
                  <p:embed/>
                </p:oleObj>
              </mc:Choice>
              <mc:Fallback>
                <p:oleObj name="Formel" r:id="rId10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5181600"/>
                        <a:ext cx="684213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6923599"/>
              </p:ext>
            </p:extLst>
          </p:nvPr>
        </p:nvGraphicFramePr>
        <p:xfrm>
          <a:off x="457200" y="2519363"/>
          <a:ext cx="7620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7" name="Formel" r:id="rId12" imgW="774360" imgH="241200" progId="Equation.3">
                  <p:embed/>
                </p:oleObj>
              </mc:Choice>
              <mc:Fallback>
                <p:oleObj name="Formel" r:id="rId12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9363"/>
                        <a:ext cx="7620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 flipH="1">
            <a:off x="5508625" y="2782888"/>
            <a:ext cx="504825" cy="431800"/>
            <a:chOff x="1020" y="2750"/>
            <a:chExt cx="318" cy="272"/>
          </a:xfrm>
        </p:grpSpPr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6013450" y="32146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V="1">
            <a:off x="6011863" y="2493963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" name="Group 16"/>
          <p:cNvGrpSpPr>
            <a:grpSpLocks/>
          </p:cNvGrpSpPr>
          <p:nvPr/>
        </p:nvGrpSpPr>
        <p:grpSpPr bwMode="auto">
          <a:xfrm>
            <a:off x="7596188" y="2784475"/>
            <a:ext cx="504825" cy="431800"/>
            <a:chOff x="1020" y="2750"/>
            <a:chExt cx="318" cy="272"/>
          </a:xfrm>
        </p:grpSpPr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" name="Line 22"/>
          <p:cNvSpPr>
            <a:spLocks noChangeShapeType="1"/>
          </p:cNvSpPr>
          <p:nvPr/>
        </p:nvSpPr>
        <p:spPr bwMode="auto">
          <a:xfrm flipH="1">
            <a:off x="7596188" y="32162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H="1" flipV="1">
            <a:off x="7596188" y="24955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Line 24"/>
          <p:cNvSpPr>
            <a:spLocks noChangeShapeType="1"/>
          </p:cNvSpPr>
          <p:nvPr/>
        </p:nvSpPr>
        <p:spPr bwMode="auto">
          <a:xfrm>
            <a:off x="6011863" y="35036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" name="Group 25"/>
          <p:cNvGrpSpPr>
            <a:grpSpLocks/>
          </p:cNvGrpSpPr>
          <p:nvPr/>
        </p:nvGrpSpPr>
        <p:grpSpPr bwMode="auto">
          <a:xfrm flipH="1">
            <a:off x="7091363" y="1703388"/>
            <a:ext cx="504825" cy="431800"/>
            <a:chOff x="1020" y="2750"/>
            <a:chExt cx="318" cy="272"/>
          </a:xfrm>
        </p:grpSpPr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" name="Oval 31"/>
          <p:cNvSpPr>
            <a:spLocks noChangeArrowheads="1"/>
          </p:cNvSpPr>
          <p:nvPr/>
        </p:nvSpPr>
        <p:spPr bwMode="auto">
          <a:xfrm>
            <a:off x="7162800" y="184785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3" name="Group 32"/>
          <p:cNvGrpSpPr>
            <a:grpSpLocks/>
          </p:cNvGrpSpPr>
          <p:nvPr/>
        </p:nvGrpSpPr>
        <p:grpSpPr bwMode="auto">
          <a:xfrm flipH="1">
            <a:off x="6011863" y="1701800"/>
            <a:ext cx="504825" cy="431800"/>
            <a:chOff x="3470" y="3022"/>
            <a:chExt cx="318" cy="272"/>
          </a:xfrm>
        </p:grpSpPr>
        <p:grpSp>
          <p:nvGrpSpPr>
            <p:cNvPr id="54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6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1" name="Line 40"/>
          <p:cNvSpPr>
            <a:spLocks noChangeShapeType="1"/>
          </p:cNvSpPr>
          <p:nvPr/>
        </p:nvSpPr>
        <p:spPr bwMode="auto">
          <a:xfrm>
            <a:off x="601186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42"/>
          <p:cNvSpPr>
            <a:spLocks noChangeShapeType="1"/>
          </p:cNvSpPr>
          <p:nvPr/>
        </p:nvSpPr>
        <p:spPr bwMode="auto">
          <a:xfrm>
            <a:off x="6515100" y="191770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6588125" y="191770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44"/>
          <p:cNvSpPr>
            <a:spLocks noChangeShapeType="1"/>
          </p:cNvSpPr>
          <p:nvPr/>
        </p:nvSpPr>
        <p:spPr bwMode="auto">
          <a:xfrm>
            <a:off x="6011863" y="14859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Line 45"/>
          <p:cNvSpPr>
            <a:spLocks noChangeShapeType="1"/>
          </p:cNvSpPr>
          <p:nvPr/>
        </p:nvSpPr>
        <p:spPr bwMode="auto">
          <a:xfrm>
            <a:off x="586740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Line 46"/>
          <p:cNvSpPr>
            <a:spLocks noChangeShapeType="1"/>
          </p:cNvSpPr>
          <p:nvPr/>
        </p:nvSpPr>
        <p:spPr bwMode="auto">
          <a:xfrm flipV="1">
            <a:off x="6011863" y="12700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Line 47"/>
          <p:cNvSpPr>
            <a:spLocks noChangeShapeType="1"/>
          </p:cNvSpPr>
          <p:nvPr/>
        </p:nvSpPr>
        <p:spPr bwMode="auto">
          <a:xfrm>
            <a:off x="6586538" y="19192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Line 48"/>
          <p:cNvSpPr>
            <a:spLocks noChangeShapeType="1"/>
          </p:cNvSpPr>
          <p:nvPr/>
        </p:nvSpPr>
        <p:spPr bwMode="auto">
          <a:xfrm>
            <a:off x="7594600" y="148748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49"/>
          <p:cNvSpPr>
            <a:spLocks noChangeShapeType="1"/>
          </p:cNvSpPr>
          <p:nvPr/>
        </p:nvSpPr>
        <p:spPr bwMode="auto">
          <a:xfrm>
            <a:off x="7450138" y="12715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Line 50"/>
          <p:cNvSpPr>
            <a:spLocks noChangeShapeType="1"/>
          </p:cNvSpPr>
          <p:nvPr/>
        </p:nvSpPr>
        <p:spPr bwMode="auto">
          <a:xfrm flipV="1">
            <a:off x="7594600" y="12715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" name="Line 51"/>
          <p:cNvSpPr>
            <a:spLocks noChangeShapeType="1"/>
          </p:cNvSpPr>
          <p:nvPr/>
        </p:nvSpPr>
        <p:spPr bwMode="auto">
          <a:xfrm>
            <a:off x="7594600" y="21367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" name="Line 52"/>
          <p:cNvSpPr>
            <a:spLocks noChangeShapeType="1"/>
          </p:cNvSpPr>
          <p:nvPr/>
        </p:nvSpPr>
        <p:spPr bwMode="auto">
          <a:xfrm>
            <a:off x="7596188" y="2566988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" name="Line 58"/>
          <p:cNvSpPr>
            <a:spLocks noChangeShapeType="1"/>
          </p:cNvSpPr>
          <p:nvPr/>
        </p:nvSpPr>
        <p:spPr bwMode="auto">
          <a:xfrm>
            <a:off x="5292725" y="29987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Line 59"/>
          <p:cNvSpPr>
            <a:spLocks noChangeShapeType="1"/>
          </p:cNvSpPr>
          <p:nvPr/>
        </p:nvSpPr>
        <p:spPr bwMode="auto">
          <a:xfrm>
            <a:off x="7956550" y="2998788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0" name="Group 60"/>
          <p:cNvGrpSpPr>
            <a:grpSpLocks/>
          </p:cNvGrpSpPr>
          <p:nvPr/>
        </p:nvGrpSpPr>
        <p:grpSpPr bwMode="auto">
          <a:xfrm>
            <a:off x="7596188" y="2998788"/>
            <a:ext cx="506412" cy="647700"/>
            <a:chOff x="1655" y="1752"/>
            <a:chExt cx="319" cy="408"/>
          </a:xfrm>
        </p:grpSpPr>
        <p:sp>
          <p:nvSpPr>
            <p:cNvPr id="81" name="Line 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Line 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6" name="Line 66"/>
          <p:cNvSpPr>
            <a:spLocks noChangeShapeType="1"/>
          </p:cNvSpPr>
          <p:nvPr/>
        </p:nvSpPr>
        <p:spPr bwMode="auto">
          <a:xfrm>
            <a:off x="7237413" y="35020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" name="Line 67"/>
          <p:cNvSpPr>
            <a:spLocks noChangeShapeType="1"/>
          </p:cNvSpPr>
          <p:nvPr/>
        </p:nvSpPr>
        <p:spPr bwMode="auto">
          <a:xfrm>
            <a:off x="7094538" y="39354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8" name="Line 68"/>
          <p:cNvSpPr>
            <a:spLocks noChangeShapeType="1"/>
          </p:cNvSpPr>
          <p:nvPr/>
        </p:nvSpPr>
        <p:spPr bwMode="auto">
          <a:xfrm>
            <a:off x="7094538" y="4006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Line 69"/>
          <p:cNvSpPr>
            <a:spLocks noChangeShapeType="1"/>
          </p:cNvSpPr>
          <p:nvPr/>
        </p:nvSpPr>
        <p:spPr bwMode="auto">
          <a:xfrm>
            <a:off x="7237413" y="40068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0" name="Line 70"/>
          <p:cNvSpPr>
            <a:spLocks noChangeShapeType="1"/>
          </p:cNvSpPr>
          <p:nvPr/>
        </p:nvSpPr>
        <p:spPr bwMode="auto">
          <a:xfrm flipH="1">
            <a:off x="7094538" y="44386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1" name="Group 71"/>
          <p:cNvGrpSpPr>
            <a:grpSpLocks/>
          </p:cNvGrpSpPr>
          <p:nvPr/>
        </p:nvGrpSpPr>
        <p:grpSpPr bwMode="auto">
          <a:xfrm flipH="1">
            <a:off x="5508625" y="2998788"/>
            <a:ext cx="506413" cy="647700"/>
            <a:chOff x="1655" y="1752"/>
            <a:chExt cx="319" cy="408"/>
          </a:xfrm>
        </p:grpSpPr>
        <p:sp>
          <p:nvSpPr>
            <p:cNvPr id="92" name="Line 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3" name="Line 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Line 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7" name="Oval 77"/>
          <p:cNvSpPr>
            <a:spLocks noChangeArrowheads="1"/>
          </p:cNvSpPr>
          <p:nvPr/>
        </p:nvSpPr>
        <p:spPr bwMode="auto">
          <a:xfrm>
            <a:off x="6588125" y="371792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8" name="Line 78"/>
          <p:cNvSpPr>
            <a:spLocks noChangeShapeType="1"/>
          </p:cNvSpPr>
          <p:nvPr/>
        </p:nvSpPr>
        <p:spPr bwMode="auto">
          <a:xfrm>
            <a:off x="6804025" y="35020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9" name="Line 79"/>
          <p:cNvSpPr>
            <a:spLocks noChangeShapeType="1"/>
          </p:cNvSpPr>
          <p:nvPr/>
        </p:nvSpPr>
        <p:spPr bwMode="auto">
          <a:xfrm>
            <a:off x="68040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" name="Line 80"/>
          <p:cNvSpPr>
            <a:spLocks noChangeShapeType="1"/>
          </p:cNvSpPr>
          <p:nvPr/>
        </p:nvSpPr>
        <p:spPr bwMode="auto">
          <a:xfrm>
            <a:off x="6661150" y="44370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81"/>
          <p:cNvSpPr>
            <a:spLocks noChangeShapeType="1"/>
          </p:cNvSpPr>
          <p:nvPr/>
        </p:nvSpPr>
        <p:spPr bwMode="auto">
          <a:xfrm>
            <a:off x="6804025" y="37893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" name="Line 83"/>
          <p:cNvSpPr>
            <a:spLocks noChangeShapeType="1"/>
          </p:cNvSpPr>
          <p:nvPr/>
        </p:nvSpPr>
        <p:spPr bwMode="auto">
          <a:xfrm flipH="1">
            <a:off x="6804025" y="1270000"/>
            <a:ext cx="15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" name="Line 84"/>
          <p:cNvSpPr>
            <a:spLocks noChangeShapeType="1"/>
          </p:cNvSpPr>
          <p:nvPr/>
        </p:nvSpPr>
        <p:spPr bwMode="auto">
          <a:xfrm>
            <a:off x="6661150" y="16303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" name="Line 85"/>
          <p:cNvSpPr>
            <a:spLocks noChangeShapeType="1"/>
          </p:cNvSpPr>
          <p:nvPr/>
        </p:nvSpPr>
        <p:spPr bwMode="auto">
          <a:xfrm>
            <a:off x="6661150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" name="Line 86"/>
          <p:cNvSpPr>
            <a:spLocks noChangeShapeType="1"/>
          </p:cNvSpPr>
          <p:nvPr/>
        </p:nvSpPr>
        <p:spPr bwMode="auto">
          <a:xfrm>
            <a:off x="6804025" y="17018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6" name="Line 87"/>
          <p:cNvSpPr>
            <a:spLocks noChangeShapeType="1"/>
          </p:cNvSpPr>
          <p:nvPr/>
        </p:nvSpPr>
        <p:spPr bwMode="auto">
          <a:xfrm>
            <a:off x="666115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Line 88"/>
          <p:cNvSpPr>
            <a:spLocks noChangeShapeType="1"/>
          </p:cNvSpPr>
          <p:nvPr/>
        </p:nvSpPr>
        <p:spPr bwMode="auto">
          <a:xfrm>
            <a:off x="8101013" y="12700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8" name="Line 89"/>
          <p:cNvSpPr>
            <a:spLocks noChangeShapeType="1"/>
          </p:cNvSpPr>
          <p:nvPr/>
        </p:nvSpPr>
        <p:spPr bwMode="auto">
          <a:xfrm>
            <a:off x="7958138" y="18462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Line 90"/>
          <p:cNvSpPr>
            <a:spLocks noChangeShapeType="1"/>
          </p:cNvSpPr>
          <p:nvPr/>
        </p:nvSpPr>
        <p:spPr bwMode="auto">
          <a:xfrm>
            <a:off x="7958138" y="1917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Line 91"/>
          <p:cNvSpPr>
            <a:spLocks noChangeShapeType="1"/>
          </p:cNvSpPr>
          <p:nvPr/>
        </p:nvSpPr>
        <p:spPr bwMode="auto">
          <a:xfrm>
            <a:off x="8101013" y="19177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8" name="Line 92"/>
          <p:cNvSpPr>
            <a:spLocks noChangeShapeType="1"/>
          </p:cNvSpPr>
          <p:nvPr/>
        </p:nvSpPr>
        <p:spPr bwMode="auto">
          <a:xfrm>
            <a:off x="7958138" y="1270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93"/>
          <p:cNvSpPr>
            <a:spLocks noChangeShapeType="1"/>
          </p:cNvSpPr>
          <p:nvPr/>
        </p:nvSpPr>
        <p:spPr bwMode="auto">
          <a:xfrm flipH="1">
            <a:off x="7597775" y="2349500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36" name="Object 99"/>
          <p:cNvGraphicFramePr>
            <a:graphicFrameLocks noChangeAspect="1"/>
          </p:cNvGraphicFramePr>
          <p:nvPr/>
        </p:nvGraphicFramePr>
        <p:xfrm>
          <a:off x="7308850" y="400526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8" name="Formel" r:id="rId14" imgW="190500" imgH="228600" progId="Equation.3">
                  <p:embed/>
                </p:oleObj>
              </mc:Choice>
              <mc:Fallback>
                <p:oleObj name="Formel" r:id="rId14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005263"/>
                        <a:ext cx="358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00"/>
          <p:cNvGraphicFramePr>
            <a:graphicFrameLocks noChangeAspect="1"/>
          </p:cNvGraphicFramePr>
          <p:nvPr/>
        </p:nvGraphicFramePr>
        <p:xfrm>
          <a:off x="5795963" y="3500438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69" name="Formel" r:id="rId16" imgW="241195" imgH="241195" progId="Equation.3">
                  <p:embed/>
                </p:oleObj>
              </mc:Choice>
              <mc:Fallback>
                <p:oleObj name="Formel" r:id="rId16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101"/>
          <p:cNvGraphicFramePr>
            <a:graphicFrameLocks noChangeAspect="1"/>
          </p:cNvGraphicFramePr>
          <p:nvPr/>
        </p:nvGraphicFramePr>
        <p:xfrm>
          <a:off x="6877050" y="1289050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0" name="Formel" r:id="rId18" imgW="241091" imgH="215713" progId="Equation.3">
                  <p:embed/>
                </p:oleObj>
              </mc:Choice>
              <mc:Fallback>
                <p:oleObj name="Formel" r:id="rId18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89050"/>
                        <a:ext cx="43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02"/>
          <p:cNvGraphicFramePr>
            <a:graphicFrameLocks noChangeAspect="1"/>
          </p:cNvGraphicFramePr>
          <p:nvPr/>
        </p:nvGraphicFramePr>
        <p:xfrm>
          <a:off x="5535613" y="1690688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1" name="Formel" r:id="rId20" imgW="291973" imgH="228501" progId="Equation.3">
                  <p:embed/>
                </p:oleObj>
              </mc:Choice>
              <mc:Fallback>
                <p:oleObj name="Formel" r:id="rId20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690688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03"/>
          <p:cNvGraphicFramePr>
            <a:graphicFrameLocks noChangeAspect="1"/>
          </p:cNvGraphicFramePr>
          <p:nvPr/>
        </p:nvGraphicFramePr>
        <p:xfrm>
          <a:off x="6011863" y="2781300"/>
          <a:ext cx="363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2" name="Formel" r:id="rId22" imgW="203112" imgH="228501" progId="Equation.3">
                  <p:embed/>
                </p:oleObj>
              </mc:Choice>
              <mc:Fallback>
                <p:oleObj name="Formel" r:id="rId22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3635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Oval 104"/>
          <p:cNvSpPr>
            <a:spLocks noChangeArrowheads="1"/>
          </p:cNvSpPr>
          <p:nvPr/>
        </p:nvSpPr>
        <p:spPr bwMode="auto">
          <a:xfrm>
            <a:off x="5146675" y="314166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6" name="Line 105"/>
          <p:cNvSpPr>
            <a:spLocks noChangeShapeType="1"/>
          </p:cNvSpPr>
          <p:nvPr/>
        </p:nvSpPr>
        <p:spPr bwMode="auto">
          <a:xfrm>
            <a:off x="5291138" y="29972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Line 106"/>
          <p:cNvSpPr>
            <a:spLocks noChangeShapeType="1"/>
          </p:cNvSpPr>
          <p:nvPr/>
        </p:nvSpPr>
        <p:spPr bwMode="auto">
          <a:xfrm>
            <a:off x="5291138" y="34290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Line 107"/>
          <p:cNvSpPr>
            <a:spLocks noChangeShapeType="1"/>
          </p:cNvSpPr>
          <p:nvPr/>
        </p:nvSpPr>
        <p:spPr bwMode="auto">
          <a:xfrm>
            <a:off x="5146675" y="35734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0" name="Rechteck 149"/>
          <p:cNvSpPr/>
          <p:nvPr/>
        </p:nvSpPr>
        <p:spPr bwMode="auto">
          <a:xfrm>
            <a:off x="8610600" y="26670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8686800" y="25908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8686800" y="28956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6" name="Gleichschenkliges Dreieck 32"/>
          <p:cNvSpPr>
            <a:spLocks noChangeArrowheads="1"/>
          </p:cNvSpPr>
          <p:nvPr/>
        </p:nvSpPr>
        <p:spPr bwMode="auto">
          <a:xfrm rot="5400000">
            <a:off x="7624762" y="5329238"/>
            <a:ext cx="863600" cy="720725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57" name="Gerade Verbindung 33"/>
          <p:cNvCxnSpPr>
            <a:cxnSpLocks noChangeShapeType="1"/>
          </p:cNvCxnSpPr>
          <p:nvPr/>
        </p:nvCxnSpPr>
        <p:spPr bwMode="auto">
          <a:xfrm>
            <a:off x="7119936" y="5545138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34"/>
          <p:cNvCxnSpPr>
            <a:cxnSpLocks noChangeShapeType="1"/>
          </p:cNvCxnSpPr>
          <p:nvPr/>
        </p:nvCxnSpPr>
        <p:spPr bwMode="auto">
          <a:xfrm>
            <a:off x="8416924" y="5689601"/>
            <a:ext cx="5762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Gerade Verbindung 35"/>
          <p:cNvCxnSpPr>
            <a:cxnSpLocks noChangeShapeType="1"/>
          </p:cNvCxnSpPr>
          <p:nvPr/>
        </p:nvCxnSpPr>
        <p:spPr bwMode="auto">
          <a:xfrm flipV="1">
            <a:off x="7337424" y="5041901"/>
            <a:ext cx="0" cy="5032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Gerade Verbindung 36"/>
          <p:cNvCxnSpPr>
            <a:cxnSpLocks noChangeShapeType="1"/>
          </p:cNvCxnSpPr>
          <p:nvPr/>
        </p:nvCxnSpPr>
        <p:spPr bwMode="auto">
          <a:xfrm>
            <a:off x="7337424" y="5041901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Rechteck 37"/>
          <p:cNvSpPr>
            <a:spLocks noChangeArrowheads="1"/>
          </p:cNvSpPr>
          <p:nvPr/>
        </p:nvSpPr>
        <p:spPr bwMode="auto">
          <a:xfrm>
            <a:off x="7769224" y="4968876"/>
            <a:ext cx="503237" cy="144462"/>
          </a:xfrm>
          <a:prstGeom prst="rect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62" name="Gerade Verbindung 38"/>
          <p:cNvCxnSpPr>
            <a:cxnSpLocks noChangeShapeType="1"/>
          </p:cNvCxnSpPr>
          <p:nvPr/>
        </p:nvCxnSpPr>
        <p:spPr bwMode="auto">
          <a:xfrm>
            <a:off x="8272461" y="5041901"/>
            <a:ext cx="43180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39"/>
          <p:cNvCxnSpPr>
            <a:cxnSpLocks noChangeShapeType="1"/>
          </p:cNvCxnSpPr>
          <p:nvPr/>
        </p:nvCxnSpPr>
        <p:spPr bwMode="auto">
          <a:xfrm flipV="1">
            <a:off x="8704261" y="5041901"/>
            <a:ext cx="0" cy="6477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40"/>
          <p:cNvCxnSpPr>
            <a:cxnSpLocks noChangeShapeType="1"/>
          </p:cNvCxnSpPr>
          <p:nvPr/>
        </p:nvCxnSpPr>
        <p:spPr bwMode="auto">
          <a:xfrm>
            <a:off x="7119936" y="5834063"/>
            <a:ext cx="5762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Ellipse 52"/>
          <p:cNvSpPr>
            <a:spLocks noChangeArrowheads="1"/>
          </p:cNvSpPr>
          <p:nvPr/>
        </p:nvSpPr>
        <p:spPr bwMode="auto">
          <a:xfrm>
            <a:off x="6977061" y="5976938"/>
            <a:ext cx="287338" cy="288925"/>
          </a:xfrm>
          <a:prstGeom prst="ellips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169" name="Gerade Verbindung 53"/>
          <p:cNvCxnSpPr>
            <a:cxnSpLocks noChangeShapeType="1"/>
            <a:endCxn id="168" idx="0"/>
          </p:cNvCxnSpPr>
          <p:nvPr/>
        </p:nvCxnSpPr>
        <p:spPr bwMode="auto">
          <a:xfrm>
            <a:off x="7119936" y="5834063"/>
            <a:ext cx="0" cy="1428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54"/>
          <p:cNvCxnSpPr>
            <a:cxnSpLocks noChangeShapeType="1"/>
          </p:cNvCxnSpPr>
          <p:nvPr/>
        </p:nvCxnSpPr>
        <p:spPr bwMode="auto">
          <a:xfrm>
            <a:off x="7119936" y="6265863"/>
            <a:ext cx="0" cy="14446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Gerade Verbindung 55"/>
          <p:cNvCxnSpPr>
            <a:cxnSpLocks noChangeShapeType="1"/>
          </p:cNvCxnSpPr>
          <p:nvPr/>
        </p:nvCxnSpPr>
        <p:spPr bwMode="auto">
          <a:xfrm flipH="1">
            <a:off x="7048499" y="6410326"/>
            <a:ext cx="144462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" name="Ellipse 80"/>
          <p:cNvSpPr>
            <a:spLocks noChangeArrowheads="1"/>
          </p:cNvSpPr>
          <p:nvPr/>
        </p:nvSpPr>
        <p:spPr bwMode="auto">
          <a:xfrm>
            <a:off x="7553324" y="5473701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8229600" y="2590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179" name="Textfeld 178"/>
          <p:cNvSpPr txBox="1"/>
          <p:nvPr/>
        </p:nvSpPr>
        <p:spPr>
          <a:xfrm>
            <a:off x="8305800" y="4724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cxnSp>
        <p:nvCxnSpPr>
          <p:cNvPr id="181" name="Gerade Verbindung 180"/>
          <p:cNvCxnSpPr/>
          <p:nvPr/>
        </p:nvCxnSpPr>
        <p:spPr bwMode="auto">
          <a:xfrm>
            <a:off x="3372911" y="5867400"/>
            <a:ext cx="284689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2" name="Gerade Verbindung 181"/>
          <p:cNvCxnSpPr/>
          <p:nvPr/>
        </p:nvCxnSpPr>
        <p:spPr bwMode="auto">
          <a:xfrm rot="16200000">
            <a:off x="3667656" y="5877456"/>
            <a:ext cx="284688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" name="Gerade Verbindung mit Pfeil 182"/>
          <p:cNvCxnSpPr/>
          <p:nvPr/>
        </p:nvCxnSpPr>
        <p:spPr bwMode="auto">
          <a:xfrm>
            <a:off x="685799" y="3733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28692892"/>
              </p:ext>
            </p:extLst>
          </p:nvPr>
        </p:nvGraphicFramePr>
        <p:xfrm>
          <a:off x="641350" y="3429000"/>
          <a:ext cx="495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73" name="Formel" r:id="rId24" imgW="431640" imgH="228600" progId="Equation.3">
                  <p:embed/>
                </p:oleObj>
              </mc:Choice>
              <mc:Fallback>
                <p:oleObj name="Formel" r:id="rId24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429000"/>
                        <a:ext cx="4953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9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erade Verbindung 296"/>
          <p:cNvCxnSpPr/>
          <p:nvPr/>
        </p:nvCxnSpPr>
        <p:spPr bwMode="auto">
          <a:xfrm>
            <a:off x="1295400" y="3886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31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Stabilität</a:t>
            </a:r>
            <a:endParaRPr lang="de-DE" altLang="de-DE" dirty="0" smtClean="0"/>
          </a:p>
        </p:txBody>
      </p:sp>
      <p:sp>
        <p:nvSpPr>
          <p:cNvPr id="179" name="Textfeld 178"/>
          <p:cNvSpPr txBox="1"/>
          <p:nvPr/>
        </p:nvSpPr>
        <p:spPr>
          <a:xfrm>
            <a:off x="2590800" y="4343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153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4" name="Group 8"/>
          <p:cNvGrpSpPr>
            <a:grpSpLocks/>
          </p:cNvGrpSpPr>
          <p:nvPr/>
        </p:nvGrpSpPr>
        <p:grpSpPr bwMode="auto">
          <a:xfrm flipH="1">
            <a:off x="5508625" y="2782888"/>
            <a:ext cx="504825" cy="431800"/>
            <a:chOff x="1020" y="2750"/>
            <a:chExt cx="318" cy="272"/>
          </a:xfrm>
        </p:grpSpPr>
        <p:sp>
          <p:nvSpPr>
            <p:cNvPr id="155" name="Line 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" name="Line 1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1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1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14"/>
          <p:cNvSpPr>
            <a:spLocks noChangeShapeType="1"/>
          </p:cNvSpPr>
          <p:nvPr/>
        </p:nvSpPr>
        <p:spPr bwMode="auto">
          <a:xfrm>
            <a:off x="6013450" y="32146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15"/>
          <p:cNvSpPr>
            <a:spLocks noChangeShapeType="1"/>
          </p:cNvSpPr>
          <p:nvPr/>
        </p:nvSpPr>
        <p:spPr bwMode="auto">
          <a:xfrm flipV="1">
            <a:off x="6011863" y="2493963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8" name="Group 16"/>
          <p:cNvGrpSpPr>
            <a:grpSpLocks/>
          </p:cNvGrpSpPr>
          <p:nvPr/>
        </p:nvGrpSpPr>
        <p:grpSpPr bwMode="auto">
          <a:xfrm>
            <a:off x="7596188" y="2784475"/>
            <a:ext cx="504825" cy="431800"/>
            <a:chOff x="1020" y="2750"/>
            <a:chExt cx="318" cy="272"/>
          </a:xfrm>
        </p:grpSpPr>
        <p:sp>
          <p:nvSpPr>
            <p:cNvPr id="180" name="Line 1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1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" name="Line 2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6" name="Line 2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7" name="Line 22"/>
          <p:cNvSpPr>
            <a:spLocks noChangeShapeType="1"/>
          </p:cNvSpPr>
          <p:nvPr/>
        </p:nvSpPr>
        <p:spPr bwMode="auto">
          <a:xfrm flipH="1">
            <a:off x="7596188" y="32162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" name="Line 23"/>
          <p:cNvSpPr>
            <a:spLocks noChangeShapeType="1"/>
          </p:cNvSpPr>
          <p:nvPr/>
        </p:nvSpPr>
        <p:spPr bwMode="auto">
          <a:xfrm flipH="1" flipV="1">
            <a:off x="7596188" y="24955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24"/>
          <p:cNvSpPr>
            <a:spLocks noChangeShapeType="1"/>
          </p:cNvSpPr>
          <p:nvPr/>
        </p:nvSpPr>
        <p:spPr bwMode="auto">
          <a:xfrm>
            <a:off x="6011863" y="35036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6" name="Group 25"/>
          <p:cNvGrpSpPr>
            <a:grpSpLocks/>
          </p:cNvGrpSpPr>
          <p:nvPr/>
        </p:nvGrpSpPr>
        <p:grpSpPr bwMode="auto">
          <a:xfrm flipH="1">
            <a:off x="7091363" y="1703388"/>
            <a:ext cx="504825" cy="431800"/>
            <a:chOff x="1020" y="2750"/>
            <a:chExt cx="318" cy="272"/>
          </a:xfrm>
        </p:grpSpPr>
        <p:sp>
          <p:nvSpPr>
            <p:cNvPr id="197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8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2" name="Oval 31"/>
          <p:cNvSpPr>
            <a:spLocks noChangeArrowheads="1"/>
          </p:cNvSpPr>
          <p:nvPr/>
        </p:nvSpPr>
        <p:spPr bwMode="auto">
          <a:xfrm>
            <a:off x="7162800" y="184785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03" name="Group 32"/>
          <p:cNvGrpSpPr>
            <a:grpSpLocks/>
          </p:cNvGrpSpPr>
          <p:nvPr/>
        </p:nvGrpSpPr>
        <p:grpSpPr bwMode="auto">
          <a:xfrm flipH="1">
            <a:off x="6011863" y="1701800"/>
            <a:ext cx="504825" cy="431800"/>
            <a:chOff x="3470" y="3022"/>
            <a:chExt cx="318" cy="272"/>
          </a:xfrm>
        </p:grpSpPr>
        <p:grpSp>
          <p:nvGrpSpPr>
            <p:cNvPr id="204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206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7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8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9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05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11" name="Line 40"/>
          <p:cNvSpPr>
            <a:spLocks noChangeShapeType="1"/>
          </p:cNvSpPr>
          <p:nvPr/>
        </p:nvSpPr>
        <p:spPr bwMode="auto">
          <a:xfrm>
            <a:off x="601186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" name="Line 4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3" name="Line 42"/>
          <p:cNvSpPr>
            <a:spLocks noChangeShapeType="1"/>
          </p:cNvSpPr>
          <p:nvPr/>
        </p:nvSpPr>
        <p:spPr bwMode="auto">
          <a:xfrm>
            <a:off x="6515100" y="191770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4" name="Line 43"/>
          <p:cNvSpPr>
            <a:spLocks noChangeShapeType="1"/>
          </p:cNvSpPr>
          <p:nvPr/>
        </p:nvSpPr>
        <p:spPr bwMode="auto">
          <a:xfrm>
            <a:off x="6588125" y="191770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Line 44"/>
          <p:cNvSpPr>
            <a:spLocks noChangeShapeType="1"/>
          </p:cNvSpPr>
          <p:nvPr/>
        </p:nvSpPr>
        <p:spPr bwMode="auto">
          <a:xfrm>
            <a:off x="6011863" y="14859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" name="Line 45"/>
          <p:cNvSpPr>
            <a:spLocks noChangeShapeType="1"/>
          </p:cNvSpPr>
          <p:nvPr/>
        </p:nvSpPr>
        <p:spPr bwMode="auto">
          <a:xfrm>
            <a:off x="586740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" name="Line 46"/>
          <p:cNvSpPr>
            <a:spLocks noChangeShapeType="1"/>
          </p:cNvSpPr>
          <p:nvPr/>
        </p:nvSpPr>
        <p:spPr bwMode="auto">
          <a:xfrm flipV="1">
            <a:off x="6011863" y="12700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8" name="Line 47"/>
          <p:cNvSpPr>
            <a:spLocks noChangeShapeType="1"/>
          </p:cNvSpPr>
          <p:nvPr/>
        </p:nvSpPr>
        <p:spPr bwMode="auto">
          <a:xfrm>
            <a:off x="6586538" y="19192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9" name="Line 48"/>
          <p:cNvSpPr>
            <a:spLocks noChangeShapeType="1"/>
          </p:cNvSpPr>
          <p:nvPr/>
        </p:nvSpPr>
        <p:spPr bwMode="auto">
          <a:xfrm>
            <a:off x="7594600" y="148748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" name="Line 49"/>
          <p:cNvSpPr>
            <a:spLocks noChangeShapeType="1"/>
          </p:cNvSpPr>
          <p:nvPr/>
        </p:nvSpPr>
        <p:spPr bwMode="auto">
          <a:xfrm>
            <a:off x="7450138" y="12715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" name="Line 50"/>
          <p:cNvSpPr>
            <a:spLocks noChangeShapeType="1"/>
          </p:cNvSpPr>
          <p:nvPr/>
        </p:nvSpPr>
        <p:spPr bwMode="auto">
          <a:xfrm flipV="1">
            <a:off x="7594600" y="12715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2" name="Line 51"/>
          <p:cNvSpPr>
            <a:spLocks noChangeShapeType="1"/>
          </p:cNvSpPr>
          <p:nvPr/>
        </p:nvSpPr>
        <p:spPr bwMode="auto">
          <a:xfrm>
            <a:off x="7594600" y="21367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3" name="Line 52"/>
          <p:cNvSpPr>
            <a:spLocks noChangeShapeType="1"/>
          </p:cNvSpPr>
          <p:nvPr/>
        </p:nvSpPr>
        <p:spPr bwMode="auto">
          <a:xfrm>
            <a:off x="7596188" y="2566988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4" name="Line 58"/>
          <p:cNvSpPr>
            <a:spLocks noChangeShapeType="1"/>
          </p:cNvSpPr>
          <p:nvPr/>
        </p:nvSpPr>
        <p:spPr bwMode="auto">
          <a:xfrm>
            <a:off x="5292725" y="29987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" name="Line 59"/>
          <p:cNvSpPr>
            <a:spLocks noChangeShapeType="1"/>
          </p:cNvSpPr>
          <p:nvPr/>
        </p:nvSpPr>
        <p:spPr bwMode="auto">
          <a:xfrm>
            <a:off x="7956550" y="2998788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6" name="Group 60"/>
          <p:cNvGrpSpPr>
            <a:grpSpLocks/>
          </p:cNvGrpSpPr>
          <p:nvPr/>
        </p:nvGrpSpPr>
        <p:grpSpPr bwMode="auto">
          <a:xfrm>
            <a:off x="7596188" y="2998788"/>
            <a:ext cx="506412" cy="647700"/>
            <a:chOff x="1655" y="1752"/>
            <a:chExt cx="319" cy="408"/>
          </a:xfrm>
        </p:grpSpPr>
        <p:sp>
          <p:nvSpPr>
            <p:cNvPr id="227" name="Line 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8" name="Line 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9" name="Line 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0" name="Line 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1" name="Line 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2" name="Line 66"/>
          <p:cNvSpPr>
            <a:spLocks noChangeShapeType="1"/>
          </p:cNvSpPr>
          <p:nvPr/>
        </p:nvSpPr>
        <p:spPr bwMode="auto">
          <a:xfrm>
            <a:off x="7237413" y="35020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3" name="Line 67"/>
          <p:cNvSpPr>
            <a:spLocks noChangeShapeType="1"/>
          </p:cNvSpPr>
          <p:nvPr/>
        </p:nvSpPr>
        <p:spPr bwMode="auto">
          <a:xfrm>
            <a:off x="7094538" y="39354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4" name="Line 68"/>
          <p:cNvSpPr>
            <a:spLocks noChangeShapeType="1"/>
          </p:cNvSpPr>
          <p:nvPr/>
        </p:nvSpPr>
        <p:spPr bwMode="auto">
          <a:xfrm>
            <a:off x="7094538" y="4006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" name="Line 69"/>
          <p:cNvSpPr>
            <a:spLocks noChangeShapeType="1"/>
          </p:cNvSpPr>
          <p:nvPr/>
        </p:nvSpPr>
        <p:spPr bwMode="auto">
          <a:xfrm>
            <a:off x="7237413" y="40068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" name="Line 70"/>
          <p:cNvSpPr>
            <a:spLocks noChangeShapeType="1"/>
          </p:cNvSpPr>
          <p:nvPr/>
        </p:nvSpPr>
        <p:spPr bwMode="auto">
          <a:xfrm flipH="1">
            <a:off x="7094538" y="44386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7" name="Group 71"/>
          <p:cNvGrpSpPr>
            <a:grpSpLocks/>
          </p:cNvGrpSpPr>
          <p:nvPr/>
        </p:nvGrpSpPr>
        <p:grpSpPr bwMode="auto">
          <a:xfrm flipH="1">
            <a:off x="5508625" y="2998788"/>
            <a:ext cx="506413" cy="647700"/>
            <a:chOff x="1655" y="1752"/>
            <a:chExt cx="319" cy="408"/>
          </a:xfrm>
        </p:grpSpPr>
        <p:sp>
          <p:nvSpPr>
            <p:cNvPr id="238" name="Line 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" name="Line 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0" name="Line 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1" name="Line 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2" name="Line 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3" name="Oval 77"/>
          <p:cNvSpPr>
            <a:spLocks noChangeArrowheads="1"/>
          </p:cNvSpPr>
          <p:nvPr/>
        </p:nvSpPr>
        <p:spPr bwMode="auto">
          <a:xfrm>
            <a:off x="6588125" y="371792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4" name="Line 78"/>
          <p:cNvSpPr>
            <a:spLocks noChangeShapeType="1"/>
          </p:cNvSpPr>
          <p:nvPr/>
        </p:nvSpPr>
        <p:spPr bwMode="auto">
          <a:xfrm>
            <a:off x="6804025" y="35020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" name="Line 79"/>
          <p:cNvSpPr>
            <a:spLocks noChangeShapeType="1"/>
          </p:cNvSpPr>
          <p:nvPr/>
        </p:nvSpPr>
        <p:spPr bwMode="auto">
          <a:xfrm>
            <a:off x="68040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" name="Line 80"/>
          <p:cNvSpPr>
            <a:spLocks noChangeShapeType="1"/>
          </p:cNvSpPr>
          <p:nvPr/>
        </p:nvSpPr>
        <p:spPr bwMode="auto">
          <a:xfrm>
            <a:off x="6661150" y="44370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" name="Line 81"/>
          <p:cNvSpPr>
            <a:spLocks noChangeShapeType="1"/>
          </p:cNvSpPr>
          <p:nvPr/>
        </p:nvSpPr>
        <p:spPr bwMode="auto">
          <a:xfrm>
            <a:off x="6804025" y="37893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" name="Line 83"/>
          <p:cNvSpPr>
            <a:spLocks noChangeShapeType="1"/>
          </p:cNvSpPr>
          <p:nvPr/>
        </p:nvSpPr>
        <p:spPr bwMode="auto">
          <a:xfrm flipH="1">
            <a:off x="6804025" y="1270000"/>
            <a:ext cx="15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9" name="Line 84"/>
          <p:cNvSpPr>
            <a:spLocks noChangeShapeType="1"/>
          </p:cNvSpPr>
          <p:nvPr/>
        </p:nvSpPr>
        <p:spPr bwMode="auto">
          <a:xfrm>
            <a:off x="6661150" y="16303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0" name="Line 85"/>
          <p:cNvSpPr>
            <a:spLocks noChangeShapeType="1"/>
          </p:cNvSpPr>
          <p:nvPr/>
        </p:nvSpPr>
        <p:spPr bwMode="auto">
          <a:xfrm>
            <a:off x="6661150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1" name="Line 86"/>
          <p:cNvSpPr>
            <a:spLocks noChangeShapeType="1"/>
          </p:cNvSpPr>
          <p:nvPr/>
        </p:nvSpPr>
        <p:spPr bwMode="auto">
          <a:xfrm>
            <a:off x="6804025" y="17018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2" name="Line 87"/>
          <p:cNvSpPr>
            <a:spLocks noChangeShapeType="1"/>
          </p:cNvSpPr>
          <p:nvPr/>
        </p:nvSpPr>
        <p:spPr bwMode="auto">
          <a:xfrm>
            <a:off x="666115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3" name="Line 88"/>
          <p:cNvSpPr>
            <a:spLocks noChangeShapeType="1"/>
          </p:cNvSpPr>
          <p:nvPr/>
        </p:nvSpPr>
        <p:spPr bwMode="auto">
          <a:xfrm>
            <a:off x="8101013" y="12700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" name="Line 89"/>
          <p:cNvSpPr>
            <a:spLocks noChangeShapeType="1"/>
          </p:cNvSpPr>
          <p:nvPr/>
        </p:nvSpPr>
        <p:spPr bwMode="auto">
          <a:xfrm>
            <a:off x="7958138" y="18462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5" name="Line 90"/>
          <p:cNvSpPr>
            <a:spLocks noChangeShapeType="1"/>
          </p:cNvSpPr>
          <p:nvPr/>
        </p:nvSpPr>
        <p:spPr bwMode="auto">
          <a:xfrm>
            <a:off x="7958138" y="1917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" name="Line 91"/>
          <p:cNvSpPr>
            <a:spLocks noChangeShapeType="1"/>
          </p:cNvSpPr>
          <p:nvPr/>
        </p:nvSpPr>
        <p:spPr bwMode="auto">
          <a:xfrm>
            <a:off x="8101013" y="19177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7" name="Line 92"/>
          <p:cNvSpPr>
            <a:spLocks noChangeShapeType="1"/>
          </p:cNvSpPr>
          <p:nvPr/>
        </p:nvSpPr>
        <p:spPr bwMode="auto">
          <a:xfrm>
            <a:off x="7958138" y="1270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" name="Line 93"/>
          <p:cNvSpPr>
            <a:spLocks noChangeShapeType="1"/>
          </p:cNvSpPr>
          <p:nvPr/>
        </p:nvSpPr>
        <p:spPr bwMode="auto">
          <a:xfrm flipH="1">
            <a:off x="7597775" y="2349500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59" name="Object 99"/>
          <p:cNvGraphicFramePr>
            <a:graphicFrameLocks noChangeAspect="1"/>
          </p:cNvGraphicFramePr>
          <p:nvPr/>
        </p:nvGraphicFramePr>
        <p:xfrm>
          <a:off x="7308850" y="400526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7" name="Formel" r:id="rId3" imgW="190500" imgH="228600" progId="Equation.3">
                  <p:embed/>
                </p:oleObj>
              </mc:Choice>
              <mc:Fallback>
                <p:oleObj name="Formel" r:id="rId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005263"/>
                        <a:ext cx="358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" name="Object 100"/>
          <p:cNvGraphicFramePr>
            <a:graphicFrameLocks noChangeAspect="1"/>
          </p:cNvGraphicFramePr>
          <p:nvPr/>
        </p:nvGraphicFramePr>
        <p:xfrm>
          <a:off x="5795963" y="3500438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8" name="Formel" r:id="rId5" imgW="241195" imgH="241195" progId="Equation.3">
                  <p:embed/>
                </p:oleObj>
              </mc:Choice>
              <mc:Fallback>
                <p:oleObj name="Formel" r:id="rId5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" name="Object 101"/>
          <p:cNvGraphicFramePr>
            <a:graphicFrameLocks noChangeAspect="1"/>
          </p:cNvGraphicFramePr>
          <p:nvPr/>
        </p:nvGraphicFramePr>
        <p:xfrm>
          <a:off x="6877050" y="1289050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39" name="Formel" r:id="rId7" imgW="241091" imgH="215713" progId="Equation.3">
                  <p:embed/>
                </p:oleObj>
              </mc:Choice>
              <mc:Fallback>
                <p:oleObj name="Formel" r:id="rId7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89050"/>
                        <a:ext cx="43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102"/>
          <p:cNvGraphicFramePr>
            <a:graphicFrameLocks noChangeAspect="1"/>
          </p:cNvGraphicFramePr>
          <p:nvPr/>
        </p:nvGraphicFramePr>
        <p:xfrm>
          <a:off x="5535613" y="1690688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0" name="Formel" r:id="rId9" imgW="291973" imgH="228501" progId="Equation.3">
                  <p:embed/>
                </p:oleObj>
              </mc:Choice>
              <mc:Fallback>
                <p:oleObj name="Formel" r:id="rId9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690688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" name="Object 103"/>
          <p:cNvGraphicFramePr>
            <a:graphicFrameLocks noChangeAspect="1"/>
          </p:cNvGraphicFramePr>
          <p:nvPr/>
        </p:nvGraphicFramePr>
        <p:xfrm>
          <a:off x="6011863" y="2781300"/>
          <a:ext cx="363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1" name="Formel" r:id="rId11" imgW="203112" imgH="228501" progId="Equation.3">
                  <p:embed/>
                </p:oleObj>
              </mc:Choice>
              <mc:Fallback>
                <p:oleObj name="Formel" r:id="rId11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3635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" name="Oval 104"/>
          <p:cNvSpPr>
            <a:spLocks noChangeArrowheads="1"/>
          </p:cNvSpPr>
          <p:nvPr/>
        </p:nvSpPr>
        <p:spPr bwMode="auto">
          <a:xfrm>
            <a:off x="5146675" y="314166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65" name="Line 105"/>
          <p:cNvSpPr>
            <a:spLocks noChangeShapeType="1"/>
          </p:cNvSpPr>
          <p:nvPr/>
        </p:nvSpPr>
        <p:spPr bwMode="auto">
          <a:xfrm>
            <a:off x="5291138" y="29972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" name="Line 106"/>
          <p:cNvSpPr>
            <a:spLocks noChangeShapeType="1"/>
          </p:cNvSpPr>
          <p:nvPr/>
        </p:nvSpPr>
        <p:spPr bwMode="auto">
          <a:xfrm>
            <a:off x="5291138" y="34290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7" name="Line 107"/>
          <p:cNvSpPr>
            <a:spLocks noChangeShapeType="1"/>
          </p:cNvSpPr>
          <p:nvPr/>
        </p:nvSpPr>
        <p:spPr bwMode="auto">
          <a:xfrm>
            <a:off x="5146675" y="35734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8" name="Rechteck 267"/>
          <p:cNvSpPr/>
          <p:nvPr/>
        </p:nvSpPr>
        <p:spPr bwMode="auto">
          <a:xfrm>
            <a:off x="8610600" y="26670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9" name="Gerade Verbindung 268"/>
          <p:cNvCxnSpPr/>
          <p:nvPr/>
        </p:nvCxnSpPr>
        <p:spPr bwMode="auto">
          <a:xfrm>
            <a:off x="8686800" y="25908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Gerade Verbindung 269"/>
          <p:cNvCxnSpPr/>
          <p:nvPr/>
        </p:nvCxnSpPr>
        <p:spPr bwMode="auto">
          <a:xfrm>
            <a:off x="8686800" y="28956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8229600" y="2590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272" name="Gleichschenkliges Dreieck 32"/>
          <p:cNvSpPr>
            <a:spLocks noChangeArrowheads="1"/>
          </p:cNvSpPr>
          <p:nvPr/>
        </p:nvSpPr>
        <p:spPr bwMode="auto">
          <a:xfrm rot="5400000">
            <a:off x="2240474" y="2621477"/>
            <a:ext cx="1676401" cy="1462649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rot="16200000">
            <a:off x="1219200" y="2971800"/>
            <a:ext cx="533400" cy="228600"/>
            <a:chOff x="3124200" y="3636963"/>
            <a:chExt cx="506412" cy="287338"/>
          </a:xfrm>
        </p:grpSpPr>
        <p:sp>
          <p:nvSpPr>
            <p:cNvPr id="275" name="Line 62"/>
            <p:cNvSpPr>
              <a:spLocks noChangeShapeType="1"/>
            </p:cNvSpPr>
            <p:nvPr/>
          </p:nvSpPr>
          <p:spPr bwMode="auto">
            <a:xfrm>
              <a:off x="3124200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" name="Line 63"/>
            <p:cNvSpPr>
              <a:spLocks noChangeShapeType="1"/>
            </p:cNvSpPr>
            <p:nvPr/>
          </p:nvSpPr>
          <p:spPr bwMode="auto">
            <a:xfrm>
              <a:off x="3341687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" name="Line 64"/>
            <p:cNvSpPr>
              <a:spLocks noChangeShapeType="1"/>
            </p:cNvSpPr>
            <p:nvPr/>
          </p:nvSpPr>
          <p:spPr bwMode="auto">
            <a:xfrm>
              <a:off x="3413125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8" name="Line 65"/>
            <p:cNvSpPr>
              <a:spLocks noChangeShapeType="1"/>
            </p:cNvSpPr>
            <p:nvPr/>
          </p:nvSpPr>
          <p:spPr bwMode="auto">
            <a:xfrm>
              <a:off x="3413125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 bwMode="auto">
          <a:xfrm>
            <a:off x="1295400" y="28194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9" name="Gerade Verbindung 278"/>
          <p:cNvCxnSpPr>
            <a:endCxn id="272" idx="3"/>
          </p:cNvCxnSpPr>
          <p:nvPr/>
        </p:nvCxnSpPr>
        <p:spPr bwMode="auto">
          <a:xfrm>
            <a:off x="1295400" y="3352800"/>
            <a:ext cx="1051950" cy="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Gruppieren 279"/>
          <p:cNvGrpSpPr/>
          <p:nvPr/>
        </p:nvGrpSpPr>
        <p:grpSpPr>
          <a:xfrm rot="16200000">
            <a:off x="1219200" y="3505200"/>
            <a:ext cx="533400" cy="228600"/>
            <a:chOff x="3124200" y="3636963"/>
            <a:chExt cx="506412" cy="287338"/>
          </a:xfrm>
        </p:grpSpPr>
        <p:sp>
          <p:nvSpPr>
            <p:cNvPr id="281" name="Line 62"/>
            <p:cNvSpPr>
              <a:spLocks noChangeShapeType="1"/>
            </p:cNvSpPr>
            <p:nvPr/>
          </p:nvSpPr>
          <p:spPr bwMode="auto">
            <a:xfrm>
              <a:off x="3124200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2" name="Line 63"/>
            <p:cNvSpPr>
              <a:spLocks noChangeShapeType="1"/>
            </p:cNvSpPr>
            <p:nvPr/>
          </p:nvSpPr>
          <p:spPr bwMode="auto">
            <a:xfrm>
              <a:off x="3341687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3" name="Line 64"/>
            <p:cNvSpPr>
              <a:spLocks noChangeShapeType="1"/>
            </p:cNvSpPr>
            <p:nvPr/>
          </p:nvSpPr>
          <p:spPr bwMode="auto">
            <a:xfrm>
              <a:off x="3413125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4" name="Line 65"/>
            <p:cNvSpPr>
              <a:spLocks noChangeShapeType="1"/>
            </p:cNvSpPr>
            <p:nvPr/>
          </p:nvSpPr>
          <p:spPr bwMode="auto">
            <a:xfrm>
              <a:off x="3413125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85" name="Gerade Verbindung 284"/>
          <p:cNvCxnSpPr/>
          <p:nvPr/>
        </p:nvCxnSpPr>
        <p:spPr bwMode="auto">
          <a:xfrm>
            <a:off x="1295400" y="3886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" name="Ellipse 80"/>
          <p:cNvSpPr>
            <a:spLocks noChangeArrowheads="1"/>
          </p:cNvSpPr>
          <p:nvPr/>
        </p:nvSpPr>
        <p:spPr bwMode="auto">
          <a:xfrm>
            <a:off x="2194951" y="3810000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9" name="Gruppieren 8"/>
          <p:cNvGrpSpPr/>
          <p:nvPr/>
        </p:nvGrpSpPr>
        <p:grpSpPr>
          <a:xfrm rot="5400000">
            <a:off x="2400300" y="4457700"/>
            <a:ext cx="152400" cy="381000"/>
            <a:chOff x="3962400" y="3657600"/>
            <a:chExt cx="152400" cy="381000"/>
          </a:xfrm>
        </p:grpSpPr>
        <p:sp>
          <p:nvSpPr>
            <p:cNvPr id="287" name="Rechteck 286"/>
            <p:cNvSpPr/>
            <p:nvPr/>
          </p:nvSpPr>
          <p:spPr bwMode="auto">
            <a:xfrm>
              <a:off x="3962400" y="3733800"/>
              <a:ext cx="1524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88" name="Gerade Verbindung 287"/>
            <p:cNvCxnSpPr/>
            <p:nvPr/>
          </p:nvCxnSpPr>
          <p:spPr bwMode="auto">
            <a:xfrm>
              <a:off x="4038600" y="3657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9" name="Gerade Verbindung 288"/>
            <p:cNvCxnSpPr/>
            <p:nvPr/>
          </p:nvCxnSpPr>
          <p:spPr bwMode="auto">
            <a:xfrm>
              <a:off x="4038600" y="39624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Gerade Verbindung 13"/>
          <p:cNvCxnSpPr>
            <a:stCxn id="272" idx="0"/>
          </p:cNvCxnSpPr>
          <p:nvPr/>
        </p:nvCxnSpPr>
        <p:spPr bwMode="auto">
          <a:xfrm flipV="1">
            <a:off x="3809999" y="3352800"/>
            <a:ext cx="747152" cy="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Gerade Verbindung 289"/>
          <p:cNvCxnSpPr/>
          <p:nvPr/>
        </p:nvCxnSpPr>
        <p:spPr bwMode="auto">
          <a:xfrm flipV="1">
            <a:off x="2667000" y="4648200"/>
            <a:ext cx="1524000" cy="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4191000" y="33528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1" name="Gerade Verbindung 290"/>
          <p:cNvCxnSpPr/>
          <p:nvPr/>
        </p:nvCxnSpPr>
        <p:spPr bwMode="auto">
          <a:xfrm>
            <a:off x="1295400" y="4648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1295400" y="38862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2" name="Line 58"/>
          <p:cNvSpPr>
            <a:spLocks noChangeShapeType="1"/>
          </p:cNvSpPr>
          <p:nvPr/>
        </p:nvSpPr>
        <p:spPr bwMode="auto">
          <a:xfrm>
            <a:off x="1060450" y="2828925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" name="Oval 104"/>
          <p:cNvSpPr>
            <a:spLocks noChangeArrowheads="1"/>
          </p:cNvSpPr>
          <p:nvPr/>
        </p:nvSpPr>
        <p:spPr bwMode="auto">
          <a:xfrm>
            <a:off x="914400" y="2971800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94" name="Line 105"/>
          <p:cNvSpPr>
            <a:spLocks noChangeShapeType="1"/>
          </p:cNvSpPr>
          <p:nvPr/>
        </p:nvSpPr>
        <p:spPr bwMode="auto">
          <a:xfrm>
            <a:off x="1058863" y="2827337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5" name="Line 106"/>
          <p:cNvSpPr>
            <a:spLocks noChangeShapeType="1"/>
          </p:cNvSpPr>
          <p:nvPr/>
        </p:nvSpPr>
        <p:spPr bwMode="auto">
          <a:xfrm>
            <a:off x="1058863" y="3259137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6" name="Line 107"/>
          <p:cNvSpPr>
            <a:spLocks noChangeShapeType="1"/>
          </p:cNvSpPr>
          <p:nvPr/>
        </p:nvSpPr>
        <p:spPr bwMode="auto">
          <a:xfrm>
            <a:off x="914400" y="340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32434"/>
              </p:ext>
            </p:extLst>
          </p:nvPr>
        </p:nvGraphicFramePr>
        <p:xfrm>
          <a:off x="7848600" y="3581400"/>
          <a:ext cx="431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42" name="Formel" r:id="rId13" imgW="241195" imgH="241195" progId="Equation.3">
                  <p:embed/>
                </p:oleObj>
              </mc:Choice>
              <mc:Fallback>
                <p:oleObj name="Formel" r:id="rId13" imgW="241195" imgH="241195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581400"/>
                        <a:ext cx="4318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9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erade Verbindung 310"/>
          <p:cNvCxnSpPr/>
          <p:nvPr/>
        </p:nvCxnSpPr>
        <p:spPr bwMode="auto">
          <a:xfrm>
            <a:off x="1981200" y="3886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32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Stabilität</a:t>
            </a:r>
            <a:endParaRPr lang="de-DE" altLang="de-DE" dirty="0" smtClean="0"/>
          </a:p>
        </p:txBody>
      </p:sp>
      <p:sp>
        <p:nvSpPr>
          <p:cNvPr id="153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4" name="Group 8"/>
          <p:cNvGrpSpPr>
            <a:grpSpLocks/>
          </p:cNvGrpSpPr>
          <p:nvPr/>
        </p:nvGrpSpPr>
        <p:grpSpPr bwMode="auto">
          <a:xfrm flipH="1">
            <a:off x="5508625" y="2782888"/>
            <a:ext cx="504825" cy="431800"/>
            <a:chOff x="1020" y="2750"/>
            <a:chExt cx="318" cy="272"/>
          </a:xfrm>
        </p:grpSpPr>
        <p:sp>
          <p:nvSpPr>
            <p:cNvPr id="155" name="Line 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" name="Line 1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1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1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14"/>
          <p:cNvSpPr>
            <a:spLocks noChangeShapeType="1"/>
          </p:cNvSpPr>
          <p:nvPr/>
        </p:nvSpPr>
        <p:spPr bwMode="auto">
          <a:xfrm>
            <a:off x="6013450" y="32146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15"/>
          <p:cNvSpPr>
            <a:spLocks noChangeShapeType="1"/>
          </p:cNvSpPr>
          <p:nvPr/>
        </p:nvSpPr>
        <p:spPr bwMode="auto">
          <a:xfrm flipV="1">
            <a:off x="6011863" y="2493963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8" name="Group 16"/>
          <p:cNvGrpSpPr>
            <a:grpSpLocks/>
          </p:cNvGrpSpPr>
          <p:nvPr/>
        </p:nvGrpSpPr>
        <p:grpSpPr bwMode="auto">
          <a:xfrm>
            <a:off x="7596188" y="2784475"/>
            <a:ext cx="504825" cy="431800"/>
            <a:chOff x="1020" y="2750"/>
            <a:chExt cx="318" cy="272"/>
          </a:xfrm>
        </p:grpSpPr>
        <p:sp>
          <p:nvSpPr>
            <p:cNvPr id="180" name="Line 1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1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" name="Line 2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6" name="Line 2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7" name="Line 22"/>
          <p:cNvSpPr>
            <a:spLocks noChangeShapeType="1"/>
          </p:cNvSpPr>
          <p:nvPr/>
        </p:nvSpPr>
        <p:spPr bwMode="auto">
          <a:xfrm flipH="1">
            <a:off x="7596188" y="32162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" name="Line 23"/>
          <p:cNvSpPr>
            <a:spLocks noChangeShapeType="1"/>
          </p:cNvSpPr>
          <p:nvPr/>
        </p:nvSpPr>
        <p:spPr bwMode="auto">
          <a:xfrm flipH="1" flipV="1">
            <a:off x="7596188" y="24955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24"/>
          <p:cNvSpPr>
            <a:spLocks noChangeShapeType="1"/>
          </p:cNvSpPr>
          <p:nvPr/>
        </p:nvSpPr>
        <p:spPr bwMode="auto">
          <a:xfrm>
            <a:off x="6011863" y="35036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6" name="Group 25"/>
          <p:cNvGrpSpPr>
            <a:grpSpLocks/>
          </p:cNvGrpSpPr>
          <p:nvPr/>
        </p:nvGrpSpPr>
        <p:grpSpPr bwMode="auto">
          <a:xfrm flipH="1">
            <a:off x="7091363" y="1703388"/>
            <a:ext cx="504825" cy="431800"/>
            <a:chOff x="1020" y="2750"/>
            <a:chExt cx="318" cy="272"/>
          </a:xfrm>
        </p:grpSpPr>
        <p:sp>
          <p:nvSpPr>
            <p:cNvPr id="197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8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2" name="Oval 31"/>
          <p:cNvSpPr>
            <a:spLocks noChangeArrowheads="1"/>
          </p:cNvSpPr>
          <p:nvPr/>
        </p:nvSpPr>
        <p:spPr bwMode="auto">
          <a:xfrm>
            <a:off x="7162800" y="184785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03" name="Group 32"/>
          <p:cNvGrpSpPr>
            <a:grpSpLocks/>
          </p:cNvGrpSpPr>
          <p:nvPr/>
        </p:nvGrpSpPr>
        <p:grpSpPr bwMode="auto">
          <a:xfrm flipH="1">
            <a:off x="6011863" y="1701800"/>
            <a:ext cx="504825" cy="431800"/>
            <a:chOff x="3470" y="3022"/>
            <a:chExt cx="318" cy="272"/>
          </a:xfrm>
        </p:grpSpPr>
        <p:grpSp>
          <p:nvGrpSpPr>
            <p:cNvPr id="204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206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7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8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9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05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11" name="Line 40"/>
          <p:cNvSpPr>
            <a:spLocks noChangeShapeType="1"/>
          </p:cNvSpPr>
          <p:nvPr/>
        </p:nvSpPr>
        <p:spPr bwMode="auto">
          <a:xfrm>
            <a:off x="601186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" name="Line 4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3" name="Line 42"/>
          <p:cNvSpPr>
            <a:spLocks noChangeShapeType="1"/>
          </p:cNvSpPr>
          <p:nvPr/>
        </p:nvSpPr>
        <p:spPr bwMode="auto">
          <a:xfrm>
            <a:off x="6515100" y="191770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4" name="Line 43"/>
          <p:cNvSpPr>
            <a:spLocks noChangeShapeType="1"/>
          </p:cNvSpPr>
          <p:nvPr/>
        </p:nvSpPr>
        <p:spPr bwMode="auto">
          <a:xfrm>
            <a:off x="6588125" y="191770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Line 44"/>
          <p:cNvSpPr>
            <a:spLocks noChangeShapeType="1"/>
          </p:cNvSpPr>
          <p:nvPr/>
        </p:nvSpPr>
        <p:spPr bwMode="auto">
          <a:xfrm>
            <a:off x="6011863" y="14859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" name="Line 45"/>
          <p:cNvSpPr>
            <a:spLocks noChangeShapeType="1"/>
          </p:cNvSpPr>
          <p:nvPr/>
        </p:nvSpPr>
        <p:spPr bwMode="auto">
          <a:xfrm>
            <a:off x="586740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" name="Line 46"/>
          <p:cNvSpPr>
            <a:spLocks noChangeShapeType="1"/>
          </p:cNvSpPr>
          <p:nvPr/>
        </p:nvSpPr>
        <p:spPr bwMode="auto">
          <a:xfrm flipV="1">
            <a:off x="6011863" y="12700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8" name="Line 47"/>
          <p:cNvSpPr>
            <a:spLocks noChangeShapeType="1"/>
          </p:cNvSpPr>
          <p:nvPr/>
        </p:nvSpPr>
        <p:spPr bwMode="auto">
          <a:xfrm>
            <a:off x="6586538" y="19192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9" name="Line 48"/>
          <p:cNvSpPr>
            <a:spLocks noChangeShapeType="1"/>
          </p:cNvSpPr>
          <p:nvPr/>
        </p:nvSpPr>
        <p:spPr bwMode="auto">
          <a:xfrm>
            <a:off x="7594600" y="148748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" name="Line 49"/>
          <p:cNvSpPr>
            <a:spLocks noChangeShapeType="1"/>
          </p:cNvSpPr>
          <p:nvPr/>
        </p:nvSpPr>
        <p:spPr bwMode="auto">
          <a:xfrm>
            <a:off x="7450138" y="12715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" name="Line 50"/>
          <p:cNvSpPr>
            <a:spLocks noChangeShapeType="1"/>
          </p:cNvSpPr>
          <p:nvPr/>
        </p:nvSpPr>
        <p:spPr bwMode="auto">
          <a:xfrm flipV="1">
            <a:off x="7594600" y="12715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2" name="Line 51"/>
          <p:cNvSpPr>
            <a:spLocks noChangeShapeType="1"/>
          </p:cNvSpPr>
          <p:nvPr/>
        </p:nvSpPr>
        <p:spPr bwMode="auto">
          <a:xfrm>
            <a:off x="7594600" y="21367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3" name="Line 52"/>
          <p:cNvSpPr>
            <a:spLocks noChangeShapeType="1"/>
          </p:cNvSpPr>
          <p:nvPr/>
        </p:nvSpPr>
        <p:spPr bwMode="auto">
          <a:xfrm>
            <a:off x="7596188" y="2566988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4" name="Line 58"/>
          <p:cNvSpPr>
            <a:spLocks noChangeShapeType="1"/>
          </p:cNvSpPr>
          <p:nvPr/>
        </p:nvSpPr>
        <p:spPr bwMode="auto">
          <a:xfrm>
            <a:off x="4953000" y="29987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" name="Line 59"/>
          <p:cNvSpPr>
            <a:spLocks noChangeShapeType="1"/>
          </p:cNvSpPr>
          <p:nvPr/>
        </p:nvSpPr>
        <p:spPr bwMode="auto">
          <a:xfrm>
            <a:off x="8458200" y="29987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6" name="Group 60"/>
          <p:cNvGrpSpPr>
            <a:grpSpLocks/>
          </p:cNvGrpSpPr>
          <p:nvPr/>
        </p:nvGrpSpPr>
        <p:grpSpPr bwMode="auto">
          <a:xfrm>
            <a:off x="7596188" y="2998788"/>
            <a:ext cx="938212" cy="647700"/>
            <a:chOff x="1655" y="1752"/>
            <a:chExt cx="319" cy="408"/>
          </a:xfrm>
        </p:grpSpPr>
        <p:sp>
          <p:nvSpPr>
            <p:cNvPr id="227" name="Line 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8" name="Line 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9" name="Line 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0" name="Line 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1" name="Line 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2" name="Line 66"/>
          <p:cNvSpPr>
            <a:spLocks noChangeShapeType="1"/>
          </p:cNvSpPr>
          <p:nvPr/>
        </p:nvSpPr>
        <p:spPr bwMode="auto">
          <a:xfrm>
            <a:off x="7237413" y="35020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3" name="Line 67"/>
          <p:cNvSpPr>
            <a:spLocks noChangeShapeType="1"/>
          </p:cNvSpPr>
          <p:nvPr/>
        </p:nvSpPr>
        <p:spPr bwMode="auto">
          <a:xfrm>
            <a:off x="7094538" y="39354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4" name="Line 68"/>
          <p:cNvSpPr>
            <a:spLocks noChangeShapeType="1"/>
          </p:cNvSpPr>
          <p:nvPr/>
        </p:nvSpPr>
        <p:spPr bwMode="auto">
          <a:xfrm>
            <a:off x="7094538" y="4006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" name="Line 69"/>
          <p:cNvSpPr>
            <a:spLocks noChangeShapeType="1"/>
          </p:cNvSpPr>
          <p:nvPr/>
        </p:nvSpPr>
        <p:spPr bwMode="auto">
          <a:xfrm>
            <a:off x="7237413" y="40068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" name="Line 70"/>
          <p:cNvSpPr>
            <a:spLocks noChangeShapeType="1"/>
          </p:cNvSpPr>
          <p:nvPr/>
        </p:nvSpPr>
        <p:spPr bwMode="auto">
          <a:xfrm flipH="1">
            <a:off x="7094538" y="44386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7" name="Group 71"/>
          <p:cNvGrpSpPr>
            <a:grpSpLocks/>
          </p:cNvGrpSpPr>
          <p:nvPr/>
        </p:nvGrpSpPr>
        <p:grpSpPr bwMode="auto">
          <a:xfrm flipH="1">
            <a:off x="5105400" y="2998788"/>
            <a:ext cx="909638" cy="647700"/>
            <a:chOff x="1655" y="1752"/>
            <a:chExt cx="319" cy="408"/>
          </a:xfrm>
        </p:grpSpPr>
        <p:sp>
          <p:nvSpPr>
            <p:cNvPr id="238" name="Line 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9" name="Line 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0" name="Line 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1" name="Line 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2" name="Line 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3" name="Oval 77"/>
          <p:cNvSpPr>
            <a:spLocks noChangeArrowheads="1"/>
          </p:cNvSpPr>
          <p:nvPr/>
        </p:nvSpPr>
        <p:spPr bwMode="auto">
          <a:xfrm>
            <a:off x="6588125" y="371792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4" name="Line 78"/>
          <p:cNvSpPr>
            <a:spLocks noChangeShapeType="1"/>
          </p:cNvSpPr>
          <p:nvPr/>
        </p:nvSpPr>
        <p:spPr bwMode="auto">
          <a:xfrm>
            <a:off x="6804025" y="35020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" name="Line 79"/>
          <p:cNvSpPr>
            <a:spLocks noChangeShapeType="1"/>
          </p:cNvSpPr>
          <p:nvPr/>
        </p:nvSpPr>
        <p:spPr bwMode="auto">
          <a:xfrm>
            <a:off x="68040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" name="Line 80"/>
          <p:cNvSpPr>
            <a:spLocks noChangeShapeType="1"/>
          </p:cNvSpPr>
          <p:nvPr/>
        </p:nvSpPr>
        <p:spPr bwMode="auto">
          <a:xfrm>
            <a:off x="6661150" y="44370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" name="Line 81"/>
          <p:cNvSpPr>
            <a:spLocks noChangeShapeType="1"/>
          </p:cNvSpPr>
          <p:nvPr/>
        </p:nvSpPr>
        <p:spPr bwMode="auto">
          <a:xfrm>
            <a:off x="6804025" y="37893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" name="Line 83"/>
          <p:cNvSpPr>
            <a:spLocks noChangeShapeType="1"/>
          </p:cNvSpPr>
          <p:nvPr/>
        </p:nvSpPr>
        <p:spPr bwMode="auto">
          <a:xfrm flipH="1">
            <a:off x="6804025" y="1270000"/>
            <a:ext cx="15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9" name="Line 84"/>
          <p:cNvSpPr>
            <a:spLocks noChangeShapeType="1"/>
          </p:cNvSpPr>
          <p:nvPr/>
        </p:nvSpPr>
        <p:spPr bwMode="auto">
          <a:xfrm>
            <a:off x="6661150" y="16303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0" name="Line 85"/>
          <p:cNvSpPr>
            <a:spLocks noChangeShapeType="1"/>
          </p:cNvSpPr>
          <p:nvPr/>
        </p:nvSpPr>
        <p:spPr bwMode="auto">
          <a:xfrm>
            <a:off x="6661150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1" name="Line 86"/>
          <p:cNvSpPr>
            <a:spLocks noChangeShapeType="1"/>
          </p:cNvSpPr>
          <p:nvPr/>
        </p:nvSpPr>
        <p:spPr bwMode="auto">
          <a:xfrm>
            <a:off x="6804025" y="17018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2" name="Line 87"/>
          <p:cNvSpPr>
            <a:spLocks noChangeShapeType="1"/>
          </p:cNvSpPr>
          <p:nvPr/>
        </p:nvSpPr>
        <p:spPr bwMode="auto">
          <a:xfrm>
            <a:off x="666115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3" name="Line 88"/>
          <p:cNvSpPr>
            <a:spLocks noChangeShapeType="1"/>
          </p:cNvSpPr>
          <p:nvPr/>
        </p:nvSpPr>
        <p:spPr bwMode="auto">
          <a:xfrm>
            <a:off x="8101013" y="12700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" name="Line 89"/>
          <p:cNvSpPr>
            <a:spLocks noChangeShapeType="1"/>
          </p:cNvSpPr>
          <p:nvPr/>
        </p:nvSpPr>
        <p:spPr bwMode="auto">
          <a:xfrm>
            <a:off x="7958138" y="18462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5" name="Line 90"/>
          <p:cNvSpPr>
            <a:spLocks noChangeShapeType="1"/>
          </p:cNvSpPr>
          <p:nvPr/>
        </p:nvSpPr>
        <p:spPr bwMode="auto">
          <a:xfrm>
            <a:off x="7958138" y="1917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" name="Line 91"/>
          <p:cNvSpPr>
            <a:spLocks noChangeShapeType="1"/>
          </p:cNvSpPr>
          <p:nvPr/>
        </p:nvSpPr>
        <p:spPr bwMode="auto">
          <a:xfrm>
            <a:off x="8101013" y="19177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7" name="Line 92"/>
          <p:cNvSpPr>
            <a:spLocks noChangeShapeType="1"/>
          </p:cNvSpPr>
          <p:nvPr/>
        </p:nvSpPr>
        <p:spPr bwMode="auto">
          <a:xfrm>
            <a:off x="7958138" y="1270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" name="Line 93"/>
          <p:cNvSpPr>
            <a:spLocks noChangeShapeType="1"/>
          </p:cNvSpPr>
          <p:nvPr/>
        </p:nvSpPr>
        <p:spPr bwMode="auto">
          <a:xfrm flipH="1">
            <a:off x="7597775" y="2349500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59" name="Object 99"/>
          <p:cNvGraphicFramePr>
            <a:graphicFrameLocks noChangeAspect="1"/>
          </p:cNvGraphicFramePr>
          <p:nvPr/>
        </p:nvGraphicFramePr>
        <p:xfrm>
          <a:off x="7308850" y="400526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67" name="Formel" r:id="rId3" imgW="190500" imgH="228600" progId="Equation.3">
                  <p:embed/>
                </p:oleObj>
              </mc:Choice>
              <mc:Fallback>
                <p:oleObj name="Formel" r:id="rId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005263"/>
                        <a:ext cx="358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" name="Object 100"/>
          <p:cNvGraphicFramePr>
            <a:graphicFrameLocks noChangeAspect="1"/>
          </p:cNvGraphicFramePr>
          <p:nvPr/>
        </p:nvGraphicFramePr>
        <p:xfrm>
          <a:off x="5795963" y="3500438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68" name="Formel" r:id="rId5" imgW="241195" imgH="241195" progId="Equation.3">
                  <p:embed/>
                </p:oleObj>
              </mc:Choice>
              <mc:Fallback>
                <p:oleObj name="Formel" r:id="rId5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" name="Object 101"/>
          <p:cNvGraphicFramePr>
            <a:graphicFrameLocks noChangeAspect="1"/>
          </p:cNvGraphicFramePr>
          <p:nvPr/>
        </p:nvGraphicFramePr>
        <p:xfrm>
          <a:off x="6877050" y="1289050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69" name="Formel" r:id="rId7" imgW="241091" imgH="215713" progId="Equation.3">
                  <p:embed/>
                </p:oleObj>
              </mc:Choice>
              <mc:Fallback>
                <p:oleObj name="Formel" r:id="rId7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89050"/>
                        <a:ext cx="43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102"/>
          <p:cNvGraphicFramePr>
            <a:graphicFrameLocks noChangeAspect="1"/>
          </p:cNvGraphicFramePr>
          <p:nvPr/>
        </p:nvGraphicFramePr>
        <p:xfrm>
          <a:off x="5535613" y="1690688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0" name="Formel" r:id="rId9" imgW="291973" imgH="228501" progId="Equation.3">
                  <p:embed/>
                </p:oleObj>
              </mc:Choice>
              <mc:Fallback>
                <p:oleObj name="Formel" r:id="rId9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690688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" name="Object 103"/>
          <p:cNvGraphicFramePr>
            <a:graphicFrameLocks noChangeAspect="1"/>
          </p:cNvGraphicFramePr>
          <p:nvPr/>
        </p:nvGraphicFramePr>
        <p:xfrm>
          <a:off x="6011863" y="2781300"/>
          <a:ext cx="363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1" name="Formel" r:id="rId11" imgW="203112" imgH="228501" progId="Equation.3">
                  <p:embed/>
                </p:oleObj>
              </mc:Choice>
              <mc:Fallback>
                <p:oleObj name="Formel" r:id="rId11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3635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" name="Rechteck 267"/>
          <p:cNvSpPr/>
          <p:nvPr/>
        </p:nvSpPr>
        <p:spPr bwMode="auto">
          <a:xfrm>
            <a:off x="8610600" y="26670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9" name="Gerade Verbindung 268"/>
          <p:cNvCxnSpPr/>
          <p:nvPr/>
        </p:nvCxnSpPr>
        <p:spPr bwMode="auto">
          <a:xfrm>
            <a:off x="8686800" y="25908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Gerade Verbindung 269"/>
          <p:cNvCxnSpPr/>
          <p:nvPr/>
        </p:nvCxnSpPr>
        <p:spPr bwMode="auto">
          <a:xfrm>
            <a:off x="8686800" y="28956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1" name="Textfeld 270"/>
          <p:cNvSpPr txBox="1"/>
          <p:nvPr/>
        </p:nvSpPr>
        <p:spPr>
          <a:xfrm>
            <a:off x="8229600" y="2590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cxnSp>
        <p:nvCxnSpPr>
          <p:cNvPr id="147" name="Gerade Verbindung 146"/>
          <p:cNvCxnSpPr/>
          <p:nvPr/>
        </p:nvCxnSpPr>
        <p:spPr bwMode="auto">
          <a:xfrm>
            <a:off x="1295400" y="3886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Gleichschenkliges Dreieck 32"/>
          <p:cNvSpPr>
            <a:spLocks noChangeArrowheads="1"/>
          </p:cNvSpPr>
          <p:nvPr/>
        </p:nvSpPr>
        <p:spPr bwMode="auto">
          <a:xfrm rot="5400000">
            <a:off x="2240474" y="2621477"/>
            <a:ext cx="1676401" cy="1462649"/>
          </a:xfrm>
          <a:prstGeom prst="triangle">
            <a:avLst>
              <a:gd name="adj" fmla="val 50000"/>
            </a:avLst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49" name="Gruppieren 148"/>
          <p:cNvGrpSpPr/>
          <p:nvPr/>
        </p:nvGrpSpPr>
        <p:grpSpPr>
          <a:xfrm rot="16200000">
            <a:off x="1219200" y="2971800"/>
            <a:ext cx="533400" cy="228600"/>
            <a:chOff x="3124200" y="3636963"/>
            <a:chExt cx="506412" cy="287338"/>
          </a:xfrm>
        </p:grpSpPr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3124200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3341687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3413125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6" name="Line 65"/>
            <p:cNvSpPr>
              <a:spLocks noChangeShapeType="1"/>
            </p:cNvSpPr>
            <p:nvPr/>
          </p:nvSpPr>
          <p:spPr bwMode="auto">
            <a:xfrm>
              <a:off x="3413125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77" name="Gerade Verbindung 176"/>
          <p:cNvCxnSpPr/>
          <p:nvPr/>
        </p:nvCxnSpPr>
        <p:spPr bwMode="auto">
          <a:xfrm>
            <a:off x="1295400" y="2819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Gerade Verbindung 180"/>
          <p:cNvCxnSpPr>
            <a:endCxn id="148" idx="3"/>
          </p:cNvCxnSpPr>
          <p:nvPr/>
        </p:nvCxnSpPr>
        <p:spPr bwMode="auto">
          <a:xfrm>
            <a:off x="1295400" y="3352800"/>
            <a:ext cx="1051950" cy="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2" name="Gruppieren 181"/>
          <p:cNvGrpSpPr/>
          <p:nvPr/>
        </p:nvGrpSpPr>
        <p:grpSpPr>
          <a:xfrm rot="16200000">
            <a:off x="1219200" y="3505200"/>
            <a:ext cx="533400" cy="228600"/>
            <a:chOff x="3124200" y="3636963"/>
            <a:chExt cx="506412" cy="287338"/>
          </a:xfrm>
        </p:grpSpPr>
        <p:sp>
          <p:nvSpPr>
            <p:cNvPr id="189" name="Line 62"/>
            <p:cNvSpPr>
              <a:spLocks noChangeShapeType="1"/>
            </p:cNvSpPr>
            <p:nvPr/>
          </p:nvSpPr>
          <p:spPr bwMode="auto">
            <a:xfrm>
              <a:off x="3124200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>
              <a:off x="3341687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>
              <a:off x="3413125" y="3636963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>
              <a:off x="3413125" y="3779838"/>
              <a:ext cx="21748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194" name="Gerade Verbindung 193"/>
          <p:cNvCxnSpPr/>
          <p:nvPr/>
        </p:nvCxnSpPr>
        <p:spPr bwMode="auto">
          <a:xfrm>
            <a:off x="1295400" y="38862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Ellipse 80"/>
          <p:cNvSpPr>
            <a:spLocks noChangeArrowheads="1"/>
          </p:cNvSpPr>
          <p:nvPr/>
        </p:nvSpPr>
        <p:spPr bwMode="auto">
          <a:xfrm>
            <a:off x="2194951" y="3810000"/>
            <a:ext cx="142875" cy="144462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73" name="Gruppieren 272"/>
          <p:cNvGrpSpPr/>
          <p:nvPr/>
        </p:nvGrpSpPr>
        <p:grpSpPr>
          <a:xfrm rot="5400000">
            <a:off x="2400300" y="4457700"/>
            <a:ext cx="152400" cy="381000"/>
            <a:chOff x="3962400" y="3657600"/>
            <a:chExt cx="152400" cy="381000"/>
          </a:xfrm>
        </p:grpSpPr>
        <p:sp>
          <p:nvSpPr>
            <p:cNvPr id="274" name="Rechteck 273"/>
            <p:cNvSpPr/>
            <p:nvPr/>
          </p:nvSpPr>
          <p:spPr bwMode="auto">
            <a:xfrm>
              <a:off x="3962400" y="3733800"/>
              <a:ext cx="1524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97" name="Gerade Verbindung 296"/>
            <p:cNvCxnSpPr/>
            <p:nvPr/>
          </p:nvCxnSpPr>
          <p:spPr bwMode="auto">
            <a:xfrm>
              <a:off x="4038600" y="36576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8" name="Gerade Verbindung 297"/>
            <p:cNvCxnSpPr/>
            <p:nvPr/>
          </p:nvCxnSpPr>
          <p:spPr bwMode="auto">
            <a:xfrm>
              <a:off x="4038600" y="3962400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99" name="Gerade Verbindung 298"/>
          <p:cNvCxnSpPr>
            <a:stCxn id="148" idx="0"/>
          </p:cNvCxnSpPr>
          <p:nvPr/>
        </p:nvCxnSpPr>
        <p:spPr bwMode="auto">
          <a:xfrm flipV="1">
            <a:off x="3809999" y="3352800"/>
            <a:ext cx="747152" cy="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Gerade Verbindung 299"/>
          <p:cNvCxnSpPr/>
          <p:nvPr/>
        </p:nvCxnSpPr>
        <p:spPr bwMode="auto">
          <a:xfrm flipV="1">
            <a:off x="2667000" y="4648200"/>
            <a:ext cx="1524000" cy="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1" name="Gerade Verbindung 300"/>
          <p:cNvCxnSpPr/>
          <p:nvPr/>
        </p:nvCxnSpPr>
        <p:spPr bwMode="auto">
          <a:xfrm>
            <a:off x="4191000" y="33528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Gerade Verbindung 301"/>
          <p:cNvCxnSpPr/>
          <p:nvPr/>
        </p:nvCxnSpPr>
        <p:spPr bwMode="auto">
          <a:xfrm>
            <a:off x="1295400" y="4648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3" name="Gerade Verbindung 302"/>
          <p:cNvCxnSpPr/>
          <p:nvPr/>
        </p:nvCxnSpPr>
        <p:spPr bwMode="auto">
          <a:xfrm>
            <a:off x="1295400" y="38862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4" name="Line 58"/>
          <p:cNvSpPr>
            <a:spLocks noChangeShapeType="1"/>
          </p:cNvSpPr>
          <p:nvPr/>
        </p:nvSpPr>
        <p:spPr bwMode="auto">
          <a:xfrm>
            <a:off x="1060450" y="2828925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310" name="Gerade Verbindung 309"/>
          <p:cNvCxnSpPr/>
          <p:nvPr/>
        </p:nvCxnSpPr>
        <p:spPr bwMode="auto">
          <a:xfrm>
            <a:off x="1981200" y="28194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" name="Textfeld 311"/>
          <p:cNvSpPr txBox="1"/>
          <p:nvPr/>
        </p:nvSpPr>
        <p:spPr>
          <a:xfrm>
            <a:off x="2590800" y="43434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2057400" y="28194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4" name="Gerade Verbindung 313"/>
          <p:cNvCxnSpPr/>
          <p:nvPr/>
        </p:nvCxnSpPr>
        <p:spPr bwMode="auto">
          <a:xfrm>
            <a:off x="2057400" y="3505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Oval 104"/>
          <p:cNvSpPr>
            <a:spLocks noChangeArrowheads="1"/>
          </p:cNvSpPr>
          <p:nvPr/>
        </p:nvSpPr>
        <p:spPr bwMode="auto">
          <a:xfrm>
            <a:off x="1905000" y="2971800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V="1">
            <a:off x="1676400" y="28194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1066800" y="28194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914400" y="3200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ihandform 28"/>
          <p:cNvSpPr/>
          <p:nvPr/>
        </p:nvSpPr>
        <p:spPr bwMode="auto">
          <a:xfrm>
            <a:off x="5514975" y="2628859"/>
            <a:ext cx="2562225" cy="371516"/>
          </a:xfrm>
          <a:custGeom>
            <a:avLst/>
            <a:gdLst>
              <a:gd name="connsiteX0" fmla="*/ 0 w 2562225"/>
              <a:gd name="connsiteY0" fmla="*/ 371516 h 371516"/>
              <a:gd name="connsiteX1" fmla="*/ 904875 w 2562225"/>
              <a:gd name="connsiteY1" fmla="*/ 41 h 371516"/>
              <a:gd name="connsiteX2" fmla="*/ 2562225 w 2562225"/>
              <a:gd name="connsiteY2" fmla="*/ 352466 h 3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225" h="371516">
                <a:moveTo>
                  <a:pt x="0" y="371516"/>
                </a:moveTo>
                <a:cubicBezTo>
                  <a:pt x="238919" y="187366"/>
                  <a:pt x="477838" y="3216"/>
                  <a:pt x="904875" y="41"/>
                </a:cubicBezTo>
                <a:cubicBezTo>
                  <a:pt x="1331913" y="-3134"/>
                  <a:pt x="1947069" y="174666"/>
                  <a:pt x="2562225" y="35246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5" name="Oval 104"/>
          <p:cNvSpPr>
            <a:spLocks noChangeArrowheads="1"/>
          </p:cNvSpPr>
          <p:nvPr/>
        </p:nvSpPr>
        <p:spPr bwMode="auto">
          <a:xfrm>
            <a:off x="6324600" y="2514600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31" name="Gerade Verbindung mit Pfeil 30"/>
          <p:cNvCxnSpPr/>
          <p:nvPr/>
        </p:nvCxnSpPr>
        <p:spPr bwMode="auto">
          <a:xfrm>
            <a:off x="5105400" y="3733800"/>
            <a:ext cx="3429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58763"/>
              </p:ext>
            </p:extLst>
          </p:nvPr>
        </p:nvGraphicFramePr>
        <p:xfrm>
          <a:off x="8153400" y="3581400"/>
          <a:ext cx="431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2" name="Formel" r:id="rId13" imgW="241195" imgH="241195" progId="Equation.3">
                  <p:embed/>
                </p:oleObj>
              </mc:Choice>
              <mc:Fallback>
                <p:oleObj name="Formel" r:id="rId13" imgW="241195" imgH="241195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581400"/>
                        <a:ext cx="4318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ihandform 2"/>
          <p:cNvSpPr/>
          <p:nvPr/>
        </p:nvSpPr>
        <p:spPr bwMode="auto">
          <a:xfrm>
            <a:off x="1236165" y="3494607"/>
            <a:ext cx="2660830" cy="848794"/>
          </a:xfrm>
          <a:custGeom>
            <a:avLst/>
            <a:gdLst>
              <a:gd name="connsiteX0" fmla="*/ 1002210 w 2660830"/>
              <a:gd name="connsiteY0" fmla="*/ 86794 h 975159"/>
              <a:gd name="connsiteX1" fmla="*/ 2583360 w 2660830"/>
              <a:gd name="connsiteY1" fmla="*/ 86794 h 975159"/>
              <a:gd name="connsiteX2" fmla="*/ 2192835 w 2660830"/>
              <a:gd name="connsiteY2" fmla="*/ 905944 h 975159"/>
              <a:gd name="connsiteX3" fmla="*/ 259260 w 2660830"/>
              <a:gd name="connsiteY3" fmla="*/ 839269 h 975159"/>
              <a:gd name="connsiteX4" fmla="*/ 59235 w 2660830"/>
              <a:gd name="connsiteY4" fmla="*/ 105844 h 975159"/>
              <a:gd name="connsiteX5" fmla="*/ 630735 w 2660830"/>
              <a:gd name="connsiteY5" fmla="*/ 20119 h 9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830" h="975159">
                <a:moveTo>
                  <a:pt x="1002210" y="86794"/>
                </a:moveTo>
                <a:cubicBezTo>
                  <a:pt x="1693566" y="18531"/>
                  <a:pt x="2384923" y="-49731"/>
                  <a:pt x="2583360" y="86794"/>
                </a:cubicBezTo>
                <a:cubicBezTo>
                  <a:pt x="2781798" y="223319"/>
                  <a:pt x="2580185" y="780531"/>
                  <a:pt x="2192835" y="905944"/>
                </a:cubicBezTo>
                <a:cubicBezTo>
                  <a:pt x="1805485" y="1031357"/>
                  <a:pt x="614860" y="972619"/>
                  <a:pt x="259260" y="839269"/>
                </a:cubicBezTo>
                <a:cubicBezTo>
                  <a:pt x="-96340" y="705919"/>
                  <a:pt x="-2677" y="242369"/>
                  <a:pt x="59235" y="105844"/>
                </a:cubicBezTo>
                <a:cubicBezTo>
                  <a:pt x="121147" y="-30681"/>
                  <a:pt x="375941" y="-5281"/>
                  <a:pt x="630735" y="2011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00800" y="32004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Vsource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07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33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Stabilität</a:t>
            </a:r>
            <a:endParaRPr lang="de-DE" altLang="de-DE" dirty="0" smtClean="0"/>
          </a:p>
        </p:txBody>
      </p:sp>
      <p:graphicFrame>
        <p:nvGraphicFramePr>
          <p:cNvPr id="4199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0349718"/>
              </p:ext>
            </p:extLst>
          </p:nvPr>
        </p:nvGraphicFramePr>
        <p:xfrm>
          <a:off x="862013" y="1349375"/>
          <a:ext cx="37258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2" name="Formel" r:id="rId3" imgW="2539800" imgH="482400" progId="Equation.3">
                  <p:embed/>
                </p:oleObj>
              </mc:Choice>
              <mc:Fallback>
                <p:oleObj name="Formel" r:id="rId3" imgW="2539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349375"/>
                        <a:ext cx="3725862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Gerade Verbindung mit Pfeil 108"/>
          <p:cNvCxnSpPr/>
          <p:nvPr/>
        </p:nvCxnSpPr>
        <p:spPr bwMode="auto">
          <a:xfrm>
            <a:off x="1086911" y="44196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 flipV="1">
            <a:off x="1086911" y="22860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1066799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1981199" y="2971800"/>
            <a:ext cx="16002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" name="Grafik 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2849" y="4114800"/>
            <a:ext cx="60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5" name="Gerade Verbindung 114"/>
          <p:cNvCxnSpPr/>
          <p:nvPr/>
        </p:nvCxnSpPr>
        <p:spPr bwMode="auto">
          <a:xfrm>
            <a:off x="1981199" y="2971800"/>
            <a:ext cx="0" cy="266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1086911" y="47244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086911" y="64008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858311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696511" y="5334000"/>
            <a:ext cx="5334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2229911" y="5867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mit Pfeil 120"/>
          <p:cNvCxnSpPr/>
          <p:nvPr/>
        </p:nvCxnSpPr>
        <p:spPr bwMode="auto">
          <a:xfrm flipV="1">
            <a:off x="1086911" y="53340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feld 65"/>
          <p:cNvSpPr txBox="1"/>
          <p:nvPr/>
        </p:nvSpPr>
        <p:spPr>
          <a:xfrm>
            <a:off x="629711" y="53340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180</a:t>
            </a:r>
            <a:endParaRPr lang="de-DE" dirty="0"/>
          </a:p>
        </p:txBody>
      </p:sp>
      <p:sp>
        <p:nvSpPr>
          <p:cNvPr id="123" name="Textfeld 66"/>
          <p:cNvSpPr txBox="1"/>
          <p:nvPr/>
        </p:nvSpPr>
        <p:spPr>
          <a:xfrm>
            <a:off x="2915711" y="58674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90</a:t>
            </a:r>
            <a:endParaRPr lang="de-DE" dirty="0"/>
          </a:p>
        </p:txBody>
      </p:sp>
      <p:cxnSp>
        <p:nvCxnSpPr>
          <p:cNvPr id="125" name="Gerade Verbindung 124"/>
          <p:cNvCxnSpPr/>
          <p:nvPr/>
        </p:nvCxnSpPr>
        <p:spPr bwMode="auto">
          <a:xfrm>
            <a:off x="3581399" y="4572000"/>
            <a:ext cx="3048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mit Pfeil 126"/>
          <p:cNvCxnSpPr/>
          <p:nvPr/>
        </p:nvCxnSpPr>
        <p:spPr bwMode="auto">
          <a:xfrm flipV="1">
            <a:off x="1391711" y="29718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1828599"/>
              </p:ext>
            </p:extLst>
          </p:nvPr>
        </p:nvGraphicFramePr>
        <p:xfrm>
          <a:off x="2108199" y="4114800"/>
          <a:ext cx="711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3" name="Formel" r:id="rId6" imgW="622080" imgH="228600" progId="Equation.3">
                  <p:embed/>
                </p:oleObj>
              </mc:Choice>
              <mc:Fallback>
                <p:oleObj name="Formel" r:id="rId6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199" y="4114800"/>
                        <a:ext cx="711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50042972"/>
              </p:ext>
            </p:extLst>
          </p:nvPr>
        </p:nvGraphicFramePr>
        <p:xfrm>
          <a:off x="3657599" y="4495800"/>
          <a:ext cx="6842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4" name="Formel" r:id="rId8" imgW="596880" imgH="228600" progId="Equation.3">
                  <p:embed/>
                </p:oleObj>
              </mc:Choice>
              <mc:Fallback>
                <p:oleObj name="Formel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4495800"/>
                        <a:ext cx="68421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Gerade Verbindung 141"/>
          <p:cNvCxnSpPr/>
          <p:nvPr/>
        </p:nvCxnSpPr>
        <p:spPr bwMode="auto">
          <a:xfrm>
            <a:off x="3886199" y="5410200"/>
            <a:ext cx="3048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54032087"/>
              </p:ext>
            </p:extLst>
          </p:nvPr>
        </p:nvGraphicFramePr>
        <p:xfrm>
          <a:off x="3886200" y="5181600"/>
          <a:ext cx="684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5" name="Formel" r:id="rId10" imgW="672840" imgH="228600" progId="Equation.3">
                  <p:embed/>
                </p:oleObj>
              </mc:Choice>
              <mc:Fallback>
                <p:oleObj name="Formel" r:id="rId10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684213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63741913"/>
              </p:ext>
            </p:extLst>
          </p:nvPr>
        </p:nvGraphicFramePr>
        <p:xfrm>
          <a:off x="457200" y="2527300"/>
          <a:ext cx="7620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6" name="Formel" r:id="rId12" imgW="698400" imgH="203040" progId="Equation.3">
                  <p:embed/>
                </p:oleObj>
              </mc:Choice>
              <mc:Fallback>
                <p:oleObj name="Formel" r:id="rId12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27300"/>
                        <a:ext cx="7620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51" name="Gerade Verbindung 150"/>
          <p:cNvCxnSpPr/>
          <p:nvPr/>
        </p:nvCxnSpPr>
        <p:spPr bwMode="auto">
          <a:xfrm>
            <a:off x="3372911" y="5867400"/>
            <a:ext cx="284689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 rot="16200000">
            <a:off x="3667656" y="5877456"/>
            <a:ext cx="284688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>
            <a:off x="3429000" y="37338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Gerade Verbindung mit Pfeil 176"/>
          <p:cNvCxnSpPr/>
          <p:nvPr/>
        </p:nvCxnSpPr>
        <p:spPr bwMode="auto">
          <a:xfrm>
            <a:off x="685799" y="3733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44856786"/>
              </p:ext>
            </p:extLst>
          </p:nvPr>
        </p:nvGraphicFramePr>
        <p:xfrm>
          <a:off x="641350" y="3429000"/>
          <a:ext cx="495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7" name="Formel" r:id="rId14" imgW="431640" imgH="228600" progId="Equation.3">
                  <p:embed/>
                </p:oleObj>
              </mc:Choice>
              <mc:Fallback>
                <p:oleObj name="Formel" r:id="rId14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429000"/>
                        <a:ext cx="4953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46207521"/>
              </p:ext>
            </p:extLst>
          </p:nvPr>
        </p:nvGraphicFramePr>
        <p:xfrm>
          <a:off x="2743200" y="3276600"/>
          <a:ext cx="1981200" cy="31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8" name="Formel" r:id="rId16" imgW="1625400" imgH="228600" progId="Equation.3">
                  <p:embed/>
                </p:oleObj>
              </mc:Choice>
              <mc:Fallback>
                <p:oleObj name="Formel" r:id="rId16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1981200" cy="312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54" name="Group 8"/>
          <p:cNvGrpSpPr>
            <a:grpSpLocks/>
          </p:cNvGrpSpPr>
          <p:nvPr/>
        </p:nvGrpSpPr>
        <p:grpSpPr bwMode="auto">
          <a:xfrm flipH="1">
            <a:off x="5508625" y="2782888"/>
            <a:ext cx="504825" cy="431800"/>
            <a:chOff x="1020" y="2750"/>
            <a:chExt cx="318" cy="272"/>
          </a:xfrm>
        </p:grpSpPr>
        <p:sp>
          <p:nvSpPr>
            <p:cNvPr id="155" name="Line 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5" name="Line 1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6" name="Line 1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1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2" name="Line 1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73" name="Line 14"/>
          <p:cNvSpPr>
            <a:spLocks noChangeShapeType="1"/>
          </p:cNvSpPr>
          <p:nvPr/>
        </p:nvSpPr>
        <p:spPr bwMode="auto">
          <a:xfrm>
            <a:off x="6013450" y="32146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15"/>
          <p:cNvSpPr>
            <a:spLocks noChangeShapeType="1"/>
          </p:cNvSpPr>
          <p:nvPr/>
        </p:nvSpPr>
        <p:spPr bwMode="auto">
          <a:xfrm flipV="1">
            <a:off x="6011863" y="2493963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8" name="Group 16"/>
          <p:cNvGrpSpPr>
            <a:grpSpLocks/>
          </p:cNvGrpSpPr>
          <p:nvPr/>
        </p:nvGrpSpPr>
        <p:grpSpPr bwMode="auto">
          <a:xfrm>
            <a:off x="7596188" y="2784475"/>
            <a:ext cx="504825" cy="431800"/>
            <a:chOff x="1020" y="2750"/>
            <a:chExt cx="318" cy="272"/>
          </a:xfrm>
        </p:grpSpPr>
        <p:sp>
          <p:nvSpPr>
            <p:cNvPr id="180" name="Line 1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3" name="Line 1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5" name="Line 2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6" name="Line 2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7" name="Line 22"/>
          <p:cNvSpPr>
            <a:spLocks noChangeShapeType="1"/>
          </p:cNvSpPr>
          <p:nvPr/>
        </p:nvSpPr>
        <p:spPr bwMode="auto">
          <a:xfrm flipH="1">
            <a:off x="7596188" y="32162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8" name="Line 23"/>
          <p:cNvSpPr>
            <a:spLocks noChangeShapeType="1"/>
          </p:cNvSpPr>
          <p:nvPr/>
        </p:nvSpPr>
        <p:spPr bwMode="auto">
          <a:xfrm flipH="1" flipV="1">
            <a:off x="7596188" y="24955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0" name="Line 24"/>
          <p:cNvSpPr>
            <a:spLocks noChangeShapeType="1"/>
          </p:cNvSpPr>
          <p:nvPr/>
        </p:nvSpPr>
        <p:spPr bwMode="auto">
          <a:xfrm>
            <a:off x="6011863" y="35036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96" name="Group 25"/>
          <p:cNvGrpSpPr>
            <a:grpSpLocks/>
          </p:cNvGrpSpPr>
          <p:nvPr/>
        </p:nvGrpSpPr>
        <p:grpSpPr bwMode="auto">
          <a:xfrm flipH="1">
            <a:off x="7091363" y="1703388"/>
            <a:ext cx="504825" cy="431800"/>
            <a:chOff x="1020" y="2750"/>
            <a:chExt cx="318" cy="272"/>
          </a:xfrm>
        </p:grpSpPr>
        <p:sp>
          <p:nvSpPr>
            <p:cNvPr id="197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8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1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2" name="Oval 31"/>
          <p:cNvSpPr>
            <a:spLocks noChangeArrowheads="1"/>
          </p:cNvSpPr>
          <p:nvPr/>
        </p:nvSpPr>
        <p:spPr bwMode="auto">
          <a:xfrm>
            <a:off x="7162800" y="184785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03" name="Group 32"/>
          <p:cNvGrpSpPr>
            <a:grpSpLocks/>
          </p:cNvGrpSpPr>
          <p:nvPr/>
        </p:nvGrpSpPr>
        <p:grpSpPr bwMode="auto">
          <a:xfrm flipH="1">
            <a:off x="6011863" y="1701800"/>
            <a:ext cx="504825" cy="431800"/>
            <a:chOff x="3470" y="3022"/>
            <a:chExt cx="318" cy="272"/>
          </a:xfrm>
        </p:grpSpPr>
        <p:grpSp>
          <p:nvGrpSpPr>
            <p:cNvPr id="204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206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7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8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9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05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11" name="Line 40"/>
          <p:cNvSpPr>
            <a:spLocks noChangeShapeType="1"/>
          </p:cNvSpPr>
          <p:nvPr/>
        </p:nvSpPr>
        <p:spPr bwMode="auto">
          <a:xfrm>
            <a:off x="601186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" name="Line 4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3" name="Line 42"/>
          <p:cNvSpPr>
            <a:spLocks noChangeShapeType="1"/>
          </p:cNvSpPr>
          <p:nvPr/>
        </p:nvSpPr>
        <p:spPr bwMode="auto">
          <a:xfrm>
            <a:off x="6515100" y="191770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4" name="Line 43"/>
          <p:cNvSpPr>
            <a:spLocks noChangeShapeType="1"/>
          </p:cNvSpPr>
          <p:nvPr/>
        </p:nvSpPr>
        <p:spPr bwMode="auto">
          <a:xfrm>
            <a:off x="6588125" y="191770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Line 44"/>
          <p:cNvSpPr>
            <a:spLocks noChangeShapeType="1"/>
          </p:cNvSpPr>
          <p:nvPr/>
        </p:nvSpPr>
        <p:spPr bwMode="auto">
          <a:xfrm>
            <a:off x="6011863" y="14859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" name="Line 45"/>
          <p:cNvSpPr>
            <a:spLocks noChangeShapeType="1"/>
          </p:cNvSpPr>
          <p:nvPr/>
        </p:nvSpPr>
        <p:spPr bwMode="auto">
          <a:xfrm>
            <a:off x="586740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" name="Line 46"/>
          <p:cNvSpPr>
            <a:spLocks noChangeShapeType="1"/>
          </p:cNvSpPr>
          <p:nvPr/>
        </p:nvSpPr>
        <p:spPr bwMode="auto">
          <a:xfrm flipV="1">
            <a:off x="6011863" y="12700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8" name="Line 47"/>
          <p:cNvSpPr>
            <a:spLocks noChangeShapeType="1"/>
          </p:cNvSpPr>
          <p:nvPr/>
        </p:nvSpPr>
        <p:spPr bwMode="auto">
          <a:xfrm>
            <a:off x="6586538" y="19192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9" name="Line 48"/>
          <p:cNvSpPr>
            <a:spLocks noChangeShapeType="1"/>
          </p:cNvSpPr>
          <p:nvPr/>
        </p:nvSpPr>
        <p:spPr bwMode="auto">
          <a:xfrm>
            <a:off x="7594600" y="148748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" name="Line 49"/>
          <p:cNvSpPr>
            <a:spLocks noChangeShapeType="1"/>
          </p:cNvSpPr>
          <p:nvPr/>
        </p:nvSpPr>
        <p:spPr bwMode="auto">
          <a:xfrm>
            <a:off x="7450138" y="12715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" name="Line 50"/>
          <p:cNvSpPr>
            <a:spLocks noChangeShapeType="1"/>
          </p:cNvSpPr>
          <p:nvPr/>
        </p:nvSpPr>
        <p:spPr bwMode="auto">
          <a:xfrm flipV="1">
            <a:off x="7594600" y="12715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2" name="Line 51"/>
          <p:cNvSpPr>
            <a:spLocks noChangeShapeType="1"/>
          </p:cNvSpPr>
          <p:nvPr/>
        </p:nvSpPr>
        <p:spPr bwMode="auto">
          <a:xfrm>
            <a:off x="7594600" y="21367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3" name="Line 52"/>
          <p:cNvSpPr>
            <a:spLocks noChangeShapeType="1"/>
          </p:cNvSpPr>
          <p:nvPr/>
        </p:nvSpPr>
        <p:spPr bwMode="auto">
          <a:xfrm>
            <a:off x="7596188" y="2566988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 rot="16200000">
            <a:off x="8217694" y="3288506"/>
            <a:ext cx="938212" cy="304800"/>
            <a:chOff x="7596188" y="3359151"/>
            <a:chExt cx="938212" cy="287338"/>
          </a:xfrm>
        </p:grpSpPr>
        <p:sp>
          <p:nvSpPr>
            <p:cNvPr id="228" name="Line 62"/>
            <p:cNvSpPr>
              <a:spLocks noChangeShapeType="1"/>
            </p:cNvSpPr>
            <p:nvPr/>
          </p:nvSpPr>
          <p:spPr bwMode="auto">
            <a:xfrm>
              <a:off x="7596188" y="3502026"/>
              <a:ext cx="40293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9" name="Line 63"/>
            <p:cNvSpPr>
              <a:spLocks noChangeShapeType="1"/>
            </p:cNvSpPr>
            <p:nvPr/>
          </p:nvSpPr>
          <p:spPr bwMode="auto">
            <a:xfrm>
              <a:off x="7999119" y="3359151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0" name="Line 64"/>
            <p:cNvSpPr>
              <a:spLocks noChangeShapeType="1"/>
            </p:cNvSpPr>
            <p:nvPr/>
          </p:nvSpPr>
          <p:spPr bwMode="auto">
            <a:xfrm>
              <a:off x="8131469" y="3359151"/>
              <a:ext cx="0" cy="2873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1" name="Line 65"/>
            <p:cNvSpPr>
              <a:spLocks noChangeShapeType="1"/>
            </p:cNvSpPr>
            <p:nvPr/>
          </p:nvSpPr>
          <p:spPr bwMode="auto">
            <a:xfrm>
              <a:off x="8131469" y="3502026"/>
              <a:ext cx="40293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2" name="Line 66"/>
          <p:cNvSpPr>
            <a:spLocks noChangeShapeType="1"/>
          </p:cNvSpPr>
          <p:nvPr/>
        </p:nvSpPr>
        <p:spPr bwMode="auto">
          <a:xfrm>
            <a:off x="7237413" y="35020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3" name="Line 67"/>
          <p:cNvSpPr>
            <a:spLocks noChangeShapeType="1"/>
          </p:cNvSpPr>
          <p:nvPr/>
        </p:nvSpPr>
        <p:spPr bwMode="auto">
          <a:xfrm>
            <a:off x="7094538" y="39354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4" name="Line 68"/>
          <p:cNvSpPr>
            <a:spLocks noChangeShapeType="1"/>
          </p:cNvSpPr>
          <p:nvPr/>
        </p:nvSpPr>
        <p:spPr bwMode="auto">
          <a:xfrm>
            <a:off x="7094538" y="4006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" name="Line 69"/>
          <p:cNvSpPr>
            <a:spLocks noChangeShapeType="1"/>
          </p:cNvSpPr>
          <p:nvPr/>
        </p:nvSpPr>
        <p:spPr bwMode="auto">
          <a:xfrm>
            <a:off x="7237413" y="40068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" name="Line 70"/>
          <p:cNvSpPr>
            <a:spLocks noChangeShapeType="1"/>
          </p:cNvSpPr>
          <p:nvPr/>
        </p:nvSpPr>
        <p:spPr bwMode="auto">
          <a:xfrm flipH="1">
            <a:off x="7094538" y="44386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Oval 77"/>
          <p:cNvSpPr>
            <a:spLocks noChangeArrowheads="1"/>
          </p:cNvSpPr>
          <p:nvPr/>
        </p:nvSpPr>
        <p:spPr bwMode="auto">
          <a:xfrm>
            <a:off x="6588125" y="371792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44" name="Line 78"/>
          <p:cNvSpPr>
            <a:spLocks noChangeShapeType="1"/>
          </p:cNvSpPr>
          <p:nvPr/>
        </p:nvSpPr>
        <p:spPr bwMode="auto">
          <a:xfrm>
            <a:off x="6804025" y="35020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" name="Line 79"/>
          <p:cNvSpPr>
            <a:spLocks noChangeShapeType="1"/>
          </p:cNvSpPr>
          <p:nvPr/>
        </p:nvSpPr>
        <p:spPr bwMode="auto">
          <a:xfrm>
            <a:off x="68040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6" name="Line 80"/>
          <p:cNvSpPr>
            <a:spLocks noChangeShapeType="1"/>
          </p:cNvSpPr>
          <p:nvPr/>
        </p:nvSpPr>
        <p:spPr bwMode="auto">
          <a:xfrm>
            <a:off x="6661150" y="44370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" name="Line 81"/>
          <p:cNvSpPr>
            <a:spLocks noChangeShapeType="1"/>
          </p:cNvSpPr>
          <p:nvPr/>
        </p:nvSpPr>
        <p:spPr bwMode="auto">
          <a:xfrm>
            <a:off x="6804025" y="37893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8" name="Line 83"/>
          <p:cNvSpPr>
            <a:spLocks noChangeShapeType="1"/>
          </p:cNvSpPr>
          <p:nvPr/>
        </p:nvSpPr>
        <p:spPr bwMode="auto">
          <a:xfrm flipH="1">
            <a:off x="6804025" y="1270000"/>
            <a:ext cx="15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9" name="Line 84"/>
          <p:cNvSpPr>
            <a:spLocks noChangeShapeType="1"/>
          </p:cNvSpPr>
          <p:nvPr/>
        </p:nvSpPr>
        <p:spPr bwMode="auto">
          <a:xfrm>
            <a:off x="6661150" y="16303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0" name="Line 85"/>
          <p:cNvSpPr>
            <a:spLocks noChangeShapeType="1"/>
          </p:cNvSpPr>
          <p:nvPr/>
        </p:nvSpPr>
        <p:spPr bwMode="auto">
          <a:xfrm>
            <a:off x="6661150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1" name="Line 86"/>
          <p:cNvSpPr>
            <a:spLocks noChangeShapeType="1"/>
          </p:cNvSpPr>
          <p:nvPr/>
        </p:nvSpPr>
        <p:spPr bwMode="auto">
          <a:xfrm>
            <a:off x="6804025" y="17018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2" name="Line 87"/>
          <p:cNvSpPr>
            <a:spLocks noChangeShapeType="1"/>
          </p:cNvSpPr>
          <p:nvPr/>
        </p:nvSpPr>
        <p:spPr bwMode="auto">
          <a:xfrm>
            <a:off x="666115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3" name="Line 88"/>
          <p:cNvSpPr>
            <a:spLocks noChangeShapeType="1"/>
          </p:cNvSpPr>
          <p:nvPr/>
        </p:nvSpPr>
        <p:spPr bwMode="auto">
          <a:xfrm>
            <a:off x="8101013" y="12700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" name="Line 89"/>
          <p:cNvSpPr>
            <a:spLocks noChangeShapeType="1"/>
          </p:cNvSpPr>
          <p:nvPr/>
        </p:nvSpPr>
        <p:spPr bwMode="auto">
          <a:xfrm>
            <a:off x="7958138" y="18462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5" name="Line 90"/>
          <p:cNvSpPr>
            <a:spLocks noChangeShapeType="1"/>
          </p:cNvSpPr>
          <p:nvPr/>
        </p:nvSpPr>
        <p:spPr bwMode="auto">
          <a:xfrm>
            <a:off x="7958138" y="1917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" name="Line 91"/>
          <p:cNvSpPr>
            <a:spLocks noChangeShapeType="1"/>
          </p:cNvSpPr>
          <p:nvPr/>
        </p:nvSpPr>
        <p:spPr bwMode="auto">
          <a:xfrm>
            <a:off x="8101013" y="19177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7" name="Line 92"/>
          <p:cNvSpPr>
            <a:spLocks noChangeShapeType="1"/>
          </p:cNvSpPr>
          <p:nvPr/>
        </p:nvSpPr>
        <p:spPr bwMode="auto">
          <a:xfrm>
            <a:off x="7958138" y="1270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" name="Line 93"/>
          <p:cNvSpPr>
            <a:spLocks noChangeShapeType="1"/>
          </p:cNvSpPr>
          <p:nvPr/>
        </p:nvSpPr>
        <p:spPr bwMode="auto">
          <a:xfrm flipH="1">
            <a:off x="7597775" y="2349500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59" name="Object 99"/>
          <p:cNvGraphicFramePr>
            <a:graphicFrameLocks noChangeAspect="1"/>
          </p:cNvGraphicFramePr>
          <p:nvPr/>
        </p:nvGraphicFramePr>
        <p:xfrm>
          <a:off x="7308850" y="400526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39" name="Formel" r:id="rId18" imgW="190500" imgH="228600" progId="Equation.3">
                  <p:embed/>
                </p:oleObj>
              </mc:Choice>
              <mc:Fallback>
                <p:oleObj name="Formel" r:id="rId18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005263"/>
                        <a:ext cx="358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" name="Object 101"/>
          <p:cNvGraphicFramePr>
            <a:graphicFrameLocks noChangeAspect="1"/>
          </p:cNvGraphicFramePr>
          <p:nvPr/>
        </p:nvGraphicFramePr>
        <p:xfrm>
          <a:off x="6877050" y="1289050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40" name="Formel" r:id="rId20" imgW="241091" imgH="215713" progId="Equation.3">
                  <p:embed/>
                </p:oleObj>
              </mc:Choice>
              <mc:Fallback>
                <p:oleObj name="Formel" r:id="rId20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89050"/>
                        <a:ext cx="43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102"/>
          <p:cNvGraphicFramePr>
            <a:graphicFrameLocks noChangeAspect="1"/>
          </p:cNvGraphicFramePr>
          <p:nvPr/>
        </p:nvGraphicFramePr>
        <p:xfrm>
          <a:off x="5535613" y="1690688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41" name="Formel" r:id="rId22" imgW="291973" imgH="228501" progId="Equation.3">
                  <p:embed/>
                </p:oleObj>
              </mc:Choice>
              <mc:Fallback>
                <p:oleObj name="Formel" r:id="rId22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690688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" name="Object 103"/>
          <p:cNvGraphicFramePr>
            <a:graphicFrameLocks noChangeAspect="1"/>
          </p:cNvGraphicFramePr>
          <p:nvPr/>
        </p:nvGraphicFramePr>
        <p:xfrm>
          <a:off x="6011863" y="2781300"/>
          <a:ext cx="363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42" name="Formel" r:id="rId24" imgW="203112" imgH="228501" progId="Equation.3">
                  <p:embed/>
                </p:oleObj>
              </mc:Choice>
              <mc:Fallback>
                <p:oleObj name="Formel" r:id="rId24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3635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" name="Rechteck 263"/>
          <p:cNvSpPr/>
          <p:nvPr/>
        </p:nvSpPr>
        <p:spPr bwMode="auto">
          <a:xfrm>
            <a:off x="8610600" y="26670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5" name="Gerade Verbindung 264"/>
          <p:cNvCxnSpPr/>
          <p:nvPr/>
        </p:nvCxnSpPr>
        <p:spPr bwMode="auto">
          <a:xfrm>
            <a:off x="8686800" y="25908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Gerade Verbindung 265"/>
          <p:cNvCxnSpPr/>
          <p:nvPr/>
        </p:nvCxnSpPr>
        <p:spPr bwMode="auto">
          <a:xfrm>
            <a:off x="8686800" y="2895600"/>
            <a:ext cx="0" cy="76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Textfeld 266"/>
          <p:cNvSpPr txBox="1"/>
          <p:nvPr/>
        </p:nvSpPr>
        <p:spPr>
          <a:xfrm>
            <a:off x="8229600" y="2590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R2</a:t>
            </a:r>
            <a:endParaRPr lang="de-DE" dirty="0"/>
          </a:p>
        </p:txBody>
      </p:sp>
      <p:sp>
        <p:nvSpPr>
          <p:cNvPr id="268" name="Freihandform 267"/>
          <p:cNvSpPr/>
          <p:nvPr/>
        </p:nvSpPr>
        <p:spPr bwMode="auto">
          <a:xfrm>
            <a:off x="5514975" y="2628859"/>
            <a:ext cx="2562225" cy="371516"/>
          </a:xfrm>
          <a:custGeom>
            <a:avLst/>
            <a:gdLst>
              <a:gd name="connsiteX0" fmla="*/ 0 w 2562225"/>
              <a:gd name="connsiteY0" fmla="*/ 371516 h 371516"/>
              <a:gd name="connsiteX1" fmla="*/ 904875 w 2562225"/>
              <a:gd name="connsiteY1" fmla="*/ 41 h 371516"/>
              <a:gd name="connsiteX2" fmla="*/ 2562225 w 2562225"/>
              <a:gd name="connsiteY2" fmla="*/ 352466 h 3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225" h="371516">
                <a:moveTo>
                  <a:pt x="0" y="371516"/>
                </a:moveTo>
                <a:cubicBezTo>
                  <a:pt x="238919" y="187366"/>
                  <a:pt x="477838" y="3216"/>
                  <a:pt x="904875" y="41"/>
                </a:cubicBezTo>
                <a:cubicBezTo>
                  <a:pt x="1331913" y="-3134"/>
                  <a:pt x="1947069" y="174666"/>
                  <a:pt x="2562225" y="35246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9" name="Oval 104"/>
          <p:cNvSpPr>
            <a:spLocks noChangeArrowheads="1"/>
          </p:cNvSpPr>
          <p:nvPr/>
        </p:nvSpPr>
        <p:spPr bwMode="auto">
          <a:xfrm>
            <a:off x="6324600" y="2514600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270" name="Gerade Verbindung mit Pfeil 269"/>
          <p:cNvCxnSpPr/>
          <p:nvPr/>
        </p:nvCxnSpPr>
        <p:spPr bwMode="auto">
          <a:xfrm flipV="1">
            <a:off x="8991600" y="30480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270"/>
          <p:cNvCxnSpPr/>
          <p:nvPr/>
        </p:nvCxnSpPr>
        <p:spPr bwMode="auto">
          <a:xfrm>
            <a:off x="4191000" y="5715000"/>
            <a:ext cx="1524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 flipH="1">
            <a:off x="4343400" y="5715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72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28239419"/>
              </p:ext>
            </p:extLst>
          </p:nvPr>
        </p:nvGraphicFramePr>
        <p:xfrm>
          <a:off x="5108575" y="5413375"/>
          <a:ext cx="5508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43" name="Formel" r:id="rId26" imgW="520560" imgH="241200" progId="Equation.3">
                  <p:embed/>
                </p:oleObj>
              </mc:Choice>
              <mc:Fallback>
                <p:oleObj name="Formel" r:id="rId26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413375"/>
                        <a:ext cx="5508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8"/>
          <p:cNvCxnSpPr/>
          <p:nvPr/>
        </p:nvCxnSpPr>
        <p:spPr bwMode="auto">
          <a:xfrm>
            <a:off x="7239000" y="2590800"/>
            <a:ext cx="152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7315200" y="2514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1351"/>
              </p:ext>
            </p:extLst>
          </p:nvPr>
        </p:nvGraphicFramePr>
        <p:xfrm>
          <a:off x="8229600" y="2971800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44" name="Formel" r:id="rId28" imgW="241195" imgH="241195" progId="Equation.3">
                  <p:embed/>
                </p:oleObj>
              </mc:Choice>
              <mc:Fallback>
                <p:oleObj name="Formel" r:id="rId28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971800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Line 70"/>
          <p:cNvSpPr>
            <a:spLocks noChangeShapeType="1"/>
          </p:cNvSpPr>
          <p:nvPr/>
        </p:nvSpPr>
        <p:spPr bwMode="auto">
          <a:xfrm flipH="1">
            <a:off x="8534400" y="38862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4" name="Textfeld 123"/>
          <p:cNvSpPr txBox="1"/>
          <p:nvPr/>
        </p:nvSpPr>
        <p:spPr>
          <a:xfrm>
            <a:off x="6400800" y="32004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Vsource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3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34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Stabilität</a:t>
            </a:r>
            <a:endParaRPr lang="de-DE" altLang="de-DE" dirty="0" smtClean="0"/>
          </a:p>
        </p:txBody>
      </p:sp>
      <p:cxnSp>
        <p:nvCxnSpPr>
          <p:cNvPr id="109" name="Gerade Verbindung mit Pfeil 108"/>
          <p:cNvCxnSpPr/>
          <p:nvPr/>
        </p:nvCxnSpPr>
        <p:spPr bwMode="auto">
          <a:xfrm>
            <a:off x="1086911" y="44196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 flipV="1">
            <a:off x="1086911" y="22860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1066799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1981199" y="2971800"/>
            <a:ext cx="16002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" name="Grafik 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849" y="4114800"/>
            <a:ext cx="60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5" name="Gerade Verbindung 114"/>
          <p:cNvCxnSpPr/>
          <p:nvPr/>
        </p:nvCxnSpPr>
        <p:spPr bwMode="auto">
          <a:xfrm>
            <a:off x="1981199" y="2971800"/>
            <a:ext cx="0" cy="266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1086911" y="47244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086911" y="64008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858311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696511" y="5334000"/>
            <a:ext cx="5334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2229911" y="5867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mit Pfeil 120"/>
          <p:cNvCxnSpPr/>
          <p:nvPr/>
        </p:nvCxnSpPr>
        <p:spPr bwMode="auto">
          <a:xfrm flipV="1">
            <a:off x="1086911" y="53340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feld 65"/>
          <p:cNvSpPr txBox="1"/>
          <p:nvPr/>
        </p:nvSpPr>
        <p:spPr>
          <a:xfrm>
            <a:off x="629711" y="53340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180</a:t>
            </a:r>
            <a:endParaRPr lang="de-DE" dirty="0"/>
          </a:p>
        </p:txBody>
      </p:sp>
      <p:sp>
        <p:nvSpPr>
          <p:cNvPr id="123" name="Textfeld 66"/>
          <p:cNvSpPr txBox="1"/>
          <p:nvPr/>
        </p:nvSpPr>
        <p:spPr>
          <a:xfrm>
            <a:off x="2915711" y="58674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90</a:t>
            </a:r>
            <a:endParaRPr lang="de-DE" dirty="0"/>
          </a:p>
        </p:txBody>
      </p:sp>
      <p:cxnSp>
        <p:nvCxnSpPr>
          <p:cNvPr id="125" name="Gerade Verbindung 124"/>
          <p:cNvCxnSpPr/>
          <p:nvPr/>
        </p:nvCxnSpPr>
        <p:spPr bwMode="auto">
          <a:xfrm>
            <a:off x="3581399" y="4572000"/>
            <a:ext cx="3048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mit Pfeil 126"/>
          <p:cNvCxnSpPr/>
          <p:nvPr/>
        </p:nvCxnSpPr>
        <p:spPr bwMode="auto">
          <a:xfrm flipV="1">
            <a:off x="1391711" y="29718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39591866"/>
              </p:ext>
            </p:extLst>
          </p:nvPr>
        </p:nvGraphicFramePr>
        <p:xfrm>
          <a:off x="2108199" y="4114800"/>
          <a:ext cx="711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99" name="Formel" r:id="rId4" imgW="622080" imgH="228600" progId="Equation.3">
                  <p:embed/>
                </p:oleObj>
              </mc:Choice>
              <mc:Fallback>
                <p:oleObj name="Formel" r:id="rId4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199" y="4114800"/>
                        <a:ext cx="711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4681912"/>
              </p:ext>
            </p:extLst>
          </p:nvPr>
        </p:nvGraphicFramePr>
        <p:xfrm>
          <a:off x="3657599" y="4495800"/>
          <a:ext cx="6842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0" name="Formel" r:id="rId6" imgW="596880" imgH="228600" progId="Equation.3">
                  <p:embed/>
                </p:oleObj>
              </mc:Choice>
              <mc:Fallback>
                <p:oleObj name="Formel" r:id="rId6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4495800"/>
                        <a:ext cx="68421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Gerade Verbindung 141"/>
          <p:cNvCxnSpPr/>
          <p:nvPr/>
        </p:nvCxnSpPr>
        <p:spPr bwMode="auto">
          <a:xfrm>
            <a:off x="3886199" y="5410200"/>
            <a:ext cx="3048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93034398"/>
              </p:ext>
            </p:extLst>
          </p:nvPr>
        </p:nvGraphicFramePr>
        <p:xfrm>
          <a:off x="3962399" y="5181600"/>
          <a:ext cx="684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1" name="Formel" r:id="rId8" imgW="672840" imgH="228600" progId="Equation.3">
                  <p:embed/>
                </p:oleObj>
              </mc:Choice>
              <mc:Fallback>
                <p:oleObj name="Formel" r:id="rId8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5181600"/>
                        <a:ext cx="684213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42445601"/>
              </p:ext>
            </p:extLst>
          </p:nvPr>
        </p:nvGraphicFramePr>
        <p:xfrm>
          <a:off x="457200" y="2527300"/>
          <a:ext cx="7620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2" name="Formel" r:id="rId10" imgW="698400" imgH="203040" progId="Equation.3">
                  <p:embed/>
                </p:oleObj>
              </mc:Choice>
              <mc:Fallback>
                <p:oleObj name="Formel" r:id="rId10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27300"/>
                        <a:ext cx="7620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1" name="Gerade Verbindung 150"/>
          <p:cNvCxnSpPr/>
          <p:nvPr/>
        </p:nvCxnSpPr>
        <p:spPr bwMode="auto">
          <a:xfrm>
            <a:off x="3372911" y="5867400"/>
            <a:ext cx="284689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 rot="16200000">
            <a:off x="3667656" y="5877456"/>
            <a:ext cx="284688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>
            <a:off x="3429000" y="37338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Gerade Verbindung mit Pfeil 176"/>
          <p:cNvCxnSpPr/>
          <p:nvPr/>
        </p:nvCxnSpPr>
        <p:spPr bwMode="auto">
          <a:xfrm>
            <a:off x="685799" y="3733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68317037"/>
              </p:ext>
            </p:extLst>
          </p:nvPr>
        </p:nvGraphicFramePr>
        <p:xfrm>
          <a:off x="641350" y="3429000"/>
          <a:ext cx="495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3" name="Formel" r:id="rId12" imgW="431640" imgH="228600" progId="Equation.3">
                  <p:embed/>
                </p:oleObj>
              </mc:Choice>
              <mc:Fallback>
                <p:oleObj name="Formel" r:id="rId12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429000"/>
                        <a:ext cx="4953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96764705"/>
              </p:ext>
            </p:extLst>
          </p:nvPr>
        </p:nvGraphicFramePr>
        <p:xfrm>
          <a:off x="2743200" y="3276600"/>
          <a:ext cx="1981200" cy="31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4" name="Formel" r:id="rId14" imgW="1625400" imgH="228600" progId="Equation.3">
                  <p:embed/>
                </p:oleObj>
              </mc:Choice>
              <mc:Fallback>
                <p:oleObj name="Formel" r:id="rId14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1981200" cy="312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6500100"/>
              </p:ext>
            </p:extLst>
          </p:nvPr>
        </p:nvGraphicFramePr>
        <p:xfrm>
          <a:off x="5562600" y="4495800"/>
          <a:ext cx="17033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5" name="Formel" r:id="rId16" imgW="1244520" imgH="228600" progId="Equation.3">
                  <p:embed/>
                </p:oleObj>
              </mc:Choice>
              <mc:Fallback>
                <p:oleObj name="Formel" r:id="rId16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95800"/>
                        <a:ext cx="170338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50684941"/>
              </p:ext>
            </p:extLst>
          </p:nvPr>
        </p:nvGraphicFramePr>
        <p:xfrm>
          <a:off x="5562600" y="5029200"/>
          <a:ext cx="116156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6" name="Formel" r:id="rId18" imgW="939600" imgH="431640" progId="Equation.3">
                  <p:embed/>
                </p:oleObj>
              </mc:Choice>
              <mc:Fallback>
                <p:oleObj name="Formel" r:id="rId18" imgW="93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29200"/>
                        <a:ext cx="116156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Gerade Verbindung 32"/>
          <p:cNvCxnSpPr/>
          <p:nvPr/>
        </p:nvCxnSpPr>
        <p:spPr bwMode="auto">
          <a:xfrm>
            <a:off x="4191000" y="5715000"/>
            <a:ext cx="1524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mit Pfeil 33"/>
          <p:cNvCxnSpPr/>
          <p:nvPr/>
        </p:nvCxnSpPr>
        <p:spPr bwMode="auto">
          <a:xfrm flipH="1">
            <a:off x="4343400" y="5715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5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98661058"/>
              </p:ext>
            </p:extLst>
          </p:nvPr>
        </p:nvGraphicFramePr>
        <p:xfrm>
          <a:off x="5108575" y="5413375"/>
          <a:ext cx="5508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7" name="Formel" r:id="rId20" imgW="520560" imgH="241200" progId="Equation.3">
                  <p:embed/>
                </p:oleObj>
              </mc:Choice>
              <mc:Fallback>
                <p:oleObj name="Formel" r:id="rId20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413375"/>
                        <a:ext cx="5508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 bwMode="auto">
          <a:xfrm>
            <a:off x="3581400" y="4419600"/>
            <a:ext cx="838200" cy="53340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5562600" y="4419600"/>
            <a:ext cx="838200" cy="53340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38800" y="403860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Stabilitätskriterium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4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35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Stabilität</a:t>
            </a:r>
            <a:endParaRPr lang="de-DE" altLang="de-DE" dirty="0" smtClean="0"/>
          </a:p>
        </p:txBody>
      </p:sp>
      <p:cxnSp>
        <p:nvCxnSpPr>
          <p:cNvPr id="109" name="Gerade Verbindung mit Pfeil 108"/>
          <p:cNvCxnSpPr/>
          <p:nvPr/>
        </p:nvCxnSpPr>
        <p:spPr bwMode="auto">
          <a:xfrm>
            <a:off x="1086911" y="44196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Gerade Verbindung mit Pfeil 109"/>
          <p:cNvCxnSpPr/>
          <p:nvPr/>
        </p:nvCxnSpPr>
        <p:spPr bwMode="auto">
          <a:xfrm flipV="1">
            <a:off x="1086911" y="22860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/>
          <p:nvPr/>
        </p:nvCxnSpPr>
        <p:spPr bwMode="auto">
          <a:xfrm>
            <a:off x="1066799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1981199" y="2971800"/>
            <a:ext cx="1600200" cy="1600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3" name="Grafik 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849" y="4114800"/>
            <a:ext cx="60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15" name="Gerade Verbindung 114"/>
          <p:cNvCxnSpPr/>
          <p:nvPr/>
        </p:nvCxnSpPr>
        <p:spPr bwMode="auto">
          <a:xfrm>
            <a:off x="1981199" y="2971800"/>
            <a:ext cx="0" cy="266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mit Pfeil 115"/>
          <p:cNvCxnSpPr/>
          <p:nvPr/>
        </p:nvCxnSpPr>
        <p:spPr bwMode="auto">
          <a:xfrm flipV="1">
            <a:off x="1086911" y="4724400"/>
            <a:ext cx="0" cy="1676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mit Pfeil 116"/>
          <p:cNvCxnSpPr/>
          <p:nvPr/>
        </p:nvCxnSpPr>
        <p:spPr bwMode="auto">
          <a:xfrm>
            <a:off x="1086911" y="6400800"/>
            <a:ext cx="3886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rade Verbindung 117"/>
          <p:cNvCxnSpPr/>
          <p:nvPr/>
        </p:nvCxnSpPr>
        <p:spPr bwMode="auto">
          <a:xfrm>
            <a:off x="858311" y="5334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1696511" y="5334000"/>
            <a:ext cx="53340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119"/>
          <p:cNvCxnSpPr/>
          <p:nvPr/>
        </p:nvCxnSpPr>
        <p:spPr bwMode="auto">
          <a:xfrm>
            <a:off x="2229911" y="5867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Gerade Verbindung mit Pfeil 120"/>
          <p:cNvCxnSpPr/>
          <p:nvPr/>
        </p:nvCxnSpPr>
        <p:spPr bwMode="auto">
          <a:xfrm flipV="1">
            <a:off x="1086911" y="5334000"/>
            <a:ext cx="0" cy="1066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feld 65"/>
          <p:cNvSpPr txBox="1"/>
          <p:nvPr/>
        </p:nvSpPr>
        <p:spPr>
          <a:xfrm>
            <a:off x="629711" y="53340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180</a:t>
            </a:r>
            <a:endParaRPr lang="de-DE" dirty="0"/>
          </a:p>
        </p:txBody>
      </p:sp>
      <p:sp>
        <p:nvSpPr>
          <p:cNvPr id="123" name="Textfeld 66"/>
          <p:cNvSpPr txBox="1"/>
          <p:nvPr/>
        </p:nvSpPr>
        <p:spPr>
          <a:xfrm>
            <a:off x="2915711" y="58674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90</a:t>
            </a:r>
            <a:endParaRPr lang="de-DE" dirty="0"/>
          </a:p>
        </p:txBody>
      </p:sp>
      <p:cxnSp>
        <p:nvCxnSpPr>
          <p:cNvPr id="125" name="Gerade Verbindung 124"/>
          <p:cNvCxnSpPr/>
          <p:nvPr/>
        </p:nvCxnSpPr>
        <p:spPr bwMode="auto">
          <a:xfrm>
            <a:off x="3581399" y="4572000"/>
            <a:ext cx="30480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rade Verbindung mit Pfeil 126"/>
          <p:cNvCxnSpPr/>
          <p:nvPr/>
        </p:nvCxnSpPr>
        <p:spPr bwMode="auto">
          <a:xfrm flipV="1">
            <a:off x="1391711" y="2971800"/>
            <a:ext cx="0" cy="1447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27125092"/>
              </p:ext>
            </p:extLst>
          </p:nvPr>
        </p:nvGraphicFramePr>
        <p:xfrm>
          <a:off x="2108199" y="4114800"/>
          <a:ext cx="711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6" name="Formel" r:id="rId4" imgW="622080" imgH="228600" progId="Equation.3">
                  <p:embed/>
                </p:oleObj>
              </mc:Choice>
              <mc:Fallback>
                <p:oleObj name="Formel" r:id="rId4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199" y="4114800"/>
                        <a:ext cx="711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89055331"/>
              </p:ext>
            </p:extLst>
          </p:nvPr>
        </p:nvGraphicFramePr>
        <p:xfrm>
          <a:off x="3657599" y="4495800"/>
          <a:ext cx="6842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7" name="Formel" r:id="rId6" imgW="596880" imgH="228600" progId="Equation.3">
                  <p:embed/>
                </p:oleObj>
              </mc:Choice>
              <mc:Fallback>
                <p:oleObj name="Formel" r:id="rId6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4495800"/>
                        <a:ext cx="684213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Gerade Verbindung 141"/>
          <p:cNvCxnSpPr/>
          <p:nvPr/>
        </p:nvCxnSpPr>
        <p:spPr bwMode="auto">
          <a:xfrm>
            <a:off x="3886199" y="5410200"/>
            <a:ext cx="3048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4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23040472"/>
              </p:ext>
            </p:extLst>
          </p:nvPr>
        </p:nvGraphicFramePr>
        <p:xfrm>
          <a:off x="3962399" y="5181600"/>
          <a:ext cx="684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8" name="Formel" r:id="rId8" imgW="672840" imgH="228600" progId="Equation.3">
                  <p:embed/>
                </p:oleObj>
              </mc:Choice>
              <mc:Fallback>
                <p:oleObj name="Formel" r:id="rId8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399" y="5181600"/>
                        <a:ext cx="684213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33543134"/>
              </p:ext>
            </p:extLst>
          </p:nvPr>
        </p:nvGraphicFramePr>
        <p:xfrm>
          <a:off x="457200" y="2527300"/>
          <a:ext cx="7620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9" name="Formel" r:id="rId10" imgW="698400" imgH="203040" progId="Equation.3">
                  <p:embed/>
                </p:oleObj>
              </mc:Choice>
              <mc:Fallback>
                <p:oleObj name="Formel" r:id="rId10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27300"/>
                        <a:ext cx="7620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1" name="Gerade Verbindung 150"/>
          <p:cNvCxnSpPr/>
          <p:nvPr/>
        </p:nvCxnSpPr>
        <p:spPr bwMode="auto">
          <a:xfrm>
            <a:off x="3372911" y="5867400"/>
            <a:ext cx="284689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 rot="16200000">
            <a:off x="3667656" y="5877456"/>
            <a:ext cx="284688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mit Pfeil 3"/>
          <p:cNvCxnSpPr/>
          <p:nvPr/>
        </p:nvCxnSpPr>
        <p:spPr bwMode="auto">
          <a:xfrm>
            <a:off x="3429000" y="3733800"/>
            <a:ext cx="0" cy="685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Gerade Verbindung mit Pfeil 176"/>
          <p:cNvCxnSpPr/>
          <p:nvPr/>
        </p:nvCxnSpPr>
        <p:spPr bwMode="auto">
          <a:xfrm>
            <a:off x="685799" y="3733800"/>
            <a:ext cx="685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1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2985038"/>
              </p:ext>
            </p:extLst>
          </p:nvPr>
        </p:nvGraphicFramePr>
        <p:xfrm>
          <a:off x="641350" y="3429000"/>
          <a:ext cx="495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0" name="Formel" r:id="rId12" imgW="431640" imgH="228600" progId="Equation.3">
                  <p:embed/>
                </p:oleObj>
              </mc:Choice>
              <mc:Fallback>
                <p:oleObj name="Formel" r:id="rId12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429000"/>
                        <a:ext cx="4953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8388690"/>
              </p:ext>
            </p:extLst>
          </p:nvPr>
        </p:nvGraphicFramePr>
        <p:xfrm>
          <a:off x="2743200" y="3276600"/>
          <a:ext cx="1981200" cy="31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1" name="Formel" r:id="rId14" imgW="1625400" imgH="228600" progId="Equation.3">
                  <p:embed/>
                </p:oleObj>
              </mc:Choice>
              <mc:Fallback>
                <p:oleObj name="Formel" r:id="rId14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1981200" cy="312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3646"/>
              </p:ext>
            </p:extLst>
          </p:nvPr>
        </p:nvGraphicFramePr>
        <p:xfrm>
          <a:off x="1676400" y="1385888"/>
          <a:ext cx="203041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2" name="Formel" r:id="rId16" imgW="1384200" imgH="431640" progId="Equation.3">
                  <p:embed/>
                </p:oleObj>
              </mc:Choice>
              <mc:Fallback>
                <p:oleObj name="Formel" r:id="rId16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85888"/>
                        <a:ext cx="203041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k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1203"/>
              </p:ext>
            </p:extLst>
          </p:nvPr>
        </p:nvGraphicFramePr>
        <p:xfrm>
          <a:off x="4408487" y="2286000"/>
          <a:ext cx="29067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3" name="Formel" r:id="rId18" imgW="1981080" imgH="228600" progId="Equation.3">
                  <p:embed/>
                </p:oleObj>
              </mc:Choice>
              <mc:Fallback>
                <p:oleObj name="Formel" r:id="rId18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7" y="2286000"/>
                        <a:ext cx="29067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k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937811"/>
              </p:ext>
            </p:extLst>
          </p:nvPr>
        </p:nvGraphicFramePr>
        <p:xfrm>
          <a:off x="1668463" y="2133600"/>
          <a:ext cx="20478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4" name="Formel" r:id="rId20" imgW="1396800" imgH="431640" progId="Equation.3">
                  <p:embed/>
                </p:oleObj>
              </mc:Choice>
              <mc:Fallback>
                <p:oleObj name="Formel" r:id="rId20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2133600"/>
                        <a:ext cx="20478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Gerade Verbindung 35"/>
          <p:cNvCxnSpPr/>
          <p:nvPr/>
        </p:nvCxnSpPr>
        <p:spPr bwMode="auto">
          <a:xfrm>
            <a:off x="4191000" y="5715000"/>
            <a:ext cx="15240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mit Pfeil 36"/>
          <p:cNvCxnSpPr/>
          <p:nvPr/>
        </p:nvCxnSpPr>
        <p:spPr bwMode="auto">
          <a:xfrm flipH="1">
            <a:off x="4343400" y="57150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8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33462674"/>
              </p:ext>
            </p:extLst>
          </p:nvPr>
        </p:nvGraphicFramePr>
        <p:xfrm>
          <a:off x="5108575" y="5413375"/>
          <a:ext cx="55086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5" name="Formel" r:id="rId22" imgW="520560" imgH="241200" progId="Equation.3">
                  <p:embed/>
                </p:oleObj>
              </mc:Choice>
              <mc:Fallback>
                <p:oleObj name="Formel" r:id="rId22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413375"/>
                        <a:ext cx="55086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Ellipse 40"/>
          <p:cNvSpPr/>
          <p:nvPr/>
        </p:nvSpPr>
        <p:spPr bwMode="auto">
          <a:xfrm>
            <a:off x="4038600" y="3200400"/>
            <a:ext cx="838200" cy="5334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6477000" y="2133600"/>
            <a:ext cx="838200" cy="5334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823231" y="1981200"/>
            <a:ext cx="2478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Zeitkonstante mit Gegenkopplung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4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Verschiedene Operationsverstärker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575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EDEDD4-13DA-4A14-850F-1013C876F7C8}" type="slidenum">
              <a:rPr lang="de-DE" altLang="de-DE" sz="1400">
                <a:latin typeface="Arial" charset="0"/>
              </a:rPr>
              <a:pPr/>
              <a:t>37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4500563" y="1484313"/>
            <a:ext cx="4032250" cy="27352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Differentieller Verstärker: Verstärkung</a:t>
            </a:r>
          </a:p>
        </p:txBody>
      </p:sp>
      <p:sp>
        <p:nvSpPr>
          <p:cNvPr id="47110" name="Line 4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11" name="Group 5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47177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8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9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0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81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12" name="Line 11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3" name="Line 12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14" name="Group 13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47172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3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4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5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6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15" name="Line 19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6" name="Line 20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7" name="Line 21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8" name="Line 22"/>
          <p:cNvSpPr>
            <a:spLocks noChangeShapeType="1"/>
          </p:cNvSpPr>
          <p:nvPr/>
        </p:nvSpPr>
        <p:spPr bwMode="auto">
          <a:xfrm>
            <a:off x="1835150" y="32877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9" name="Line 23"/>
          <p:cNvSpPr>
            <a:spLocks noChangeShapeType="1"/>
          </p:cNvSpPr>
          <p:nvPr/>
        </p:nvSpPr>
        <p:spPr bwMode="auto">
          <a:xfrm>
            <a:off x="1835150" y="3935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0" name="Line 24"/>
          <p:cNvSpPr>
            <a:spLocks noChangeShapeType="1"/>
          </p:cNvSpPr>
          <p:nvPr/>
        </p:nvSpPr>
        <p:spPr bwMode="auto">
          <a:xfrm>
            <a:off x="1692275" y="42227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21" name="Group 25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47167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68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69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0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71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22" name="Oval 31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7123" name="Group 32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47160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7162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63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64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65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66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7161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7124" name="Line 40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5" name="Line 41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6" name="Line 42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7" name="Line 43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8" name="Line 44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29" name="Line 45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0" name="Line 46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1" name="Line 47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2" name="Line 48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3" name="Line 49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4" name="Line 50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5" name="Line 51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6" name="Line 52"/>
          <p:cNvSpPr>
            <a:spLocks noChangeShapeType="1"/>
          </p:cNvSpPr>
          <p:nvPr/>
        </p:nvSpPr>
        <p:spPr bwMode="auto">
          <a:xfrm>
            <a:off x="2625725" y="2206625"/>
            <a:ext cx="6492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137" name="Group 53"/>
          <p:cNvGrpSpPr>
            <a:grpSpLocks/>
          </p:cNvGrpSpPr>
          <p:nvPr/>
        </p:nvGrpSpPr>
        <p:grpSpPr bwMode="auto">
          <a:xfrm flipH="1">
            <a:off x="1331913" y="3500438"/>
            <a:ext cx="504825" cy="431800"/>
            <a:chOff x="1020" y="2750"/>
            <a:chExt cx="318" cy="272"/>
          </a:xfrm>
        </p:grpSpPr>
        <p:sp>
          <p:nvSpPr>
            <p:cNvPr id="47155" name="Line 5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56" name="Line 5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57" name="Line 5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58" name="Line 5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59" name="Line 5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38" name="Line 59"/>
          <p:cNvSpPr>
            <a:spLocks noChangeShapeType="1"/>
          </p:cNvSpPr>
          <p:nvPr/>
        </p:nvSpPr>
        <p:spPr bwMode="auto">
          <a:xfrm>
            <a:off x="2700338" y="2205038"/>
            <a:ext cx="863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39" name="Line 60"/>
          <p:cNvSpPr>
            <a:spLocks noChangeShapeType="1"/>
          </p:cNvSpPr>
          <p:nvPr/>
        </p:nvSpPr>
        <p:spPr bwMode="auto">
          <a:xfrm>
            <a:off x="3563938" y="2205038"/>
            <a:ext cx="0" cy="1081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0" name="Line 61"/>
          <p:cNvSpPr>
            <a:spLocks noChangeShapeType="1"/>
          </p:cNvSpPr>
          <p:nvPr/>
        </p:nvSpPr>
        <p:spPr bwMode="auto">
          <a:xfrm>
            <a:off x="3276600" y="3286125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1" name="Line 62"/>
          <p:cNvSpPr>
            <a:spLocks noChangeShapeType="1"/>
          </p:cNvSpPr>
          <p:nvPr/>
        </p:nvSpPr>
        <p:spPr bwMode="auto">
          <a:xfrm>
            <a:off x="3276600" y="3357563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2" name="Line 63"/>
          <p:cNvSpPr>
            <a:spLocks noChangeShapeType="1"/>
          </p:cNvSpPr>
          <p:nvPr/>
        </p:nvSpPr>
        <p:spPr bwMode="auto">
          <a:xfrm>
            <a:off x="3563938" y="3357563"/>
            <a:ext cx="0" cy="863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3" name="Line 64"/>
          <p:cNvSpPr>
            <a:spLocks noChangeShapeType="1"/>
          </p:cNvSpPr>
          <p:nvPr/>
        </p:nvSpPr>
        <p:spPr bwMode="auto">
          <a:xfrm>
            <a:off x="3419475" y="42211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44" name="Object 6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725451"/>
              </p:ext>
            </p:extLst>
          </p:nvPr>
        </p:nvGraphicFramePr>
        <p:xfrm>
          <a:off x="4675188" y="1785938"/>
          <a:ext cx="15208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8" name="Formel" r:id="rId3" imgW="1041120" imgH="228600" progId="Equation.3">
                  <p:embed/>
                </p:oleObj>
              </mc:Choice>
              <mc:Fallback>
                <p:oleObj name="Formel" r:id="rId3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1785938"/>
                        <a:ext cx="15208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5" name="Object 66"/>
          <p:cNvGraphicFramePr>
            <a:graphicFrameLocks noChangeAspect="1"/>
          </p:cNvGraphicFramePr>
          <p:nvPr/>
        </p:nvGraphicFramePr>
        <p:xfrm>
          <a:off x="3635375" y="3357563"/>
          <a:ext cx="4016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39" name="Formel" r:id="rId5" imgW="203024" imgH="215713" progId="Equation.3">
                  <p:embed/>
                </p:oleObj>
              </mc:Choice>
              <mc:Fallback>
                <p:oleObj name="Formel" r:id="rId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357563"/>
                        <a:ext cx="4016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876650"/>
              </p:ext>
            </p:extLst>
          </p:nvPr>
        </p:nvGraphicFramePr>
        <p:xfrm>
          <a:off x="4733925" y="2347913"/>
          <a:ext cx="3587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0" name="Formel" r:id="rId7" imgW="2273040" imgH="482400" progId="Equation.3">
                  <p:embed/>
                </p:oleObj>
              </mc:Choice>
              <mc:Fallback>
                <p:oleObj name="Formel" r:id="rId7" imgW="2273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2347913"/>
                        <a:ext cx="35877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7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98852"/>
              </p:ext>
            </p:extLst>
          </p:nvPr>
        </p:nvGraphicFramePr>
        <p:xfrm>
          <a:off x="4692650" y="3357563"/>
          <a:ext cx="17446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1" name="Formel" r:id="rId9" imgW="1104840" imgH="431640" progId="Equation.3">
                  <p:embed/>
                </p:oleObj>
              </mc:Choice>
              <mc:Fallback>
                <p:oleObj name="Formel" r:id="rId9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357563"/>
                        <a:ext cx="17446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8" name="Line 69"/>
          <p:cNvSpPr>
            <a:spLocks noChangeShapeType="1"/>
          </p:cNvSpPr>
          <p:nvPr/>
        </p:nvSpPr>
        <p:spPr bwMode="auto">
          <a:xfrm>
            <a:off x="3059113" y="2205038"/>
            <a:ext cx="5048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49" name="Line 70"/>
          <p:cNvSpPr>
            <a:spLocks noChangeShapeType="1"/>
          </p:cNvSpPr>
          <p:nvPr/>
        </p:nvSpPr>
        <p:spPr bwMode="auto">
          <a:xfrm>
            <a:off x="395288" y="27813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50" name="Line 71"/>
          <p:cNvSpPr>
            <a:spLocks noChangeShapeType="1"/>
          </p:cNvSpPr>
          <p:nvPr/>
        </p:nvSpPr>
        <p:spPr bwMode="auto">
          <a:xfrm flipH="1">
            <a:off x="3059113" y="2781300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51" name="Line 72"/>
          <p:cNvSpPr>
            <a:spLocks noChangeShapeType="1"/>
          </p:cNvSpPr>
          <p:nvPr/>
        </p:nvSpPr>
        <p:spPr bwMode="auto">
          <a:xfrm rot="10800000">
            <a:off x="1187450" y="37163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7154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6257"/>
              </p:ext>
            </p:extLst>
          </p:nvPr>
        </p:nvGraphicFramePr>
        <p:xfrm>
          <a:off x="6411913" y="1773238"/>
          <a:ext cx="19859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2" name="Formel" r:id="rId11" imgW="1257120" imgH="228600" progId="Equation.3">
                  <p:embed/>
                </p:oleObj>
              </mc:Choice>
              <mc:Fallback>
                <p:oleObj name="Formel" r:id="rId11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1773238"/>
                        <a:ext cx="19859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 bwMode="auto">
          <a:xfrm>
            <a:off x="1905000" y="990600"/>
            <a:ext cx="12192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533400" y="990600"/>
            <a:ext cx="1219200" cy="2590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200" y="12192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78" name="Textfeld 77"/>
          <p:cNvSpPr txBox="1"/>
          <p:nvPr/>
        </p:nvSpPr>
        <p:spPr>
          <a:xfrm>
            <a:off x="1905000" y="1219200"/>
            <a:ext cx="287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79" name="Textfeld 78"/>
          <p:cNvSpPr txBox="1"/>
          <p:nvPr/>
        </p:nvSpPr>
        <p:spPr>
          <a:xfrm>
            <a:off x="1592354" y="3581400"/>
            <a:ext cx="722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Tsource</a:t>
            </a:r>
            <a:endParaRPr lang="de-DE" dirty="0"/>
          </a:p>
        </p:txBody>
      </p:sp>
      <p:sp>
        <p:nvSpPr>
          <p:cNvPr id="80" name="Textfeld 79"/>
          <p:cNvSpPr txBox="1"/>
          <p:nvPr/>
        </p:nvSpPr>
        <p:spPr>
          <a:xfrm>
            <a:off x="653113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81" name="Textfeld 80"/>
          <p:cNvSpPr txBox="1"/>
          <p:nvPr/>
        </p:nvSpPr>
        <p:spPr>
          <a:xfrm>
            <a:off x="2472121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82" name="Textfeld 81"/>
          <p:cNvSpPr txBox="1"/>
          <p:nvPr/>
        </p:nvSpPr>
        <p:spPr>
          <a:xfrm>
            <a:off x="8382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83" name="Textfeld 82"/>
          <p:cNvSpPr txBox="1"/>
          <p:nvPr/>
        </p:nvSpPr>
        <p:spPr>
          <a:xfrm>
            <a:off x="24384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6785"/>
              </p:ext>
            </p:extLst>
          </p:nvPr>
        </p:nvGraphicFramePr>
        <p:xfrm>
          <a:off x="4495800" y="4267200"/>
          <a:ext cx="21066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43" name="Formel" r:id="rId13" imgW="1307880" imgH="228600" progId="Equation.3">
                  <p:embed/>
                </p:oleObj>
              </mc:Choice>
              <mc:Fallback>
                <p:oleObj name="Formel" r:id="rId13" imgW="1307880" imgH="22860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67200"/>
                        <a:ext cx="21066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0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499544-D0C3-4B0E-AEC2-CE3DDACA8477}" type="slidenum">
              <a:rPr lang="de-DE" altLang="de-DE" sz="1400">
                <a:latin typeface="Arial" charset="0"/>
              </a:rPr>
              <a:pPr/>
              <a:t>38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Differentieller </a:t>
            </a:r>
            <a:r>
              <a:rPr lang="de-DE" altLang="de-DE" dirty="0" smtClean="0"/>
              <a:t>Verstärker: </a:t>
            </a:r>
            <a:r>
              <a:rPr lang="de-DE" altLang="de-DE" dirty="0"/>
              <a:t>Dynamikbereich</a:t>
            </a:r>
          </a:p>
        </p:txBody>
      </p:sp>
      <p:grpSp>
        <p:nvGrpSpPr>
          <p:cNvPr id="44038" name="Group 4"/>
          <p:cNvGrpSpPr>
            <a:grpSpLocks/>
          </p:cNvGrpSpPr>
          <p:nvPr/>
        </p:nvGrpSpPr>
        <p:grpSpPr bwMode="auto">
          <a:xfrm flipH="1">
            <a:off x="539750" y="2565400"/>
            <a:ext cx="504825" cy="431800"/>
            <a:chOff x="1020" y="2750"/>
            <a:chExt cx="318" cy="272"/>
          </a:xfrm>
        </p:grpSpPr>
        <p:sp>
          <p:nvSpPr>
            <p:cNvPr id="44118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9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20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21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22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39" name="Line 10"/>
          <p:cNvSpPr>
            <a:spLocks noChangeShapeType="1"/>
          </p:cNvSpPr>
          <p:nvPr/>
        </p:nvSpPr>
        <p:spPr bwMode="auto">
          <a:xfrm>
            <a:off x="1044575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 flipV="1">
            <a:off x="1042988" y="2276475"/>
            <a:ext cx="1587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041" name="Group 12"/>
          <p:cNvGrpSpPr>
            <a:grpSpLocks/>
          </p:cNvGrpSpPr>
          <p:nvPr/>
        </p:nvGrpSpPr>
        <p:grpSpPr bwMode="auto">
          <a:xfrm>
            <a:off x="2627313" y="2566988"/>
            <a:ext cx="504825" cy="431800"/>
            <a:chOff x="1020" y="2750"/>
            <a:chExt cx="318" cy="272"/>
          </a:xfrm>
        </p:grpSpPr>
        <p:sp>
          <p:nvSpPr>
            <p:cNvPr id="44113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4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5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6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7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2" name="Line 18"/>
          <p:cNvSpPr>
            <a:spLocks noChangeShapeType="1"/>
          </p:cNvSpPr>
          <p:nvPr/>
        </p:nvSpPr>
        <p:spPr bwMode="auto">
          <a:xfrm flipH="1">
            <a:off x="2627313" y="29987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3" name="Line 19"/>
          <p:cNvSpPr>
            <a:spLocks noChangeShapeType="1"/>
          </p:cNvSpPr>
          <p:nvPr/>
        </p:nvSpPr>
        <p:spPr bwMode="auto">
          <a:xfrm flipH="1" flipV="1">
            <a:off x="2627313" y="22780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4" name="Line 20"/>
          <p:cNvSpPr>
            <a:spLocks noChangeShapeType="1"/>
          </p:cNvSpPr>
          <p:nvPr/>
        </p:nvSpPr>
        <p:spPr bwMode="auto">
          <a:xfrm>
            <a:off x="1042988" y="32861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5" name="Line 21"/>
          <p:cNvSpPr>
            <a:spLocks noChangeShapeType="1"/>
          </p:cNvSpPr>
          <p:nvPr/>
        </p:nvSpPr>
        <p:spPr bwMode="auto">
          <a:xfrm>
            <a:off x="1835150" y="32877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6" name="Line 22"/>
          <p:cNvSpPr>
            <a:spLocks noChangeShapeType="1"/>
          </p:cNvSpPr>
          <p:nvPr/>
        </p:nvSpPr>
        <p:spPr bwMode="auto">
          <a:xfrm>
            <a:off x="1835150" y="3935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7" name="Line 23"/>
          <p:cNvSpPr>
            <a:spLocks noChangeShapeType="1"/>
          </p:cNvSpPr>
          <p:nvPr/>
        </p:nvSpPr>
        <p:spPr bwMode="auto">
          <a:xfrm>
            <a:off x="1692275" y="42227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048" name="Group 24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44108" name="Line 2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09" name="Line 2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0" name="Line 2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1" name="Line 2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12" name="Line 2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9" name="Oval 30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4050" name="Group 31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44101" name="Group 32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4103" name="Line 33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04" name="Line 34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05" name="Line 35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06" name="Line 36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07" name="Line 37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102" name="Oval 38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4051" name="Line 39"/>
          <p:cNvSpPr>
            <a:spLocks noChangeShapeType="1"/>
          </p:cNvSpPr>
          <p:nvPr/>
        </p:nvSpPr>
        <p:spPr bwMode="auto">
          <a:xfrm>
            <a:off x="1042988" y="191611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2" name="Line 40"/>
          <p:cNvSpPr>
            <a:spLocks noChangeShapeType="1"/>
          </p:cNvSpPr>
          <p:nvPr/>
        </p:nvSpPr>
        <p:spPr bwMode="auto">
          <a:xfrm>
            <a:off x="1042988" y="220345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3" name="Line 41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4" name="Line 42"/>
          <p:cNvSpPr>
            <a:spLocks noChangeShapeType="1"/>
          </p:cNvSpPr>
          <p:nvPr/>
        </p:nvSpPr>
        <p:spPr bwMode="auto">
          <a:xfrm>
            <a:off x="1619250" y="170021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5" name="Line 43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6" name="Line 44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7" name="Line 45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8" name="Line 46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59" name="Line 47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0" name="Line 48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1" name="Line 49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2" name="Line 50"/>
          <p:cNvSpPr>
            <a:spLocks noChangeShapeType="1"/>
          </p:cNvSpPr>
          <p:nvPr/>
        </p:nvSpPr>
        <p:spPr bwMode="auto">
          <a:xfrm>
            <a:off x="2625725" y="19192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3" name="Line 51"/>
          <p:cNvSpPr>
            <a:spLocks noChangeShapeType="1"/>
          </p:cNvSpPr>
          <p:nvPr/>
        </p:nvSpPr>
        <p:spPr bwMode="auto">
          <a:xfrm>
            <a:off x="2625725" y="2206625"/>
            <a:ext cx="6492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064" name="Group 52"/>
          <p:cNvGrpSpPr>
            <a:grpSpLocks/>
          </p:cNvGrpSpPr>
          <p:nvPr/>
        </p:nvGrpSpPr>
        <p:grpSpPr bwMode="auto">
          <a:xfrm flipH="1">
            <a:off x="1331913" y="3500438"/>
            <a:ext cx="504825" cy="431800"/>
            <a:chOff x="1020" y="2750"/>
            <a:chExt cx="318" cy="272"/>
          </a:xfrm>
        </p:grpSpPr>
        <p:sp>
          <p:nvSpPr>
            <p:cNvPr id="44096" name="Line 5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97" name="Line 5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98" name="Line 5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99" name="Line 5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100" name="Line 5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65" name="Line 58"/>
          <p:cNvSpPr>
            <a:spLocks noChangeShapeType="1"/>
          </p:cNvSpPr>
          <p:nvPr/>
        </p:nvSpPr>
        <p:spPr bwMode="auto">
          <a:xfrm>
            <a:off x="2700338" y="2205038"/>
            <a:ext cx="863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6" name="Line 59"/>
          <p:cNvSpPr>
            <a:spLocks noChangeShapeType="1"/>
          </p:cNvSpPr>
          <p:nvPr/>
        </p:nvSpPr>
        <p:spPr bwMode="auto">
          <a:xfrm>
            <a:off x="3563938" y="2205038"/>
            <a:ext cx="0" cy="1081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7" name="Line 60"/>
          <p:cNvSpPr>
            <a:spLocks noChangeShapeType="1"/>
          </p:cNvSpPr>
          <p:nvPr/>
        </p:nvSpPr>
        <p:spPr bwMode="auto">
          <a:xfrm>
            <a:off x="3276600" y="3286125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8" name="Line 61"/>
          <p:cNvSpPr>
            <a:spLocks noChangeShapeType="1"/>
          </p:cNvSpPr>
          <p:nvPr/>
        </p:nvSpPr>
        <p:spPr bwMode="auto">
          <a:xfrm>
            <a:off x="3276600" y="3357563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69" name="Line 62"/>
          <p:cNvSpPr>
            <a:spLocks noChangeShapeType="1"/>
          </p:cNvSpPr>
          <p:nvPr/>
        </p:nvSpPr>
        <p:spPr bwMode="auto">
          <a:xfrm>
            <a:off x="3563938" y="3357563"/>
            <a:ext cx="0" cy="863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0" name="Line 63"/>
          <p:cNvSpPr>
            <a:spLocks noChangeShapeType="1"/>
          </p:cNvSpPr>
          <p:nvPr/>
        </p:nvSpPr>
        <p:spPr bwMode="auto">
          <a:xfrm>
            <a:off x="3419475" y="42211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1" name="Line 64"/>
          <p:cNvSpPr>
            <a:spLocks noChangeShapeType="1"/>
          </p:cNvSpPr>
          <p:nvPr/>
        </p:nvSpPr>
        <p:spPr bwMode="auto">
          <a:xfrm flipV="1">
            <a:off x="4211638" y="981075"/>
            <a:ext cx="0" cy="3238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4" name="Line 67"/>
          <p:cNvSpPr>
            <a:spLocks noChangeShapeType="1"/>
          </p:cNvSpPr>
          <p:nvPr/>
        </p:nvSpPr>
        <p:spPr bwMode="auto">
          <a:xfrm flipV="1">
            <a:off x="4500563" y="981075"/>
            <a:ext cx="0" cy="50323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6" name="Line 69"/>
          <p:cNvSpPr>
            <a:spLocks noChangeShapeType="1"/>
          </p:cNvSpPr>
          <p:nvPr/>
        </p:nvSpPr>
        <p:spPr bwMode="auto">
          <a:xfrm flipV="1">
            <a:off x="2051050" y="3429000"/>
            <a:ext cx="0" cy="5762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7" name="Line 70"/>
          <p:cNvSpPr>
            <a:spLocks noChangeShapeType="1"/>
          </p:cNvSpPr>
          <p:nvPr/>
        </p:nvSpPr>
        <p:spPr bwMode="auto">
          <a:xfrm flipV="1">
            <a:off x="2411413" y="2492375"/>
            <a:ext cx="0" cy="576263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8" name="Line 71"/>
          <p:cNvSpPr>
            <a:spLocks noChangeShapeType="1"/>
          </p:cNvSpPr>
          <p:nvPr/>
        </p:nvSpPr>
        <p:spPr bwMode="auto">
          <a:xfrm flipV="1">
            <a:off x="2843213" y="1412875"/>
            <a:ext cx="0" cy="576263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79" name="Rectangle 72" descr="Diagonal weit nach oben"/>
          <p:cNvSpPr>
            <a:spLocks noChangeArrowheads="1"/>
          </p:cNvSpPr>
          <p:nvPr/>
        </p:nvSpPr>
        <p:spPr bwMode="auto">
          <a:xfrm>
            <a:off x="4284663" y="1484312"/>
            <a:ext cx="431800" cy="1639887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80" name="Text Box 73"/>
          <p:cNvSpPr txBox="1">
            <a:spLocks noChangeArrowheads="1"/>
          </p:cNvSpPr>
          <p:nvPr/>
        </p:nvSpPr>
        <p:spPr bwMode="auto">
          <a:xfrm>
            <a:off x="4716463" y="2133600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Dynamikbereich</a:t>
            </a:r>
          </a:p>
          <a:p>
            <a:r>
              <a:rPr lang="de-DE" altLang="de-DE" dirty="0"/>
              <a:t>Ausgang</a:t>
            </a:r>
          </a:p>
        </p:txBody>
      </p:sp>
      <p:sp>
        <p:nvSpPr>
          <p:cNvPr id="44081" name="Line 74"/>
          <p:cNvSpPr>
            <a:spLocks noChangeShapeType="1"/>
          </p:cNvSpPr>
          <p:nvPr/>
        </p:nvSpPr>
        <p:spPr bwMode="auto">
          <a:xfrm flipV="1">
            <a:off x="6732588" y="981075"/>
            <a:ext cx="0" cy="3238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82" name="Text Box 75"/>
          <p:cNvSpPr txBox="1">
            <a:spLocks noChangeArrowheads="1"/>
          </p:cNvSpPr>
          <p:nvPr/>
        </p:nvSpPr>
        <p:spPr bwMode="auto">
          <a:xfrm>
            <a:off x="7667625" y="2133600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Dynamikbereich</a:t>
            </a:r>
          </a:p>
          <a:p>
            <a:r>
              <a:rPr lang="de-DE" altLang="de-DE"/>
              <a:t>Eingang</a:t>
            </a:r>
          </a:p>
        </p:txBody>
      </p:sp>
      <p:sp>
        <p:nvSpPr>
          <p:cNvPr id="44083" name="Line 76"/>
          <p:cNvSpPr>
            <a:spLocks noChangeShapeType="1"/>
          </p:cNvSpPr>
          <p:nvPr/>
        </p:nvSpPr>
        <p:spPr bwMode="auto">
          <a:xfrm flipV="1">
            <a:off x="7019925" y="364490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84" name="Line 77"/>
          <p:cNvSpPr>
            <a:spLocks noChangeShapeType="1"/>
          </p:cNvSpPr>
          <p:nvPr/>
        </p:nvSpPr>
        <p:spPr bwMode="auto">
          <a:xfrm flipV="1">
            <a:off x="7019925" y="3141663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85" name="Line 78"/>
          <p:cNvSpPr>
            <a:spLocks noChangeShapeType="1"/>
          </p:cNvSpPr>
          <p:nvPr/>
        </p:nvSpPr>
        <p:spPr bwMode="auto">
          <a:xfrm flipV="1">
            <a:off x="7019925" y="2492375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88" name="Rectangle 81" descr="Diagonal weit nach oben"/>
          <p:cNvSpPr>
            <a:spLocks noChangeArrowheads="1"/>
          </p:cNvSpPr>
          <p:nvPr/>
        </p:nvSpPr>
        <p:spPr bwMode="auto">
          <a:xfrm>
            <a:off x="7164388" y="1447799"/>
            <a:ext cx="431800" cy="1044575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44092" name="Gerade Verbindung 2"/>
          <p:cNvCxnSpPr>
            <a:cxnSpLocks noChangeShapeType="1"/>
          </p:cNvCxnSpPr>
          <p:nvPr/>
        </p:nvCxnSpPr>
        <p:spPr bwMode="auto">
          <a:xfrm>
            <a:off x="7308850" y="2476500"/>
            <a:ext cx="792163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93" name="Gerade Verbindung mit Pfeil 6"/>
          <p:cNvCxnSpPr>
            <a:cxnSpLocks noChangeShapeType="1"/>
          </p:cNvCxnSpPr>
          <p:nvPr/>
        </p:nvCxnSpPr>
        <p:spPr bwMode="auto">
          <a:xfrm flipH="1">
            <a:off x="4716463" y="2476500"/>
            <a:ext cx="2592387" cy="6477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94" name="Textfeld 7"/>
          <p:cNvSpPr txBox="1">
            <a:spLocks noChangeArrowheads="1"/>
          </p:cNvSpPr>
          <p:nvPr/>
        </p:nvSpPr>
        <p:spPr bwMode="auto">
          <a:xfrm>
            <a:off x="2874134" y="2492375"/>
            <a:ext cx="466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vin2</a:t>
            </a:r>
            <a:endParaRPr lang="de-DE" altLang="de-DE" dirty="0"/>
          </a:p>
        </p:txBody>
      </p:sp>
      <p:sp>
        <p:nvSpPr>
          <p:cNvPr id="44095" name="Textfeld 97"/>
          <p:cNvSpPr txBox="1">
            <a:spLocks noChangeArrowheads="1"/>
          </p:cNvSpPr>
          <p:nvPr/>
        </p:nvSpPr>
        <p:spPr bwMode="auto">
          <a:xfrm>
            <a:off x="7239000" y="2189163"/>
            <a:ext cx="466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vin2</a:t>
            </a:r>
            <a:endParaRPr lang="de-DE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893829" y="2590800"/>
            <a:ext cx="309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Vinmin</a:t>
            </a:r>
            <a:r>
              <a:rPr lang="de-DE" dirty="0"/>
              <a:t> = </a:t>
            </a:r>
            <a:r>
              <a:rPr lang="de-DE" dirty="0" err="1">
                <a:solidFill>
                  <a:srgbClr val="FF0000"/>
                </a:solidFill>
              </a:rPr>
              <a:t>Vdssat_source</a:t>
            </a:r>
            <a:r>
              <a:rPr lang="de-DE" dirty="0"/>
              <a:t> + </a:t>
            </a:r>
            <a:r>
              <a:rPr lang="de-DE" dirty="0" err="1">
                <a:solidFill>
                  <a:srgbClr val="0000CC"/>
                </a:solidFill>
              </a:rPr>
              <a:t>Vdssat_in</a:t>
            </a:r>
            <a:r>
              <a:rPr lang="de-DE" dirty="0"/>
              <a:t> + </a:t>
            </a:r>
            <a:r>
              <a:rPr lang="de-DE" dirty="0" err="1"/>
              <a:t>Vth</a:t>
            </a:r>
            <a:endParaRPr lang="de-DE" dirty="0"/>
          </a:p>
        </p:txBody>
      </p:sp>
      <p:sp>
        <p:nvSpPr>
          <p:cNvPr id="96" name="Textfeld 95"/>
          <p:cNvSpPr txBox="1"/>
          <p:nvPr/>
        </p:nvSpPr>
        <p:spPr>
          <a:xfrm>
            <a:off x="5791200" y="1219200"/>
            <a:ext cx="2893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Vinmax</a:t>
            </a:r>
            <a:r>
              <a:rPr lang="de-DE" dirty="0"/>
              <a:t> ~ Vin1max = VDD – </a:t>
            </a:r>
            <a:r>
              <a:rPr lang="de-DE" dirty="0" err="1"/>
              <a:t>Vdssat_dio</a:t>
            </a:r>
            <a:endParaRPr lang="de-DE" dirty="0"/>
          </a:p>
        </p:txBody>
      </p:sp>
      <p:sp>
        <p:nvSpPr>
          <p:cNvPr id="97" name="Textfeld 7"/>
          <p:cNvSpPr txBox="1">
            <a:spLocks noChangeArrowheads="1"/>
          </p:cNvSpPr>
          <p:nvPr/>
        </p:nvSpPr>
        <p:spPr bwMode="auto">
          <a:xfrm>
            <a:off x="304800" y="2514600"/>
            <a:ext cx="4667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vin1</a:t>
            </a:r>
            <a:endParaRPr lang="de-DE" altLang="de-DE" dirty="0"/>
          </a:p>
        </p:txBody>
      </p:sp>
      <p:sp>
        <p:nvSpPr>
          <p:cNvPr id="98" name="Textfeld 97"/>
          <p:cNvSpPr txBox="1"/>
          <p:nvPr/>
        </p:nvSpPr>
        <p:spPr>
          <a:xfrm>
            <a:off x="4267200" y="3152001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Voutmin</a:t>
            </a:r>
            <a:r>
              <a:rPr lang="de-DE" dirty="0"/>
              <a:t> = Vin2 – </a:t>
            </a:r>
            <a:r>
              <a:rPr lang="de-DE" dirty="0" err="1"/>
              <a:t>Vth</a:t>
            </a:r>
            <a:endParaRPr lang="de-DE" dirty="0"/>
          </a:p>
        </p:txBody>
      </p:sp>
      <p:sp>
        <p:nvSpPr>
          <p:cNvPr id="99" name="Textfeld 98"/>
          <p:cNvSpPr txBox="1"/>
          <p:nvPr/>
        </p:nvSpPr>
        <p:spPr>
          <a:xfrm>
            <a:off x="2971800" y="1219200"/>
            <a:ext cx="229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Voutmax</a:t>
            </a:r>
            <a:r>
              <a:rPr lang="de-DE" dirty="0"/>
              <a:t> = VDD – </a:t>
            </a:r>
            <a:r>
              <a:rPr lang="de-DE" dirty="0" err="1"/>
              <a:t>Vdssat_load</a:t>
            </a:r>
            <a:endParaRPr lang="de-DE" dirty="0"/>
          </a:p>
        </p:txBody>
      </p:sp>
      <p:sp>
        <p:nvSpPr>
          <p:cNvPr id="86" name="Textfeld 85"/>
          <p:cNvSpPr txBox="1"/>
          <p:nvPr/>
        </p:nvSpPr>
        <p:spPr>
          <a:xfrm>
            <a:off x="1592354" y="3581400"/>
            <a:ext cx="722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Tsource</a:t>
            </a:r>
            <a:endParaRPr lang="de-DE" dirty="0"/>
          </a:p>
        </p:txBody>
      </p:sp>
      <p:sp>
        <p:nvSpPr>
          <p:cNvPr id="87" name="Textfeld 86"/>
          <p:cNvSpPr txBox="1"/>
          <p:nvPr/>
        </p:nvSpPr>
        <p:spPr>
          <a:xfrm>
            <a:off x="653113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88" name="Textfeld 87"/>
          <p:cNvSpPr txBox="1"/>
          <p:nvPr/>
        </p:nvSpPr>
        <p:spPr>
          <a:xfrm>
            <a:off x="2472121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89" name="Textfeld 88"/>
          <p:cNvSpPr txBox="1"/>
          <p:nvPr/>
        </p:nvSpPr>
        <p:spPr>
          <a:xfrm>
            <a:off x="8382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90" name="Textfeld 89"/>
          <p:cNvSpPr txBox="1"/>
          <p:nvPr/>
        </p:nvSpPr>
        <p:spPr>
          <a:xfrm>
            <a:off x="2438400" y="2667000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3A13EC2-ADFF-41AE-99C6-E7328EED568A}" type="slidenum">
              <a:rPr lang="de-DE" altLang="de-DE" sz="1400">
                <a:latin typeface="Arial" charset="0"/>
              </a:rPr>
              <a:pPr/>
              <a:t>39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Diff. Verstärker mit </a:t>
            </a:r>
            <a:r>
              <a:rPr lang="de-DE" altLang="de-DE" dirty="0" err="1" smtClean="0"/>
              <a:t>Kaskode</a:t>
            </a:r>
            <a:r>
              <a:rPr lang="de-DE" altLang="de-DE" dirty="0"/>
              <a:t>: Verstärkung</a:t>
            </a:r>
            <a:endParaRPr lang="de-DE" altLang="de-DE" dirty="0" smtClean="0"/>
          </a:p>
        </p:txBody>
      </p:sp>
      <p:sp>
        <p:nvSpPr>
          <p:cNvPr id="48133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4" name="Group 4"/>
          <p:cNvGrpSpPr>
            <a:grpSpLocks/>
          </p:cNvGrpSpPr>
          <p:nvPr/>
        </p:nvGrpSpPr>
        <p:grpSpPr bwMode="auto">
          <a:xfrm flipH="1">
            <a:off x="539750" y="3860800"/>
            <a:ext cx="504825" cy="431800"/>
            <a:chOff x="1020" y="2750"/>
            <a:chExt cx="318" cy="272"/>
          </a:xfrm>
        </p:grpSpPr>
        <p:sp>
          <p:nvSpPr>
            <p:cNvPr id="48234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6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7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8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1044575" y="4292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6" name="Group 11"/>
          <p:cNvGrpSpPr>
            <a:grpSpLocks/>
          </p:cNvGrpSpPr>
          <p:nvPr/>
        </p:nvGrpSpPr>
        <p:grpSpPr bwMode="auto">
          <a:xfrm>
            <a:off x="2627313" y="3862388"/>
            <a:ext cx="504825" cy="431800"/>
            <a:chOff x="1020" y="2750"/>
            <a:chExt cx="318" cy="272"/>
          </a:xfrm>
        </p:grpSpPr>
        <p:sp>
          <p:nvSpPr>
            <p:cNvPr id="48229" name="Line 1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0" name="Line 1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1" name="Line 1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2" name="Line 1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33" name="Line 1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7" name="Line 17"/>
          <p:cNvSpPr>
            <a:spLocks noChangeShapeType="1"/>
          </p:cNvSpPr>
          <p:nvPr/>
        </p:nvSpPr>
        <p:spPr bwMode="auto">
          <a:xfrm flipH="1">
            <a:off x="2627313" y="4294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8" name="Line 18"/>
          <p:cNvSpPr>
            <a:spLocks noChangeShapeType="1"/>
          </p:cNvSpPr>
          <p:nvPr/>
        </p:nvSpPr>
        <p:spPr bwMode="auto">
          <a:xfrm flipH="1" flipV="1">
            <a:off x="2627313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39" name="Line 19"/>
          <p:cNvSpPr>
            <a:spLocks noChangeShapeType="1"/>
          </p:cNvSpPr>
          <p:nvPr/>
        </p:nvSpPr>
        <p:spPr bwMode="auto">
          <a:xfrm>
            <a:off x="1042988" y="45815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0" name="Line 20"/>
          <p:cNvSpPr>
            <a:spLocks noChangeShapeType="1"/>
          </p:cNvSpPr>
          <p:nvPr/>
        </p:nvSpPr>
        <p:spPr bwMode="auto">
          <a:xfrm>
            <a:off x="1835150" y="45831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1" name="Line 21"/>
          <p:cNvSpPr>
            <a:spLocks noChangeShapeType="1"/>
          </p:cNvSpPr>
          <p:nvPr/>
        </p:nvSpPr>
        <p:spPr bwMode="auto">
          <a:xfrm>
            <a:off x="1835150" y="52308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2" name="Line 22"/>
          <p:cNvSpPr>
            <a:spLocks noChangeShapeType="1"/>
          </p:cNvSpPr>
          <p:nvPr/>
        </p:nvSpPr>
        <p:spPr bwMode="auto">
          <a:xfrm>
            <a:off x="1692275" y="55181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43" name="Group 23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48224" name="Line 2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5" name="Line 2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6" name="Line 2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7" name="Line 2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28" name="Line 2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44" name="Oval 29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8145" name="Group 30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48217" name="Group 31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8219" name="Line 32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20" name="Line 33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21" name="Line 34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22" name="Line 35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23" name="Line 36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218" name="Oval 37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8146" name="Line 38"/>
          <p:cNvSpPr>
            <a:spLocks noChangeShapeType="1"/>
          </p:cNvSpPr>
          <p:nvPr/>
        </p:nvSpPr>
        <p:spPr bwMode="auto">
          <a:xfrm>
            <a:off x="1042988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39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8" name="Line 40"/>
          <p:cNvSpPr>
            <a:spLocks noChangeShapeType="1"/>
          </p:cNvSpPr>
          <p:nvPr/>
        </p:nvSpPr>
        <p:spPr bwMode="auto">
          <a:xfrm>
            <a:off x="1619250" y="1700213"/>
            <a:ext cx="0" cy="12239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49" name="Line 41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Line 42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1" name="Line 43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44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Line 45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4" name="Line 46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5" name="Line 47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56" name="Line 48"/>
          <p:cNvSpPr>
            <a:spLocks noChangeShapeType="1"/>
          </p:cNvSpPr>
          <p:nvPr/>
        </p:nvSpPr>
        <p:spPr bwMode="auto">
          <a:xfrm>
            <a:off x="2627313" y="2924175"/>
            <a:ext cx="11525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57" name="Group 49"/>
          <p:cNvGrpSpPr>
            <a:grpSpLocks/>
          </p:cNvGrpSpPr>
          <p:nvPr/>
        </p:nvGrpSpPr>
        <p:grpSpPr bwMode="auto">
          <a:xfrm flipH="1">
            <a:off x="1331913" y="4795838"/>
            <a:ext cx="504825" cy="431800"/>
            <a:chOff x="1020" y="2750"/>
            <a:chExt cx="318" cy="272"/>
          </a:xfrm>
        </p:grpSpPr>
        <p:sp>
          <p:nvSpPr>
            <p:cNvPr id="48212" name="Line 5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3" name="Line 5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4" name="Line 5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5" name="Line 5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6" name="Line 5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58" name="Group 55"/>
          <p:cNvGrpSpPr>
            <a:grpSpLocks/>
          </p:cNvGrpSpPr>
          <p:nvPr/>
        </p:nvGrpSpPr>
        <p:grpSpPr bwMode="auto">
          <a:xfrm flipH="1">
            <a:off x="2124075" y="3141663"/>
            <a:ext cx="504825" cy="431800"/>
            <a:chOff x="1020" y="2750"/>
            <a:chExt cx="318" cy="272"/>
          </a:xfrm>
        </p:grpSpPr>
        <p:sp>
          <p:nvSpPr>
            <p:cNvPr id="48207" name="Line 5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8" name="Line 5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9" name="Line 5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0" name="Line 5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11" name="Line 6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59" name="Line 61"/>
          <p:cNvSpPr>
            <a:spLocks noChangeShapeType="1"/>
          </p:cNvSpPr>
          <p:nvPr/>
        </p:nvSpPr>
        <p:spPr bwMode="auto">
          <a:xfrm>
            <a:off x="1042988" y="35734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60" name="Group 62"/>
          <p:cNvGrpSpPr>
            <a:grpSpLocks/>
          </p:cNvGrpSpPr>
          <p:nvPr/>
        </p:nvGrpSpPr>
        <p:grpSpPr bwMode="auto">
          <a:xfrm>
            <a:off x="1042988" y="3141663"/>
            <a:ext cx="504825" cy="431800"/>
            <a:chOff x="1020" y="2750"/>
            <a:chExt cx="318" cy="272"/>
          </a:xfrm>
        </p:grpSpPr>
        <p:sp>
          <p:nvSpPr>
            <p:cNvPr id="48202" name="Line 6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3" name="Line 6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4" name="Line 6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5" name="Line 6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6" name="Line 6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61" name="Line 68"/>
          <p:cNvSpPr>
            <a:spLocks noChangeShapeType="1"/>
          </p:cNvSpPr>
          <p:nvPr/>
        </p:nvSpPr>
        <p:spPr bwMode="auto">
          <a:xfrm flipH="1">
            <a:off x="2625725" y="35750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62" name="Group 69"/>
          <p:cNvGrpSpPr>
            <a:grpSpLocks/>
          </p:cNvGrpSpPr>
          <p:nvPr/>
        </p:nvGrpSpPr>
        <p:grpSpPr bwMode="auto">
          <a:xfrm flipH="1">
            <a:off x="2124075" y="2276475"/>
            <a:ext cx="504825" cy="431800"/>
            <a:chOff x="1020" y="2750"/>
            <a:chExt cx="318" cy="272"/>
          </a:xfrm>
        </p:grpSpPr>
        <p:sp>
          <p:nvSpPr>
            <p:cNvPr id="48197" name="Line 7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98" name="Line 7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99" name="Line 7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0" name="Line 7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201" name="Line 7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63" name="Oval 75"/>
          <p:cNvSpPr>
            <a:spLocks noChangeArrowheads="1"/>
          </p:cNvSpPr>
          <p:nvPr/>
        </p:nvSpPr>
        <p:spPr bwMode="auto">
          <a:xfrm>
            <a:off x="2195513" y="2420938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8164" name="Group 76"/>
          <p:cNvGrpSpPr>
            <a:grpSpLocks/>
          </p:cNvGrpSpPr>
          <p:nvPr/>
        </p:nvGrpSpPr>
        <p:grpSpPr bwMode="auto">
          <a:xfrm flipH="1">
            <a:off x="1044575" y="2274888"/>
            <a:ext cx="504825" cy="431800"/>
            <a:chOff x="3470" y="3022"/>
            <a:chExt cx="318" cy="272"/>
          </a:xfrm>
        </p:grpSpPr>
        <p:grpSp>
          <p:nvGrpSpPr>
            <p:cNvPr id="48190" name="Group 77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8192" name="Line 78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3" name="Line 79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4" name="Line 80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5" name="Line 81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6" name="Line 82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191" name="Oval 83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8165" name="Line 84"/>
          <p:cNvSpPr>
            <a:spLocks noChangeShapeType="1"/>
          </p:cNvSpPr>
          <p:nvPr/>
        </p:nvSpPr>
        <p:spPr bwMode="auto">
          <a:xfrm>
            <a:off x="1547813" y="249078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66" name="Line 85"/>
          <p:cNvSpPr>
            <a:spLocks noChangeShapeType="1"/>
          </p:cNvSpPr>
          <p:nvPr/>
        </p:nvSpPr>
        <p:spPr bwMode="auto">
          <a:xfrm>
            <a:off x="1619250" y="24923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67" name="Line 86"/>
          <p:cNvSpPr>
            <a:spLocks noChangeShapeType="1"/>
          </p:cNvSpPr>
          <p:nvPr/>
        </p:nvSpPr>
        <p:spPr bwMode="auto">
          <a:xfrm>
            <a:off x="1042988" y="270827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68" name="Line 87"/>
          <p:cNvSpPr>
            <a:spLocks noChangeShapeType="1"/>
          </p:cNvSpPr>
          <p:nvPr/>
        </p:nvSpPr>
        <p:spPr bwMode="auto">
          <a:xfrm>
            <a:off x="2627313" y="270827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69" name="Line 88"/>
          <p:cNvSpPr>
            <a:spLocks noChangeShapeType="1"/>
          </p:cNvSpPr>
          <p:nvPr/>
        </p:nvSpPr>
        <p:spPr bwMode="auto">
          <a:xfrm flipH="1">
            <a:off x="1042988" y="29241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0" name="Line 89"/>
          <p:cNvSpPr>
            <a:spLocks noChangeShapeType="1"/>
          </p:cNvSpPr>
          <p:nvPr/>
        </p:nvSpPr>
        <p:spPr bwMode="auto">
          <a:xfrm>
            <a:off x="1331913" y="33575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1" name="Line 90"/>
          <p:cNvSpPr>
            <a:spLocks noChangeShapeType="1"/>
          </p:cNvSpPr>
          <p:nvPr/>
        </p:nvSpPr>
        <p:spPr bwMode="auto">
          <a:xfrm rot="10800000">
            <a:off x="2051050" y="33575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2" name="Line 91"/>
          <p:cNvSpPr>
            <a:spLocks noChangeShapeType="1"/>
          </p:cNvSpPr>
          <p:nvPr/>
        </p:nvSpPr>
        <p:spPr bwMode="auto">
          <a:xfrm rot="10800000">
            <a:off x="1258888" y="50133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3" name="Rectangle 92"/>
          <p:cNvSpPr>
            <a:spLocks noChangeArrowheads="1"/>
          </p:cNvSpPr>
          <p:nvPr/>
        </p:nvSpPr>
        <p:spPr bwMode="auto">
          <a:xfrm>
            <a:off x="4500563" y="1484313"/>
            <a:ext cx="4032250" cy="19446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48174" name="Object 9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486457"/>
              </p:ext>
            </p:extLst>
          </p:nvPr>
        </p:nvGraphicFramePr>
        <p:xfrm>
          <a:off x="4676775" y="1825625"/>
          <a:ext cx="29559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4" name="Formel" r:id="rId3" imgW="1993680" imgH="228600" progId="Equation.3">
                  <p:embed/>
                </p:oleObj>
              </mc:Choice>
              <mc:Fallback>
                <p:oleObj name="Formel" r:id="rId3" imgW="1993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1825625"/>
                        <a:ext cx="295592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62767"/>
              </p:ext>
            </p:extLst>
          </p:nvPr>
        </p:nvGraphicFramePr>
        <p:xfrm>
          <a:off x="4692650" y="2420938"/>
          <a:ext cx="17446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5" name="Formel" r:id="rId5" imgW="1104840" imgH="431640" progId="Equation.3">
                  <p:embed/>
                </p:oleObj>
              </mc:Choice>
              <mc:Fallback>
                <p:oleObj name="Formel" r:id="rId5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420938"/>
                        <a:ext cx="174466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76" name="Line 95"/>
          <p:cNvSpPr>
            <a:spLocks noChangeShapeType="1"/>
          </p:cNvSpPr>
          <p:nvPr/>
        </p:nvSpPr>
        <p:spPr bwMode="auto">
          <a:xfrm>
            <a:off x="3779838" y="2924175"/>
            <a:ext cx="0" cy="1081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7" name="Line 96"/>
          <p:cNvSpPr>
            <a:spLocks noChangeShapeType="1"/>
          </p:cNvSpPr>
          <p:nvPr/>
        </p:nvSpPr>
        <p:spPr bwMode="auto">
          <a:xfrm>
            <a:off x="3492500" y="4005263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8" name="Line 97"/>
          <p:cNvSpPr>
            <a:spLocks noChangeShapeType="1"/>
          </p:cNvSpPr>
          <p:nvPr/>
        </p:nvSpPr>
        <p:spPr bwMode="auto">
          <a:xfrm>
            <a:off x="3492500" y="4076700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79" name="Line 98"/>
          <p:cNvSpPr>
            <a:spLocks noChangeShapeType="1"/>
          </p:cNvSpPr>
          <p:nvPr/>
        </p:nvSpPr>
        <p:spPr bwMode="auto">
          <a:xfrm>
            <a:off x="3779838" y="4076700"/>
            <a:ext cx="0" cy="863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0" name="Line 99"/>
          <p:cNvSpPr>
            <a:spLocks noChangeShapeType="1"/>
          </p:cNvSpPr>
          <p:nvPr/>
        </p:nvSpPr>
        <p:spPr bwMode="auto">
          <a:xfrm>
            <a:off x="3635375" y="49403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8181" name="Object 100"/>
          <p:cNvGraphicFramePr>
            <a:graphicFrameLocks noChangeAspect="1"/>
          </p:cNvGraphicFramePr>
          <p:nvPr/>
        </p:nvGraphicFramePr>
        <p:xfrm>
          <a:off x="3851275" y="4076700"/>
          <a:ext cx="4016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6" name="Formel" r:id="rId7" imgW="203024" imgH="215713" progId="Equation.3">
                  <p:embed/>
                </p:oleObj>
              </mc:Choice>
              <mc:Fallback>
                <p:oleObj name="Formel" r:id="rId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76700"/>
                        <a:ext cx="4016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82" name="Line 101"/>
          <p:cNvSpPr>
            <a:spLocks noChangeShapeType="1"/>
          </p:cNvSpPr>
          <p:nvPr/>
        </p:nvSpPr>
        <p:spPr bwMode="auto">
          <a:xfrm>
            <a:off x="395288" y="40767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3" name="Line 102"/>
          <p:cNvSpPr>
            <a:spLocks noChangeShapeType="1"/>
          </p:cNvSpPr>
          <p:nvPr/>
        </p:nvSpPr>
        <p:spPr bwMode="auto">
          <a:xfrm flipH="1">
            <a:off x="3059113" y="4076700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184" name="Line 103"/>
          <p:cNvSpPr>
            <a:spLocks noChangeShapeType="1"/>
          </p:cNvSpPr>
          <p:nvPr/>
        </p:nvSpPr>
        <p:spPr bwMode="auto">
          <a:xfrm>
            <a:off x="3419475" y="2924175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8187" name="Object 106"/>
          <p:cNvGraphicFramePr>
            <a:graphicFrameLocks noChangeAspect="1"/>
          </p:cNvGraphicFramePr>
          <p:nvPr/>
        </p:nvGraphicFramePr>
        <p:xfrm>
          <a:off x="2678113" y="2338388"/>
          <a:ext cx="396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7" name="Formel" r:id="rId9" imgW="228600" imgH="228600" progId="Equation.3">
                  <p:embed/>
                </p:oleObj>
              </mc:Choice>
              <mc:Fallback>
                <p:oleObj name="Formel" r:id="rId9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2338388"/>
                        <a:ext cx="3968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88" name="Object 107"/>
          <p:cNvGraphicFramePr>
            <a:graphicFrameLocks noChangeAspect="1"/>
          </p:cNvGraphicFramePr>
          <p:nvPr/>
        </p:nvGraphicFramePr>
        <p:xfrm>
          <a:off x="2646363" y="3141663"/>
          <a:ext cx="4191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88" name="Formel" r:id="rId11" imgW="241300" imgH="228600" progId="Equation.3">
                  <p:embed/>
                </p:oleObj>
              </mc:Choice>
              <mc:Fallback>
                <p:oleObj name="Formel" r:id="rId11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141663"/>
                        <a:ext cx="4191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feld 106"/>
          <p:cNvSpPr txBox="1"/>
          <p:nvPr/>
        </p:nvSpPr>
        <p:spPr>
          <a:xfrm>
            <a:off x="653113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108" name="Textfeld 107"/>
          <p:cNvSpPr txBox="1"/>
          <p:nvPr/>
        </p:nvSpPr>
        <p:spPr>
          <a:xfrm>
            <a:off x="2472121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109" name="Textfeld 108"/>
          <p:cNvSpPr txBox="1"/>
          <p:nvPr/>
        </p:nvSpPr>
        <p:spPr>
          <a:xfrm>
            <a:off x="838200" y="3990201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T1</a:t>
            </a:r>
            <a:endParaRPr lang="de-DE" dirty="0"/>
          </a:p>
        </p:txBody>
      </p:sp>
      <p:sp>
        <p:nvSpPr>
          <p:cNvPr id="110" name="Textfeld 109"/>
          <p:cNvSpPr txBox="1"/>
          <p:nvPr/>
        </p:nvSpPr>
        <p:spPr>
          <a:xfrm>
            <a:off x="2438400" y="3990201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9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Spannungsverstärker</a:t>
            </a: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3697692" y="3442901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Ellipse 61"/>
          <p:cNvSpPr/>
          <p:nvPr/>
        </p:nvSpPr>
        <p:spPr bwMode="auto">
          <a:xfrm>
            <a:off x="4419600" y="3581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4419600" y="3733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63"/>
          <p:cNvCxnSpPr>
            <a:stCxn id="63" idx="4"/>
          </p:cNvCxnSpPr>
          <p:nvPr/>
        </p:nvCxnSpPr>
        <p:spPr bwMode="auto">
          <a:xfrm>
            <a:off x="4572000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3429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4572000" y="3429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2819400" y="4191000"/>
            <a:ext cx="3225384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68" name="Gruppieren 67"/>
          <p:cNvGrpSpPr/>
          <p:nvPr/>
        </p:nvGrpSpPr>
        <p:grpSpPr>
          <a:xfrm>
            <a:off x="5257800" y="3429000"/>
            <a:ext cx="152400" cy="762000"/>
            <a:chOff x="6705600" y="4648200"/>
            <a:chExt cx="152400" cy="762000"/>
          </a:xfrm>
        </p:grpSpPr>
        <p:cxnSp>
          <p:nvCxnSpPr>
            <p:cNvPr id="91" name="Gerade Verbindung 90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Rechteck 91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Gerade Verbindung 92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Textfeld 119"/>
          <p:cNvSpPr txBox="1"/>
          <p:nvPr/>
        </p:nvSpPr>
        <p:spPr>
          <a:xfrm>
            <a:off x="5329058" y="3914001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R</a:t>
            </a:r>
            <a:endParaRPr lang="de-DE" dirty="0"/>
          </a:p>
        </p:txBody>
      </p:sp>
      <p:cxnSp>
        <p:nvCxnSpPr>
          <p:cNvPr id="70" name="Gerade Verbindung 69"/>
          <p:cNvCxnSpPr/>
          <p:nvPr/>
        </p:nvCxnSpPr>
        <p:spPr bwMode="auto">
          <a:xfrm>
            <a:off x="4953000" y="34290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Gruppieren 71"/>
          <p:cNvGrpSpPr/>
          <p:nvPr/>
        </p:nvGrpSpPr>
        <p:grpSpPr>
          <a:xfrm>
            <a:off x="5526492" y="3429000"/>
            <a:ext cx="457200" cy="762001"/>
            <a:chOff x="4876800" y="1828800"/>
            <a:chExt cx="457200" cy="685800"/>
          </a:xfrm>
        </p:grpSpPr>
        <p:cxnSp>
          <p:nvCxnSpPr>
            <p:cNvPr id="87" name="Gerade Verbindung 86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3" name="Textfeld 135"/>
          <p:cNvSpPr txBox="1"/>
          <p:nvPr/>
        </p:nvSpPr>
        <p:spPr>
          <a:xfrm>
            <a:off x="5764618" y="391400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74" name="Textfeld 136"/>
          <p:cNvSpPr txBox="1"/>
          <p:nvPr/>
        </p:nvSpPr>
        <p:spPr>
          <a:xfrm>
            <a:off x="3621492" y="3214301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75" name="Textfeld 137"/>
          <p:cNvSpPr txBox="1"/>
          <p:nvPr/>
        </p:nvSpPr>
        <p:spPr>
          <a:xfrm>
            <a:off x="4612092" y="3886200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76" name="Ellipse 75"/>
          <p:cNvSpPr/>
          <p:nvPr/>
        </p:nvSpPr>
        <p:spPr bwMode="auto">
          <a:xfrm>
            <a:off x="3545292" y="3733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76"/>
          <p:cNvCxnSpPr>
            <a:endCxn id="76" idx="0"/>
          </p:cNvCxnSpPr>
          <p:nvPr/>
        </p:nvCxnSpPr>
        <p:spPr bwMode="auto">
          <a:xfrm>
            <a:off x="3697692" y="3429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3697692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3545292" y="4191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mit Pfeil 95"/>
          <p:cNvCxnSpPr/>
          <p:nvPr/>
        </p:nvCxnSpPr>
        <p:spPr bwMode="auto">
          <a:xfrm>
            <a:off x="6019800" y="2667000"/>
            <a:ext cx="1981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mit Pfeil 96"/>
          <p:cNvCxnSpPr/>
          <p:nvPr/>
        </p:nvCxnSpPr>
        <p:spPr bwMode="auto">
          <a:xfrm flipV="1">
            <a:off x="6019800" y="17526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" name="Gruppieren 99"/>
          <p:cNvGrpSpPr/>
          <p:nvPr/>
        </p:nvGrpSpPr>
        <p:grpSpPr>
          <a:xfrm>
            <a:off x="5867400" y="2133600"/>
            <a:ext cx="1905000" cy="533400"/>
            <a:chOff x="4038600" y="2209800"/>
            <a:chExt cx="1905000" cy="5334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486400" y="2209800"/>
              <a:ext cx="457200" cy="533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4038600" y="2209800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11"/>
          <p:cNvSpPr txBox="1"/>
          <p:nvPr/>
        </p:nvSpPr>
        <p:spPr>
          <a:xfrm>
            <a:off x="5410200" y="1600200"/>
            <a:ext cx="57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Log A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 flipV="1">
            <a:off x="7315200" y="18288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feld 111"/>
          <p:cNvSpPr txBox="1"/>
          <p:nvPr/>
        </p:nvSpPr>
        <p:spPr>
          <a:xfrm>
            <a:off x="7315200" y="2667000"/>
            <a:ext cx="534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1/RC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943094"/>
              </p:ext>
            </p:extLst>
          </p:nvPr>
        </p:nvGraphicFramePr>
        <p:xfrm>
          <a:off x="5791200" y="4724400"/>
          <a:ext cx="11826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5" name="Formel" r:id="rId3" imgW="774360" imgH="393480" progId="Equation.3">
                  <p:embed/>
                </p:oleObj>
              </mc:Choice>
              <mc:Fallback>
                <p:oleObj name="Formel" r:id="rId3" imgW="774360" imgH="39348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24400"/>
                        <a:ext cx="11826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bgerundetes Rechteck 8"/>
          <p:cNvSpPr/>
          <p:nvPr/>
        </p:nvSpPr>
        <p:spPr bwMode="auto">
          <a:xfrm>
            <a:off x="5145492" y="3200400"/>
            <a:ext cx="914400" cy="1219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5486400" y="4419600"/>
            <a:ext cx="2286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de-DE" sz="1600" dirty="0" smtClean="0"/>
              <a:t>Einfaches Beispiel</a:t>
            </a:r>
          </a:p>
          <a:p>
            <a:r>
              <a:rPr lang="de-DE" sz="1600" dirty="0" smtClean="0"/>
              <a:t>Stromquelle </a:t>
            </a:r>
            <a:r>
              <a:rPr lang="de-DE" sz="1600" dirty="0"/>
              <a:t>angeschlossen an die Parallelschaltung von R und </a:t>
            </a:r>
            <a:r>
              <a:rPr lang="de-DE" sz="1600" dirty="0" smtClean="0"/>
              <a:t>C</a:t>
            </a:r>
          </a:p>
          <a:p>
            <a:r>
              <a:rPr lang="de-DE" sz="1600" dirty="0" smtClean="0"/>
              <a:t>Tiefpass Z</a:t>
            </a:r>
          </a:p>
          <a:p>
            <a:endParaRPr lang="de-DE" sz="1600" dirty="0" smtClean="0"/>
          </a:p>
          <a:p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71624"/>
              </p:ext>
            </p:extLst>
          </p:nvPr>
        </p:nvGraphicFramePr>
        <p:xfrm>
          <a:off x="5934075" y="5410200"/>
          <a:ext cx="2481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76" name="Formel" r:id="rId5" imgW="1625400" imgH="393480" progId="Equation.3">
                  <p:embed/>
                </p:oleObj>
              </mc:Choice>
              <mc:Fallback>
                <p:oleObj name="Formel" r:id="rId5" imgW="1625400" imgH="39348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410200"/>
                        <a:ext cx="24812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 Verbindung mit Pfeil 41"/>
          <p:cNvCxnSpPr/>
          <p:nvPr/>
        </p:nvCxnSpPr>
        <p:spPr bwMode="auto">
          <a:xfrm flipV="1">
            <a:off x="7924800" y="2895600"/>
            <a:ext cx="0" cy="2438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764492" y="3352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3926292" y="3429000"/>
            <a:ext cx="27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3945528" y="38862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  <p:cxnSp>
        <p:nvCxnSpPr>
          <p:cNvPr id="18" name="Gerade Verbindung mit Pfeil 17"/>
          <p:cNvCxnSpPr>
            <a:endCxn id="62" idx="0"/>
          </p:cNvCxnSpPr>
          <p:nvPr/>
        </p:nvCxnSpPr>
        <p:spPr bwMode="auto">
          <a:xfrm>
            <a:off x="4572000" y="3429000"/>
            <a:ext cx="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7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40EDEA1-13B0-450E-B4A6-9DD2FE7D091F}" type="slidenum">
              <a:rPr lang="de-DE" altLang="de-DE" sz="1400">
                <a:latin typeface="Arial" charset="0"/>
              </a:rPr>
              <a:pPr/>
              <a:t>40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Diff. </a:t>
            </a:r>
            <a:r>
              <a:rPr lang="de-DE" altLang="de-DE" dirty="0"/>
              <a:t>Verstärker mit </a:t>
            </a:r>
            <a:r>
              <a:rPr lang="de-DE" altLang="de-DE" dirty="0" err="1"/>
              <a:t>Kaskode</a:t>
            </a:r>
            <a:r>
              <a:rPr lang="de-DE" altLang="de-DE" dirty="0"/>
              <a:t>: Dynamikbereich</a:t>
            </a:r>
          </a:p>
        </p:txBody>
      </p:sp>
      <p:sp>
        <p:nvSpPr>
          <p:cNvPr id="49157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158" name="Group 4"/>
          <p:cNvGrpSpPr>
            <a:grpSpLocks/>
          </p:cNvGrpSpPr>
          <p:nvPr/>
        </p:nvGrpSpPr>
        <p:grpSpPr bwMode="auto">
          <a:xfrm flipH="1">
            <a:off x="539750" y="3860800"/>
            <a:ext cx="504825" cy="431800"/>
            <a:chOff x="1020" y="2750"/>
            <a:chExt cx="318" cy="272"/>
          </a:xfrm>
        </p:grpSpPr>
        <p:sp>
          <p:nvSpPr>
            <p:cNvPr id="49284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5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6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7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8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159" name="Line 10"/>
          <p:cNvSpPr>
            <a:spLocks noChangeShapeType="1"/>
          </p:cNvSpPr>
          <p:nvPr/>
        </p:nvSpPr>
        <p:spPr bwMode="auto">
          <a:xfrm>
            <a:off x="1044575" y="4292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160" name="Group 11"/>
          <p:cNvGrpSpPr>
            <a:grpSpLocks/>
          </p:cNvGrpSpPr>
          <p:nvPr/>
        </p:nvGrpSpPr>
        <p:grpSpPr bwMode="auto">
          <a:xfrm>
            <a:off x="2627313" y="3862388"/>
            <a:ext cx="504825" cy="431800"/>
            <a:chOff x="1020" y="2750"/>
            <a:chExt cx="318" cy="272"/>
          </a:xfrm>
        </p:grpSpPr>
        <p:sp>
          <p:nvSpPr>
            <p:cNvPr id="49279" name="Line 1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0" name="Line 1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1" name="Line 1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2" name="Line 1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83" name="Line 1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161" name="Line 17"/>
          <p:cNvSpPr>
            <a:spLocks noChangeShapeType="1"/>
          </p:cNvSpPr>
          <p:nvPr/>
        </p:nvSpPr>
        <p:spPr bwMode="auto">
          <a:xfrm flipH="1">
            <a:off x="2627313" y="4294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2" name="Line 18"/>
          <p:cNvSpPr>
            <a:spLocks noChangeShapeType="1"/>
          </p:cNvSpPr>
          <p:nvPr/>
        </p:nvSpPr>
        <p:spPr bwMode="auto">
          <a:xfrm flipH="1" flipV="1">
            <a:off x="2627313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3" name="Line 19"/>
          <p:cNvSpPr>
            <a:spLocks noChangeShapeType="1"/>
          </p:cNvSpPr>
          <p:nvPr/>
        </p:nvSpPr>
        <p:spPr bwMode="auto">
          <a:xfrm>
            <a:off x="1042988" y="45815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4" name="Line 20"/>
          <p:cNvSpPr>
            <a:spLocks noChangeShapeType="1"/>
          </p:cNvSpPr>
          <p:nvPr/>
        </p:nvSpPr>
        <p:spPr bwMode="auto">
          <a:xfrm>
            <a:off x="1835150" y="45831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5" name="Line 21"/>
          <p:cNvSpPr>
            <a:spLocks noChangeShapeType="1"/>
          </p:cNvSpPr>
          <p:nvPr/>
        </p:nvSpPr>
        <p:spPr bwMode="auto">
          <a:xfrm>
            <a:off x="1835150" y="52308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66" name="Line 22"/>
          <p:cNvSpPr>
            <a:spLocks noChangeShapeType="1"/>
          </p:cNvSpPr>
          <p:nvPr/>
        </p:nvSpPr>
        <p:spPr bwMode="auto">
          <a:xfrm>
            <a:off x="1692275" y="55181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167" name="Group 23"/>
          <p:cNvGrpSpPr>
            <a:grpSpLocks/>
          </p:cNvGrpSpPr>
          <p:nvPr/>
        </p:nvGrpSpPr>
        <p:grpSpPr bwMode="auto">
          <a:xfrm flipH="1">
            <a:off x="2122488" y="1485900"/>
            <a:ext cx="504825" cy="431800"/>
            <a:chOff x="1020" y="2750"/>
            <a:chExt cx="318" cy="272"/>
          </a:xfrm>
        </p:grpSpPr>
        <p:sp>
          <p:nvSpPr>
            <p:cNvPr id="49274" name="Line 2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75" name="Line 2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76" name="Line 2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77" name="Line 2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78" name="Line 2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168" name="Oval 29"/>
          <p:cNvSpPr>
            <a:spLocks noChangeArrowheads="1"/>
          </p:cNvSpPr>
          <p:nvPr/>
        </p:nvSpPr>
        <p:spPr bwMode="auto">
          <a:xfrm>
            <a:off x="2193925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9169" name="Group 30"/>
          <p:cNvGrpSpPr>
            <a:grpSpLocks/>
          </p:cNvGrpSpPr>
          <p:nvPr/>
        </p:nvGrpSpPr>
        <p:grpSpPr bwMode="auto">
          <a:xfrm flipH="1">
            <a:off x="1042988" y="1484313"/>
            <a:ext cx="504825" cy="431800"/>
            <a:chOff x="3470" y="3022"/>
            <a:chExt cx="318" cy="272"/>
          </a:xfrm>
        </p:grpSpPr>
        <p:grpSp>
          <p:nvGrpSpPr>
            <p:cNvPr id="49267" name="Group 31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9269" name="Line 32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70" name="Line 33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71" name="Line 34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72" name="Line 35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73" name="Line 36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9268" name="Oval 37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9170" name="Line 38"/>
          <p:cNvSpPr>
            <a:spLocks noChangeShapeType="1"/>
          </p:cNvSpPr>
          <p:nvPr/>
        </p:nvSpPr>
        <p:spPr bwMode="auto">
          <a:xfrm>
            <a:off x="1042988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1" name="Line 39"/>
          <p:cNvSpPr>
            <a:spLocks noChangeShapeType="1"/>
          </p:cNvSpPr>
          <p:nvPr/>
        </p:nvSpPr>
        <p:spPr bwMode="auto">
          <a:xfrm>
            <a:off x="1546225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2" name="Line 40"/>
          <p:cNvSpPr>
            <a:spLocks noChangeShapeType="1"/>
          </p:cNvSpPr>
          <p:nvPr/>
        </p:nvSpPr>
        <p:spPr bwMode="auto">
          <a:xfrm>
            <a:off x="1619250" y="1700213"/>
            <a:ext cx="0" cy="12239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3" name="Line 41"/>
          <p:cNvSpPr>
            <a:spLocks noChangeShapeType="1"/>
          </p:cNvSpPr>
          <p:nvPr/>
        </p:nvSpPr>
        <p:spPr bwMode="auto">
          <a:xfrm>
            <a:off x="1042988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4" name="Line 42"/>
          <p:cNvSpPr>
            <a:spLocks noChangeShapeType="1"/>
          </p:cNvSpPr>
          <p:nvPr/>
        </p:nvSpPr>
        <p:spPr bwMode="auto">
          <a:xfrm>
            <a:off x="89852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5" name="Line 43"/>
          <p:cNvSpPr>
            <a:spLocks noChangeShapeType="1"/>
          </p:cNvSpPr>
          <p:nvPr/>
        </p:nvSpPr>
        <p:spPr bwMode="auto">
          <a:xfrm flipV="1">
            <a:off x="1042988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6" name="Line 44"/>
          <p:cNvSpPr>
            <a:spLocks noChangeShapeType="1"/>
          </p:cNvSpPr>
          <p:nvPr/>
        </p:nvSpPr>
        <p:spPr bwMode="auto">
          <a:xfrm>
            <a:off x="1617663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7" name="Line 45"/>
          <p:cNvSpPr>
            <a:spLocks noChangeShapeType="1"/>
          </p:cNvSpPr>
          <p:nvPr/>
        </p:nvSpPr>
        <p:spPr bwMode="auto">
          <a:xfrm>
            <a:off x="2625725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8" name="Line 46"/>
          <p:cNvSpPr>
            <a:spLocks noChangeShapeType="1"/>
          </p:cNvSpPr>
          <p:nvPr/>
        </p:nvSpPr>
        <p:spPr bwMode="auto">
          <a:xfrm>
            <a:off x="2481263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79" name="Line 47"/>
          <p:cNvSpPr>
            <a:spLocks noChangeShapeType="1"/>
          </p:cNvSpPr>
          <p:nvPr/>
        </p:nvSpPr>
        <p:spPr bwMode="auto">
          <a:xfrm flipV="1">
            <a:off x="2625725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80" name="Line 48"/>
          <p:cNvSpPr>
            <a:spLocks noChangeShapeType="1"/>
          </p:cNvSpPr>
          <p:nvPr/>
        </p:nvSpPr>
        <p:spPr bwMode="auto">
          <a:xfrm>
            <a:off x="2627313" y="2924175"/>
            <a:ext cx="11525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181" name="Group 49"/>
          <p:cNvGrpSpPr>
            <a:grpSpLocks/>
          </p:cNvGrpSpPr>
          <p:nvPr/>
        </p:nvGrpSpPr>
        <p:grpSpPr bwMode="auto">
          <a:xfrm flipH="1">
            <a:off x="1331913" y="4795838"/>
            <a:ext cx="504825" cy="431800"/>
            <a:chOff x="1020" y="2750"/>
            <a:chExt cx="318" cy="272"/>
          </a:xfrm>
        </p:grpSpPr>
        <p:sp>
          <p:nvSpPr>
            <p:cNvPr id="49262" name="Line 5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63" name="Line 5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64" name="Line 5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65" name="Line 5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66" name="Line 5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9182" name="Group 55"/>
          <p:cNvGrpSpPr>
            <a:grpSpLocks/>
          </p:cNvGrpSpPr>
          <p:nvPr/>
        </p:nvGrpSpPr>
        <p:grpSpPr bwMode="auto">
          <a:xfrm flipH="1">
            <a:off x="2124075" y="3141663"/>
            <a:ext cx="504825" cy="431800"/>
            <a:chOff x="1020" y="2750"/>
            <a:chExt cx="318" cy="272"/>
          </a:xfrm>
        </p:grpSpPr>
        <p:sp>
          <p:nvSpPr>
            <p:cNvPr id="49257" name="Line 5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8" name="Line 5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9" name="Line 5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60" name="Line 5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61" name="Line 6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183" name="Line 61"/>
          <p:cNvSpPr>
            <a:spLocks noChangeShapeType="1"/>
          </p:cNvSpPr>
          <p:nvPr/>
        </p:nvSpPr>
        <p:spPr bwMode="auto">
          <a:xfrm>
            <a:off x="1042988" y="35734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184" name="Group 62"/>
          <p:cNvGrpSpPr>
            <a:grpSpLocks/>
          </p:cNvGrpSpPr>
          <p:nvPr/>
        </p:nvGrpSpPr>
        <p:grpSpPr bwMode="auto">
          <a:xfrm>
            <a:off x="1042988" y="3141663"/>
            <a:ext cx="504825" cy="431800"/>
            <a:chOff x="1020" y="2750"/>
            <a:chExt cx="318" cy="272"/>
          </a:xfrm>
        </p:grpSpPr>
        <p:sp>
          <p:nvSpPr>
            <p:cNvPr id="49252" name="Line 6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3" name="Line 6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4" name="Line 6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5" name="Line 6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6" name="Line 6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185" name="Line 68"/>
          <p:cNvSpPr>
            <a:spLocks noChangeShapeType="1"/>
          </p:cNvSpPr>
          <p:nvPr/>
        </p:nvSpPr>
        <p:spPr bwMode="auto">
          <a:xfrm flipH="1">
            <a:off x="2625725" y="35750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9186" name="Group 69"/>
          <p:cNvGrpSpPr>
            <a:grpSpLocks/>
          </p:cNvGrpSpPr>
          <p:nvPr/>
        </p:nvGrpSpPr>
        <p:grpSpPr bwMode="auto">
          <a:xfrm flipH="1">
            <a:off x="2124075" y="2276475"/>
            <a:ext cx="504825" cy="431800"/>
            <a:chOff x="1020" y="2750"/>
            <a:chExt cx="318" cy="272"/>
          </a:xfrm>
        </p:grpSpPr>
        <p:sp>
          <p:nvSpPr>
            <p:cNvPr id="49247" name="Line 7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48" name="Line 7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49" name="Line 7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0" name="Line 7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51" name="Line 7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187" name="Oval 75"/>
          <p:cNvSpPr>
            <a:spLocks noChangeArrowheads="1"/>
          </p:cNvSpPr>
          <p:nvPr/>
        </p:nvSpPr>
        <p:spPr bwMode="auto">
          <a:xfrm>
            <a:off x="2195513" y="2420938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9188" name="Group 76"/>
          <p:cNvGrpSpPr>
            <a:grpSpLocks/>
          </p:cNvGrpSpPr>
          <p:nvPr/>
        </p:nvGrpSpPr>
        <p:grpSpPr bwMode="auto">
          <a:xfrm flipH="1">
            <a:off x="1044575" y="2274888"/>
            <a:ext cx="504825" cy="431800"/>
            <a:chOff x="3470" y="3022"/>
            <a:chExt cx="318" cy="272"/>
          </a:xfrm>
        </p:grpSpPr>
        <p:grpSp>
          <p:nvGrpSpPr>
            <p:cNvPr id="49240" name="Group 77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9242" name="Line 78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43" name="Line 79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44" name="Line 80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45" name="Line 81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46" name="Line 82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9241" name="Oval 83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9189" name="Line 84"/>
          <p:cNvSpPr>
            <a:spLocks noChangeShapeType="1"/>
          </p:cNvSpPr>
          <p:nvPr/>
        </p:nvSpPr>
        <p:spPr bwMode="auto">
          <a:xfrm>
            <a:off x="1547813" y="249078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0" name="Line 85"/>
          <p:cNvSpPr>
            <a:spLocks noChangeShapeType="1"/>
          </p:cNvSpPr>
          <p:nvPr/>
        </p:nvSpPr>
        <p:spPr bwMode="auto">
          <a:xfrm>
            <a:off x="1619250" y="24923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1" name="Line 86"/>
          <p:cNvSpPr>
            <a:spLocks noChangeShapeType="1"/>
          </p:cNvSpPr>
          <p:nvPr/>
        </p:nvSpPr>
        <p:spPr bwMode="auto">
          <a:xfrm>
            <a:off x="1042988" y="270827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2" name="Line 87"/>
          <p:cNvSpPr>
            <a:spLocks noChangeShapeType="1"/>
          </p:cNvSpPr>
          <p:nvPr/>
        </p:nvSpPr>
        <p:spPr bwMode="auto">
          <a:xfrm>
            <a:off x="2627313" y="270827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3" name="Line 88"/>
          <p:cNvSpPr>
            <a:spLocks noChangeShapeType="1"/>
          </p:cNvSpPr>
          <p:nvPr/>
        </p:nvSpPr>
        <p:spPr bwMode="auto">
          <a:xfrm flipH="1">
            <a:off x="1042988" y="29241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4" name="Line 89"/>
          <p:cNvSpPr>
            <a:spLocks noChangeShapeType="1"/>
          </p:cNvSpPr>
          <p:nvPr/>
        </p:nvSpPr>
        <p:spPr bwMode="auto">
          <a:xfrm>
            <a:off x="1331913" y="33575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5" name="Line 90"/>
          <p:cNvSpPr>
            <a:spLocks noChangeShapeType="1"/>
          </p:cNvSpPr>
          <p:nvPr/>
        </p:nvSpPr>
        <p:spPr bwMode="auto">
          <a:xfrm rot="10800000">
            <a:off x="2051050" y="33575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6" name="Line 91"/>
          <p:cNvSpPr>
            <a:spLocks noChangeShapeType="1"/>
          </p:cNvSpPr>
          <p:nvPr/>
        </p:nvSpPr>
        <p:spPr bwMode="auto">
          <a:xfrm rot="10800000">
            <a:off x="1258888" y="50133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7" name="Line 92"/>
          <p:cNvSpPr>
            <a:spLocks noChangeShapeType="1"/>
          </p:cNvSpPr>
          <p:nvPr/>
        </p:nvSpPr>
        <p:spPr bwMode="auto">
          <a:xfrm>
            <a:off x="3779838" y="2924175"/>
            <a:ext cx="0" cy="10810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8" name="Line 93"/>
          <p:cNvSpPr>
            <a:spLocks noChangeShapeType="1"/>
          </p:cNvSpPr>
          <p:nvPr/>
        </p:nvSpPr>
        <p:spPr bwMode="auto">
          <a:xfrm>
            <a:off x="3492500" y="4005263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199" name="Line 94"/>
          <p:cNvSpPr>
            <a:spLocks noChangeShapeType="1"/>
          </p:cNvSpPr>
          <p:nvPr/>
        </p:nvSpPr>
        <p:spPr bwMode="auto">
          <a:xfrm>
            <a:off x="3492500" y="4076700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0" name="Line 95"/>
          <p:cNvSpPr>
            <a:spLocks noChangeShapeType="1"/>
          </p:cNvSpPr>
          <p:nvPr/>
        </p:nvSpPr>
        <p:spPr bwMode="auto">
          <a:xfrm>
            <a:off x="3779838" y="4076700"/>
            <a:ext cx="0" cy="863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1" name="Line 96"/>
          <p:cNvSpPr>
            <a:spLocks noChangeShapeType="1"/>
          </p:cNvSpPr>
          <p:nvPr/>
        </p:nvSpPr>
        <p:spPr bwMode="auto">
          <a:xfrm>
            <a:off x="3635375" y="49403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9202" name="Object 97"/>
          <p:cNvGraphicFramePr>
            <a:graphicFrameLocks noChangeAspect="1"/>
          </p:cNvGraphicFramePr>
          <p:nvPr/>
        </p:nvGraphicFramePr>
        <p:xfrm>
          <a:off x="3851275" y="4076700"/>
          <a:ext cx="4016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28" name="Formel" r:id="rId3" imgW="203024" imgH="215713" progId="Equation.3">
                  <p:embed/>
                </p:oleObj>
              </mc:Choice>
              <mc:Fallback>
                <p:oleObj name="Formel" r:id="rId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076700"/>
                        <a:ext cx="4016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03" name="Line 98"/>
          <p:cNvSpPr>
            <a:spLocks noChangeShapeType="1"/>
          </p:cNvSpPr>
          <p:nvPr/>
        </p:nvSpPr>
        <p:spPr bwMode="auto">
          <a:xfrm>
            <a:off x="395288" y="40767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4" name="Line 99"/>
          <p:cNvSpPr>
            <a:spLocks noChangeShapeType="1"/>
          </p:cNvSpPr>
          <p:nvPr/>
        </p:nvSpPr>
        <p:spPr bwMode="auto">
          <a:xfrm flipH="1">
            <a:off x="3059113" y="4076700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05" name="Line 100"/>
          <p:cNvSpPr>
            <a:spLocks noChangeShapeType="1"/>
          </p:cNvSpPr>
          <p:nvPr/>
        </p:nvSpPr>
        <p:spPr bwMode="auto">
          <a:xfrm>
            <a:off x="3419475" y="2924175"/>
            <a:ext cx="360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9208" name="Object 103"/>
          <p:cNvGraphicFramePr>
            <a:graphicFrameLocks noChangeAspect="1"/>
          </p:cNvGraphicFramePr>
          <p:nvPr/>
        </p:nvGraphicFramePr>
        <p:xfrm>
          <a:off x="2678113" y="2338388"/>
          <a:ext cx="3968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29" name="Formel" r:id="rId5" imgW="228600" imgH="228600" progId="Equation.3">
                  <p:embed/>
                </p:oleObj>
              </mc:Choice>
              <mc:Fallback>
                <p:oleObj name="Formel" r:id="rId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2338388"/>
                        <a:ext cx="3968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104"/>
          <p:cNvGraphicFramePr>
            <a:graphicFrameLocks noChangeAspect="1"/>
          </p:cNvGraphicFramePr>
          <p:nvPr/>
        </p:nvGraphicFramePr>
        <p:xfrm>
          <a:off x="2646363" y="3141663"/>
          <a:ext cx="4191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30" name="Formel" r:id="rId7" imgW="241300" imgH="228600" progId="Equation.3">
                  <p:embed/>
                </p:oleObj>
              </mc:Choice>
              <mc:Fallback>
                <p:oleObj name="Formel" r:id="rId7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141663"/>
                        <a:ext cx="4191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10" name="Line 105"/>
          <p:cNvSpPr>
            <a:spLocks noChangeShapeType="1"/>
          </p:cNvSpPr>
          <p:nvPr/>
        </p:nvSpPr>
        <p:spPr bwMode="auto">
          <a:xfrm flipV="1">
            <a:off x="4932363" y="981075"/>
            <a:ext cx="0" cy="4535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3" name="Line 108"/>
          <p:cNvSpPr>
            <a:spLocks noChangeShapeType="1"/>
          </p:cNvSpPr>
          <p:nvPr/>
        </p:nvSpPr>
        <p:spPr bwMode="auto">
          <a:xfrm flipV="1">
            <a:off x="5221288" y="981075"/>
            <a:ext cx="0" cy="50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9214" name="Object 109"/>
          <p:cNvGraphicFramePr>
            <a:graphicFrameLocks noChangeAspect="1"/>
          </p:cNvGraphicFramePr>
          <p:nvPr/>
        </p:nvGraphicFramePr>
        <p:xfrm>
          <a:off x="5364163" y="1125538"/>
          <a:ext cx="5762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31" name="Formel" r:id="rId9" imgW="317362" imgH="228501" progId="Equation.3">
                  <p:embed/>
                </p:oleObj>
              </mc:Choice>
              <mc:Fallback>
                <p:oleObj name="Formel" r:id="rId9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125538"/>
                        <a:ext cx="5762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15" name="Rectangle 110" descr="Diagonal weit nach oben"/>
          <p:cNvSpPr>
            <a:spLocks noChangeArrowheads="1"/>
          </p:cNvSpPr>
          <p:nvPr/>
        </p:nvSpPr>
        <p:spPr bwMode="auto">
          <a:xfrm>
            <a:off x="5003800" y="1989138"/>
            <a:ext cx="431800" cy="863600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216" name="Text Box 111"/>
          <p:cNvSpPr txBox="1">
            <a:spLocks noChangeArrowheads="1"/>
          </p:cNvSpPr>
          <p:nvPr/>
        </p:nvSpPr>
        <p:spPr bwMode="auto">
          <a:xfrm>
            <a:off x="5597525" y="2133600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Dynamikbereich</a:t>
            </a:r>
          </a:p>
          <a:p>
            <a:r>
              <a:rPr lang="de-DE" altLang="de-DE" dirty="0"/>
              <a:t>Ausgang</a:t>
            </a:r>
          </a:p>
        </p:txBody>
      </p:sp>
      <p:sp>
        <p:nvSpPr>
          <p:cNvPr id="49217" name="Line 112"/>
          <p:cNvSpPr>
            <a:spLocks noChangeShapeType="1"/>
          </p:cNvSpPr>
          <p:nvPr/>
        </p:nvSpPr>
        <p:spPr bwMode="auto">
          <a:xfrm flipV="1">
            <a:off x="6877050" y="981075"/>
            <a:ext cx="1588" cy="4535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8" name="Line 113"/>
          <p:cNvSpPr>
            <a:spLocks noChangeShapeType="1"/>
          </p:cNvSpPr>
          <p:nvPr/>
        </p:nvSpPr>
        <p:spPr bwMode="auto">
          <a:xfrm flipV="1">
            <a:off x="7164388" y="3716338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19" name="Line 115"/>
          <p:cNvSpPr>
            <a:spLocks noChangeShapeType="1"/>
          </p:cNvSpPr>
          <p:nvPr/>
        </p:nvSpPr>
        <p:spPr bwMode="auto">
          <a:xfrm flipV="1">
            <a:off x="5219700" y="1484313"/>
            <a:ext cx="0" cy="5032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0" name="Line 116"/>
          <p:cNvSpPr>
            <a:spLocks noChangeShapeType="1"/>
          </p:cNvSpPr>
          <p:nvPr/>
        </p:nvSpPr>
        <p:spPr bwMode="auto">
          <a:xfrm flipV="1">
            <a:off x="3203575" y="1412875"/>
            <a:ext cx="0" cy="50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1" name="Line 117"/>
          <p:cNvSpPr>
            <a:spLocks noChangeShapeType="1"/>
          </p:cNvSpPr>
          <p:nvPr/>
        </p:nvSpPr>
        <p:spPr bwMode="auto">
          <a:xfrm flipV="1">
            <a:off x="3203575" y="2205038"/>
            <a:ext cx="0" cy="5032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2" name="Line 118"/>
          <p:cNvSpPr>
            <a:spLocks noChangeShapeType="1"/>
          </p:cNvSpPr>
          <p:nvPr/>
        </p:nvSpPr>
        <p:spPr bwMode="auto">
          <a:xfrm flipV="1">
            <a:off x="3203575" y="3068638"/>
            <a:ext cx="0" cy="503237"/>
          </a:xfrm>
          <a:prstGeom prst="line">
            <a:avLst/>
          </a:prstGeom>
          <a:noFill/>
          <a:ln w="22225">
            <a:solidFill>
              <a:srgbClr val="FFC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3" name="Line 119"/>
          <p:cNvSpPr>
            <a:spLocks noChangeShapeType="1"/>
          </p:cNvSpPr>
          <p:nvPr/>
        </p:nvSpPr>
        <p:spPr bwMode="auto">
          <a:xfrm flipV="1">
            <a:off x="2124075" y="3860800"/>
            <a:ext cx="0" cy="5032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4" name="Line 120"/>
          <p:cNvSpPr>
            <a:spLocks noChangeShapeType="1"/>
          </p:cNvSpPr>
          <p:nvPr/>
        </p:nvSpPr>
        <p:spPr bwMode="auto">
          <a:xfrm flipV="1">
            <a:off x="2124075" y="472440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5" name="Line 121"/>
          <p:cNvSpPr>
            <a:spLocks noChangeShapeType="1"/>
          </p:cNvSpPr>
          <p:nvPr/>
        </p:nvSpPr>
        <p:spPr bwMode="auto">
          <a:xfrm flipV="1">
            <a:off x="7164388" y="4868863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6" name="Line 122"/>
          <p:cNvSpPr>
            <a:spLocks noChangeShapeType="1"/>
          </p:cNvSpPr>
          <p:nvPr/>
        </p:nvSpPr>
        <p:spPr bwMode="auto">
          <a:xfrm flipV="1">
            <a:off x="7164388" y="4365625"/>
            <a:ext cx="0" cy="5032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7" name="Rectangle 124" descr="Diagonal weit nach oben"/>
          <p:cNvSpPr>
            <a:spLocks noChangeArrowheads="1"/>
          </p:cNvSpPr>
          <p:nvPr/>
        </p:nvSpPr>
        <p:spPr bwMode="auto">
          <a:xfrm>
            <a:off x="6948488" y="2708275"/>
            <a:ext cx="431800" cy="1008063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228" name="Line 125"/>
          <p:cNvSpPr>
            <a:spLocks noChangeShapeType="1"/>
          </p:cNvSpPr>
          <p:nvPr/>
        </p:nvSpPr>
        <p:spPr bwMode="auto">
          <a:xfrm>
            <a:off x="7740650" y="3789363"/>
            <a:ext cx="1223963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229" name="Text Box 126"/>
          <p:cNvSpPr txBox="1">
            <a:spLocks noChangeArrowheads="1"/>
          </p:cNvSpPr>
          <p:nvPr/>
        </p:nvSpPr>
        <p:spPr bwMode="auto">
          <a:xfrm>
            <a:off x="7524750" y="3573463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Dynamikbereich</a:t>
            </a:r>
          </a:p>
          <a:p>
            <a:r>
              <a:rPr lang="de-DE" altLang="de-DE"/>
              <a:t>Eingang</a:t>
            </a:r>
          </a:p>
        </p:txBody>
      </p:sp>
      <p:cxnSp>
        <p:nvCxnSpPr>
          <p:cNvPr id="49233" name="Gerade Verbindung mit Pfeil 141"/>
          <p:cNvCxnSpPr>
            <a:cxnSpLocks noChangeShapeType="1"/>
          </p:cNvCxnSpPr>
          <p:nvPr/>
        </p:nvCxnSpPr>
        <p:spPr bwMode="auto">
          <a:xfrm flipH="1">
            <a:off x="5435600" y="2708275"/>
            <a:ext cx="1512888" cy="1444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Line 113"/>
          <p:cNvSpPr>
            <a:spLocks noChangeShapeType="1"/>
          </p:cNvSpPr>
          <p:nvPr/>
        </p:nvSpPr>
        <p:spPr bwMode="auto">
          <a:xfrm flipV="1">
            <a:off x="5486400" y="2209800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n>
                <a:solidFill>
                  <a:schemeClr val="tx1"/>
                </a:solidFill>
                <a:prstDash val="dash"/>
              </a:ln>
            </a:endParaRPr>
          </a:p>
        </p:txBody>
      </p:sp>
      <p:cxnSp>
        <p:nvCxnSpPr>
          <p:cNvPr id="49236" name="Gerade Verbindung mit Pfeil 4"/>
          <p:cNvCxnSpPr>
            <a:cxnSpLocks noChangeShapeType="1"/>
          </p:cNvCxnSpPr>
          <p:nvPr/>
        </p:nvCxnSpPr>
        <p:spPr bwMode="auto">
          <a:xfrm flipH="1">
            <a:off x="7239000" y="2209800"/>
            <a:ext cx="9366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237" name="Textfeld 5"/>
          <p:cNvSpPr txBox="1">
            <a:spLocks noChangeArrowheads="1"/>
          </p:cNvSpPr>
          <p:nvPr/>
        </p:nvSpPr>
        <p:spPr bwMode="auto">
          <a:xfrm>
            <a:off x="7702550" y="1752600"/>
            <a:ext cx="550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vcasc</a:t>
            </a:r>
          </a:p>
        </p:txBody>
      </p:sp>
      <p:sp>
        <p:nvSpPr>
          <p:cNvPr id="49238" name="Textfeld 149"/>
          <p:cNvSpPr txBox="1">
            <a:spLocks noChangeArrowheads="1"/>
          </p:cNvSpPr>
          <p:nvPr/>
        </p:nvSpPr>
        <p:spPr bwMode="auto">
          <a:xfrm>
            <a:off x="1725613" y="3068638"/>
            <a:ext cx="55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vcasc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5791200" y="4038600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Vinmin</a:t>
            </a:r>
            <a:r>
              <a:rPr lang="de-DE" dirty="0"/>
              <a:t>  = </a:t>
            </a:r>
            <a:r>
              <a:rPr lang="de-DE" dirty="0" err="1">
                <a:solidFill>
                  <a:srgbClr val="FF0000"/>
                </a:solidFill>
              </a:rPr>
              <a:t>Vdssat_source</a:t>
            </a:r>
            <a:r>
              <a:rPr lang="de-DE" dirty="0"/>
              <a:t> + </a:t>
            </a:r>
            <a:r>
              <a:rPr lang="de-DE" dirty="0" err="1">
                <a:solidFill>
                  <a:srgbClr val="0000CC"/>
                </a:solidFill>
              </a:rPr>
              <a:t>Vdssat_in</a:t>
            </a:r>
            <a:r>
              <a:rPr lang="de-DE" dirty="0"/>
              <a:t> + </a:t>
            </a:r>
            <a:r>
              <a:rPr lang="de-DE" dirty="0" err="1"/>
              <a:t>Vth</a:t>
            </a:r>
            <a:endParaRPr lang="de-DE" dirty="0"/>
          </a:p>
        </p:txBody>
      </p:sp>
      <p:sp>
        <p:nvSpPr>
          <p:cNvPr id="139" name="Textfeld 138"/>
          <p:cNvSpPr txBox="1"/>
          <p:nvPr/>
        </p:nvSpPr>
        <p:spPr>
          <a:xfrm>
            <a:off x="6739356" y="2438400"/>
            <a:ext cx="2176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Vinmax</a:t>
            </a:r>
            <a:r>
              <a:rPr lang="de-DE" dirty="0"/>
              <a:t> = </a:t>
            </a:r>
            <a:r>
              <a:rPr lang="de-DE" dirty="0" err="1"/>
              <a:t>Vcasc</a:t>
            </a:r>
            <a:r>
              <a:rPr lang="de-DE" dirty="0"/>
              <a:t> – </a:t>
            </a:r>
            <a:r>
              <a:rPr lang="de-DE" dirty="0" err="1"/>
              <a:t>Vdssat_nc</a:t>
            </a:r>
            <a:endParaRPr lang="de-DE" dirty="0"/>
          </a:p>
        </p:txBody>
      </p:sp>
      <p:sp>
        <p:nvSpPr>
          <p:cNvPr id="140" name="Textfeld 139"/>
          <p:cNvSpPr txBox="1"/>
          <p:nvPr/>
        </p:nvSpPr>
        <p:spPr>
          <a:xfrm>
            <a:off x="4191000" y="2971800"/>
            <a:ext cx="2420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Voutmin</a:t>
            </a:r>
            <a:r>
              <a:rPr lang="de-DE" dirty="0"/>
              <a:t> = </a:t>
            </a:r>
            <a:r>
              <a:rPr lang="de-DE" dirty="0" err="1"/>
              <a:t>Vcasc</a:t>
            </a:r>
            <a:r>
              <a:rPr lang="de-DE" dirty="0"/>
              <a:t> – </a:t>
            </a:r>
            <a:r>
              <a:rPr lang="de-DE" dirty="0" err="1"/>
              <a:t>Vth</a:t>
            </a:r>
            <a:r>
              <a:rPr lang="de-DE" dirty="0"/>
              <a:t> ~ </a:t>
            </a:r>
            <a:r>
              <a:rPr lang="de-DE" dirty="0" err="1"/>
              <a:t>Vinmax</a:t>
            </a:r>
            <a:endParaRPr lang="de-DE" dirty="0"/>
          </a:p>
        </p:txBody>
      </p:sp>
      <p:cxnSp>
        <p:nvCxnSpPr>
          <p:cNvPr id="141" name="Gerade Verbindung mit Pfeil 4"/>
          <p:cNvCxnSpPr>
            <a:cxnSpLocks noChangeShapeType="1"/>
          </p:cNvCxnSpPr>
          <p:nvPr/>
        </p:nvCxnSpPr>
        <p:spPr bwMode="auto">
          <a:xfrm flipH="1">
            <a:off x="5486400" y="2209800"/>
            <a:ext cx="936625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none" w="lg" len="lg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2" name="Line 129"/>
          <p:cNvSpPr>
            <a:spLocks noChangeShapeType="1"/>
          </p:cNvSpPr>
          <p:nvPr/>
        </p:nvSpPr>
        <p:spPr bwMode="auto">
          <a:xfrm flipV="1">
            <a:off x="7239000" y="2209800"/>
            <a:ext cx="0" cy="503237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" name="Textfeld 142"/>
          <p:cNvSpPr txBox="1"/>
          <p:nvPr/>
        </p:nvSpPr>
        <p:spPr>
          <a:xfrm>
            <a:off x="3808908" y="1676400"/>
            <a:ext cx="3185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Voutmax</a:t>
            </a:r>
            <a:r>
              <a:rPr lang="de-DE" dirty="0"/>
              <a:t> = VDD – </a:t>
            </a:r>
            <a:r>
              <a:rPr lang="de-DE" dirty="0" err="1"/>
              <a:t>Vdssat_load</a:t>
            </a:r>
            <a:r>
              <a:rPr lang="de-DE" dirty="0"/>
              <a:t> – </a:t>
            </a:r>
            <a:r>
              <a:rPr lang="de-DE" dirty="0" err="1"/>
              <a:t>Vdssat_cp</a:t>
            </a:r>
            <a:endParaRPr lang="de-DE" dirty="0"/>
          </a:p>
        </p:txBody>
      </p:sp>
      <p:sp>
        <p:nvSpPr>
          <p:cNvPr id="133" name="Textfeld 132"/>
          <p:cNvSpPr txBox="1"/>
          <p:nvPr/>
        </p:nvSpPr>
        <p:spPr>
          <a:xfrm>
            <a:off x="1676400" y="4876800"/>
            <a:ext cx="722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Tsource</a:t>
            </a:r>
            <a:endParaRPr lang="de-DE" dirty="0"/>
          </a:p>
        </p:txBody>
      </p:sp>
      <p:sp>
        <p:nvSpPr>
          <p:cNvPr id="134" name="Textfeld 133"/>
          <p:cNvSpPr txBox="1"/>
          <p:nvPr/>
        </p:nvSpPr>
        <p:spPr>
          <a:xfrm>
            <a:off x="653113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135" name="Textfeld 134"/>
          <p:cNvSpPr txBox="1"/>
          <p:nvPr/>
        </p:nvSpPr>
        <p:spPr>
          <a:xfrm>
            <a:off x="2472121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10194B-ED89-4486-A3E9-CD661B591171}" type="slidenum">
              <a:rPr lang="de-DE" altLang="de-DE" sz="1400">
                <a:latin typeface="Arial" charset="0"/>
              </a:rPr>
              <a:pPr/>
              <a:t>41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Gefaltete </a:t>
            </a:r>
            <a:r>
              <a:rPr lang="de-DE" altLang="de-DE" dirty="0" err="1" smtClean="0"/>
              <a:t>Kaskode</a:t>
            </a:r>
            <a:r>
              <a:rPr lang="de-DE" altLang="de-DE" dirty="0" smtClean="0"/>
              <a:t>: Verstärkung</a:t>
            </a:r>
          </a:p>
        </p:txBody>
      </p:sp>
      <p:sp>
        <p:nvSpPr>
          <p:cNvPr id="53253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3254" name="Group 4"/>
          <p:cNvGrpSpPr>
            <a:grpSpLocks/>
          </p:cNvGrpSpPr>
          <p:nvPr/>
        </p:nvGrpSpPr>
        <p:grpSpPr bwMode="auto">
          <a:xfrm flipH="1">
            <a:off x="539750" y="3860800"/>
            <a:ext cx="504825" cy="431800"/>
            <a:chOff x="1020" y="2750"/>
            <a:chExt cx="318" cy="272"/>
          </a:xfrm>
        </p:grpSpPr>
        <p:sp>
          <p:nvSpPr>
            <p:cNvPr id="53381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82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83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84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85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255" name="Line 10"/>
          <p:cNvSpPr>
            <a:spLocks noChangeShapeType="1"/>
          </p:cNvSpPr>
          <p:nvPr/>
        </p:nvSpPr>
        <p:spPr bwMode="auto">
          <a:xfrm>
            <a:off x="1044575" y="4292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3256" name="Group 11"/>
          <p:cNvGrpSpPr>
            <a:grpSpLocks/>
          </p:cNvGrpSpPr>
          <p:nvPr/>
        </p:nvGrpSpPr>
        <p:grpSpPr bwMode="auto">
          <a:xfrm>
            <a:off x="2627313" y="3862388"/>
            <a:ext cx="504825" cy="431800"/>
            <a:chOff x="1020" y="2750"/>
            <a:chExt cx="318" cy="272"/>
          </a:xfrm>
        </p:grpSpPr>
        <p:sp>
          <p:nvSpPr>
            <p:cNvPr id="53376" name="Line 1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77" name="Line 1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78" name="Line 1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79" name="Line 1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80" name="Line 1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257" name="Line 17"/>
          <p:cNvSpPr>
            <a:spLocks noChangeShapeType="1"/>
          </p:cNvSpPr>
          <p:nvPr/>
        </p:nvSpPr>
        <p:spPr bwMode="auto">
          <a:xfrm flipH="1">
            <a:off x="2627313" y="4294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58" name="Line 18"/>
          <p:cNvSpPr>
            <a:spLocks noChangeShapeType="1"/>
          </p:cNvSpPr>
          <p:nvPr/>
        </p:nvSpPr>
        <p:spPr bwMode="auto">
          <a:xfrm flipH="1" flipV="1">
            <a:off x="5508625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59" name="Line 19"/>
          <p:cNvSpPr>
            <a:spLocks noChangeShapeType="1"/>
          </p:cNvSpPr>
          <p:nvPr/>
        </p:nvSpPr>
        <p:spPr bwMode="auto">
          <a:xfrm>
            <a:off x="1042988" y="45815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0" name="Line 20"/>
          <p:cNvSpPr>
            <a:spLocks noChangeShapeType="1"/>
          </p:cNvSpPr>
          <p:nvPr/>
        </p:nvSpPr>
        <p:spPr bwMode="auto">
          <a:xfrm>
            <a:off x="1835150" y="45831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1" name="Line 21"/>
          <p:cNvSpPr>
            <a:spLocks noChangeShapeType="1"/>
          </p:cNvSpPr>
          <p:nvPr/>
        </p:nvSpPr>
        <p:spPr bwMode="auto">
          <a:xfrm>
            <a:off x="1835150" y="52308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2" name="Line 22"/>
          <p:cNvSpPr>
            <a:spLocks noChangeShapeType="1"/>
          </p:cNvSpPr>
          <p:nvPr/>
        </p:nvSpPr>
        <p:spPr bwMode="auto">
          <a:xfrm>
            <a:off x="1692275" y="55181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3263" name="Group 23"/>
          <p:cNvGrpSpPr>
            <a:grpSpLocks/>
          </p:cNvGrpSpPr>
          <p:nvPr/>
        </p:nvGrpSpPr>
        <p:grpSpPr bwMode="auto">
          <a:xfrm flipH="1">
            <a:off x="5003800" y="1485900"/>
            <a:ext cx="504825" cy="431800"/>
            <a:chOff x="1020" y="2750"/>
            <a:chExt cx="318" cy="272"/>
          </a:xfrm>
        </p:grpSpPr>
        <p:sp>
          <p:nvSpPr>
            <p:cNvPr id="53371" name="Line 2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72" name="Line 2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73" name="Line 2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74" name="Line 2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75" name="Line 2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264" name="Oval 29"/>
          <p:cNvSpPr>
            <a:spLocks noChangeArrowheads="1"/>
          </p:cNvSpPr>
          <p:nvPr/>
        </p:nvSpPr>
        <p:spPr bwMode="auto">
          <a:xfrm>
            <a:off x="5075238" y="1630363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3265" name="Group 30"/>
          <p:cNvGrpSpPr>
            <a:grpSpLocks/>
          </p:cNvGrpSpPr>
          <p:nvPr/>
        </p:nvGrpSpPr>
        <p:grpSpPr bwMode="auto">
          <a:xfrm flipH="1">
            <a:off x="3924300" y="1484313"/>
            <a:ext cx="504825" cy="431800"/>
            <a:chOff x="3470" y="3022"/>
            <a:chExt cx="318" cy="272"/>
          </a:xfrm>
        </p:grpSpPr>
        <p:grpSp>
          <p:nvGrpSpPr>
            <p:cNvPr id="53364" name="Group 31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3366" name="Line 32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67" name="Line 33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68" name="Line 34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69" name="Line 35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70" name="Line 36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3365" name="Oval 37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266" name="Line 38"/>
          <p:cNvSpPr>
            <a:spLocks noChangeShapeType="1"/>
          </p:cNvSpPr>
          <p:nvPr/>
        </p:nvSpPr>
        <p:spPr bwMode="auto">
          <a:xfrm>
            <a:off x="3924300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7" name="Line 39"/>
          <p:cNvSpPr>
            <a:spLocks noChangeShapeType="1"/>
          </p:cNvSpPr>
          <p:nvPr/>
        </p:nvSpPr>
        <p:spPr bwMode="auto">
          <a:xfrm>
            <a:off x="4427538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8" name="Line 40"/>
          <p:cNvSpPr>
            <a:spLocks noChangeShapeType="1"/>
          </p:cNvSpPr>
          <p:nvPr/>
        </p:nvSpPr>
        <p:spPr bwMode="auto">
          <a:xfrm>
            <a:off x="3924300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69" name="Line 41"/>
          <p:cNvSpPr>
            <a:spLocks noChangeShapeType="1"/>
          </p:cNvSpPr>
          <p:nvPr/>
        </p:nvSpPr>
        <p:spPr bwMode="auto">
          <a:xfrm>
            <a:off x="3779838" y="10525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70" name="Line 42"/>
          <p:cNvSpPr>
            <a:spLocks noChangeShapeType="1"/>
          </p:cNvSpPr>
          <p:nvPr/>
        </p:nvSpPr>
        <p:spPr bwMode="auto">
          <a:xfrm flipV="1">
            <a:off x="3924300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71" name="Line 43"/>
          <p:cNvSpPr>
            <a:spLocks noChangeShapeType="1"/>
          </p:cNvSpPr>
          <p:nvPr/>
        </p:nvSpPr>
        <p:spPr bwMode="auto">
          <a:xfrm>
            <a:off x="4498975" y="1701800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72" name="Line 44"/>
          <p:cNvSpPr>
            <a:spLocks noChangeShapeType="1"/>
          </p:cNvSpPr>
          <p:nvPr/>
        </p:nvSpPr>
        <p:spPr bwMode="auto">
          <a:xfrm>
            <a:off x="5507038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73" name="Line 45"/>
          <p:cNvSpPr>
            <a:spLocks noChangeShapeType="1"/>
          </p:cNvSpPr>
          <p:nvPr/>
        </p:nvSpPr>
        <p:spPr bwMode="auto">
          <a:xfrm>
            <a:off x="5362575" y="10541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74" name="Line 46"/>
          <p:cNvSpPr>
            <a:spLocks noChangeShapeType="1"/>
          </p:cNvSpPr>
          <p:nvPr/>
        </p:nvSpPr>
        <p:spPr bwMode="auto">
          <a:xfrm flipV="1">
            <a:off x="5507038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75" name="Line 47"/>
          <p:cNvSpPr>
            <a:spLocks noChangeShapeType="1"/>
          </p:cNvSpPr>
          <p:nvPr/>
        </p:nvSpPr>
        <p:spPr bwMode="auto">
          <a:xfrm>
            <a:off x="2627313" y="2133600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3276" name="Group 48"/>
          <p:cNvGrpSpPr>
            <a:grpSpLocks/>
          </p:cNvGrpSpPr>
          <p:nvPr/>
        </p:nvGrpSpPr>
        <p:grpSpPr bwMode="auto">
          <a:xfrm flipH="1">
            <a:off x="1331913" y="4795838"/>
            <a:ext cx="504825" cy="431800"/>
            <a:chOff x="1020" y="2750"/>
            <a:chExt cx="318" cy="272"/>
          </a:xfrm>
        </p:grpSpPr>
        <p:sp>
          <p:nvSpPr>
            <p:cNvPr id="53359" name="Line 4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60" name="Line 5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61" name="Line 5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62" name="Line 5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63" name="Line 5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277" name="Line 54"/>
          <p:cNvSpPr>
            <a:spLocks noChangeShapeType="1"/>
          </p:cNvSpPr>
          <p:nvPr/>
        </p:nvSpPr>
        <p:spPr bwMode="auto">
          <a:xfrm>
            <a:off x="1042988" y="35734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78" name="Line 55"/>
          <p:cNvSpPr>
            <a:spLocks noChangeShapeType="1"/>
          </p:cNvSpPr>
          <p:nvPr/>
        </p:nvSpPr>
        <p:spPr bwMode="auto">
          <a:xfrm flipH="1">
            <a:off x="2625725" y="35750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3279" name="Group 56"/>
          <p:cNvGrpSpPr>
            <a:grpSpLocks/>
          </p:cNvGrpSpPr>
          <p:nvPr/>
        </p:nvGrpSpPr>
        <p:grpSpPr bwMode="auto">
          <a:xfrm flipH="1">
            <a:off x="5005388" y="2276475"/>
            <a:ext cx="504825" cy="431800"/>
            <a:chOff x="1020" y="2750"/>
            <a:chExt cx="318" cy="272"/>
          </a:xfrm>
        </p:grpSpPr>
        <p:sp>
          <p:nvSpPr>
            <p:cNvPr id="53354" name="Line 5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55" name="Line 5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56" name="Line 5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57" name="Line 6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58" name="Line 6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280" name="Oval 62"/>
          <p:cNvSpPr>
            <a:spLocks noChangeArrowheads="1"/>
          </p:cNvSpPr>
          <p:nvPr/>
        </p:nvSpPr>
        <p:spPr bwMode="auto">
          <a:xfrm>
            <a:off x="5076825" y="242093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3281" name="Group 63"/>
          <p:cNvGrpSpPr>
            <a:grpSpLocks/>
          </p:cNvGrpSpPr>
          <p:nvPr/>
        </p:nvGrpSpPr>
        <p:grpSpPr bwMode="auto">
          <a:xfrm flipH="1">
            <a:off x="3925888" y="2274888"/>
            <a:ext cx="504825" cy="431800"/>
            <a:chOff x="3470" y="3022"/>
            <a:chExt cx="318" cy="272"/>
          </a:xfrm>
        </p:grpSpPr>
        <p:grpSp>
          <p:nvGrpSpPr>
            <p:cNvPr id="53347" name="Group 64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3349" name="Line 6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50" name="Line 6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51" name="Line 6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52" name="Line 6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53" name="Line 6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3348" name="Oval 70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282" name="Line 71"/>
          <p:cNvSpPr>
            <a:spLocks noChangeShapeType="1"/>
          </p:cNvSpPr>
          <p:nvPr/>
        </p:nvSpPr>
        <p:spPr bwMode="auto">
          <a:xfrm>
            <a:off x="4429125" y="249078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83" name="Line 72"/>
          <p:cNvSpPr>
            <a:spLocks noChangeShapeType="1"/>
          </p:cNvSpPr>
          <p:nvPr/>
        </p:nvSpPr>
        <p:spPr bwMode="auto">
          <a:xfrm>
            <a:off x="4500563" y="24923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84" name="Line 73"/>
          <p:cNvSpPr>
            <a:spLocks noChangeShapeType="1"/>
          </p:cNvSpPr>
          <p:nvPr/>
        </p:nvSpPr>
        <p:spPr bwMode="auto">
          <a:xfrm>
            <a:off x="1042988" y="2060575"/>
            <a:ext cx="0" cy="15859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85" name="Line 74"/>
          <p:cNvSpPr>
            <a:spLocks noChangeShapeType="1"/>
          </p:cNvSpPr>
          <p:nvPr/>
        </p:nvSpPr>
        <p:spPr bwMode="auto">
          <a:xfrm flipH="1">
            <a:off x="3924300" y="378936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86" name="Line 75"/>
          <p:cNvSpPr>
            <a:spLocks noChangeShapeType="1"/>
          </p:cNvSpPr>
          <p:nvPr/>
        </p:nvSpPr>
        <p:spPr bwMode="auto">
          <a:xfrm>
            <a:off x="3924300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3287" name="Group 76"/>
          <p:cNvGrpSpPr>
            <a:grpSpLocks/>
          </p:cNvGrpSpPr>
          <p:nvPr/>
        </p:nvGrpSpPr>
        <p:grpSpPr bwMode="auto">
          <a:xfrm>
            <a:off x="3781425" y="4005263"/>
            <a:ext cx="647700" cy="1511300"/>
            <a:chOff x="2382" y="2523"/>
            <a:chExt cx="408" cy="952"/>
          </a:xfrm>
        </p:grpSpPr>
        <p:grpSp>
          <p:nvGrpSpPr>
            <p:cNvPr id="53332" name="Group 77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3342" name="Line 78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43" name="Line 79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44" name="Line 80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45" name="Line 81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46" name="Line 82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3333" name="Group 83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3337" name="Line 8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38" name="Line 8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39" name="Line 8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40" name="Line 8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41" name="Line 8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3334" name="Line 89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35" name="Line 90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36" name="Line 91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3288" name="Group 92"/>
          <p:cNvGrpSpPr>
            <a:grpSpLocks/>
          </p:cNvGrpSpPr>
          <p:nvPr/>
        </p:nvGrpSpPr>
        <p:grpSpPr bwMode="auto">
          <a:xfrm flipH="1">
            <a:off x="5003800" y="4005263"/>
            <a:ext cx="647700" cy="1511300"/>
            <a:chOff x="2382" y="2523"/>
            <a:chExt cx="408" cy="952"/>
          </a:xfrm>
        </p:grpSpPr>
        <p:grpSp>
          <p:nvGrpSpPr>
            <p:cNvPr id="53317" name="Group 93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3327" name="Line 9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28" name="Line 9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29" name="Line 9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30" name="Line 9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31" name="Line 9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3318" name="Group 99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3322" name="Line 10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23" name="Line 10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24" name="Line 10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25" name="Line 10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326" name="Line 10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3319" name="Line 105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20" name="Line 106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321" name="Line 107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3289" name="Line 108"/>
          <p:cNvSpPr>
            <a:spLocks noChangeShapeType="1"/>
          </p:cNvSpPr>
          <p:nvPr/>
        </p:nvSpPr>
        <p:spPr bwMode="auto">
          <a:xfrm>
            <a:off x="5508625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0" name="Line 109"/>
          <p:cNvSpPr>
            <a:spLocks noChangeShapeType="1"/>
          </p:cNvSpPr>
          <p:nvPr/>
        </p:nvSpPr>
        <p:spPr bwMode="auto">
          <a:xfrm>
            <a:off x="2627313" y="2133600"/>
            <a:ext cx="0" cy="1511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1" name="Line 110"/>
          <p:cNvSpPr>
            <a:spLocks noChangeShapeType="1"/>
          </p:cNvSpPr>
          <p:nvPr/>
        </p:nvSpPr>
        <p:spPr bwMode="auto">
          <a:xfrm flipH="1">
            <a:off x="1042988" y="2060575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2" name="Line 111"/>
          <p:cNvSpPr>
            <a:spLocks noChangeShapeType="1"/>
          </p:cNvSpPr>
          <p:nvPr/>
        </p:nvSpPr>
        <p:spPr bwMode="auto">
          <a:xfrm>
            <a:off x="4500563" y="3789363"/>
            <a:ext cx="0" cy="12239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3" name="Line 112"/>
          <p:cNvSpPr>
            <a:spLocks noChangeShapeType="1"/>
          </p:cNvSpPr>
          <p:nvPr/>
        </p:nvSpPr>
        <p:spPr bwMode="auto">
          <a:xfrm>
            <a:off x="4427538" y="5013325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4" name="Line 113"/>
          <p:cNvSpPr>
            <a:spLocks noChangeShapeType="1"/>
          </p:cNvSpPr>
          <p:nvPr/>
        </p:nvSpPr>
        <p:spPr bwMode="auto">
          <a:xfrm>
            <a:off x="5508625" y="3284538"/>
            <a:ext cx="863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5" name="Line 114"/>
          <p:cNvSpPr>
            <a:spLocks noChangeShapeType="1"/>
          </p:cNvSpPr>
          <p:nvPr/>
        </p:nvSpPr>
        <p:spPr bwMode="auto">
          <a:xfrm>
            <a:off x="6372225" y="3284538"/>
            <a:ext cx="0" cy="1081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6" name="Line 115"/>
          <p:cNvSpPr>
            <a:spLocks noChangeShapeType="1"/>
          </p:cNvSpPr>
          <p:nvPr/>
        </p:nvSpPr>
        <p:spPr bwMode="auto">
          <a:xfrm>
            <a:off x="6084888" y="4365625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7" name="Line 116"/>
          <p:cNvSpPr>
            <a:spLocks noChangeShapeType="1"/>
          </p:cNvSpPr>
          <p:nvPr/>
        </p:nvSpPr>
        <p:spPr bwMode="auto">
          <a:xfrm>
            <a:off x="6084888" y="4437063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8" name="Line 117"/>
          <p:cNvSpPr>
            <a:spLocks noChangeShapeType="1"/>
          </p:cNvSpPr>
          <p:nvPr/>
        </p:nvSpPr>
        <p:spPr bwMode="auto">
          <a:xfrm>
            <a:off x="6372225" y="4437063"/>
            <a:ext cx="0" cy="1081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299" name="Line 118"/>
          <p:cNvSpPr>
            <a:spLocks noChangeShapeType="1"/>
          </p:cNvSpPr>
          <p:nvPr/>
        </p:nvSpPr>
        <p:spPr bwMode="auto">
          <a:xfrm>
            <a:off x="6227763" y="55165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00" name="Line 119"/>
          <p:cNvSpPr>
            <a:spLocks noChangeShapeType="1"/>
          </p:cNvSpPr>
          <p:nvPr/>
        </p:nvSpPr>
        <p:spPr bwMode="auto">
          <a:xfrm rot="10800000">
            <a:off x="1258888" y="50133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01" name="Line 120"/>
          <p:cNvSpPr>
            <a:spLocks noChangeShapeType="1"/>
          </p:cNvSpPr>
          <p:nvPr/>
        </p:nvSpPr>
        <p:spPr bwMode="auto">
          <a:xfrm rot="10800000">
            <a:off x="4716463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02" name="Line 121"/>
          <p:cNvSpPr>
            <a:spLocks noChangeShapeType="1"/>
          </p:cNvSpPr>
          <p:nvPr/>
        </p:nvSpPr>
        <p:spPr bwMode="auto">
          <a:xfrm flipH="1">
            <a:off x="4356100" y="4221163"/>
            <a:ext cx="431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03" name="Line 122"/>
          <p:cNvSpPr>
            <a:spLocks noChangeShapeType="1"/>
          </p:cNvSpPr>
          <p:nvPr/>
        </p:nvSpPr>
        <p:spPr bwMode="auto">
          <a:xfrm rot="10800000">
            <a:off x="4716463" y="24923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04" name="Line 123"/>
          <p:cNvSpPr>
            <a:spLocks noChangeShapeType="1"/>
          </p:cNvSpPr>
          <p:nvPr/>
        </p:nvSpPr>
        <p:spPr bwMode="auto">
          <a:xfrm rot="10800000">
            <a:off x="4716463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05" name="Rectangle 124"/>
          <p:cNvSpPr>
            <a:spLocks noChangeArrowheads="1"/>
          </p:cNvSpPr>
          <p:nvPr/>
        </p:nvSpPr>
        <p:spPr bwMode="auto">
          <a:xfrm>
            <a:off x="6156325" y="908050"/>
            <a:ext cx="2808288" cy="19446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53306" name="Object 1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640422"/>
              </p:ext>
            </p:extLst>
          </p:nvPr>
        </p:nvGraphicFramePr>
        <p:xfrm>
          <a:off x="6254750" y="1281113"/>
          <a:ext cx="260985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0" name="Formel" r:id="rId3" imgW="2095200" imgH="228600" progId="Equation.3">
                  <p:embed/>
                </p:oleObj>
              </mc:Choice>
              <mc:Fallback>
                <p:oleObj name="Formel" r:id="rId3" imgW="209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1281113"/>
                        <a:ext cx="2609850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07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858044"/>
              </p:ext>
            </p:extLst>
          </p:nvPr>
        </p:nvGraphicFramePr>
        <p:xfrm>
          <a:off x="6299200" y="1844675"/>
          <a:ext cx="18446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1" name="Formel" r:id="rId5" imgW="1168200" imgH="431640" progId="Equation.3">
                  <p:embed/>
                </p:oleObj>
              </mc:Choice>
              <mc:Fallback>
                <p:oleObj name="Formel" r:id="rId5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844675"/>
                        <a:ext cx="18446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08" name="Line 127"/>
          <p:cNvSpPr>
            <a:spLocks noChangeShapeType="1"/>
          </p:cNvSpPr>
          <p:nvPr/>
        </p:nvSpPr>
        <p:spPr bwMode="auto">
          <a:xfrm>
            <a:off x="395288" y="4076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09" name="Line 128"/>
          <p:cNvSpPr>
            <a:spLocks noChangeShapeType="1"/>
          </p:cNvSpPr>
          <p:nvPr/>
        </p:nvSpPr>
        <p:spPr bwMode="auto">
          <a:xfrm flipH="1">
            <a:off x="2987675" y="40767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10" name="Line 129"/>
          <p:cNvSpPr>
            <a:spLocks noChangeShapeType="1"/>
          </p:cNvSpPr>
          <p:nvPr/>
        </p:nvSpPr>
        <p:spPr bwMode="auto">
          <a:xfrm>
            <a:off x="6084888" y="32845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3312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27936"/>
              </p:ext>
            </p:extLst>
          </p:nvPr>
        </p:nvGraphicFramePr>
        <p:xfrm>
          <a:off x="3452813" y="1557338"/>
          <a:ext cx="4206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2" name="Formel" r:id="rId7" imgW="266400" imgH="228600" progId="Equation.3">
                  <p:embed/>
                </p:oleObj>
              </mc:Choice>
              <mc:Fallback>
                <p:oleObj name="Formel" r:id="rId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557338"/>
                        <a:ext cx="4206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13" name="Object 132"/>
          <p:cNvGraphicFramePr>
            <a:graphicFrameLocks noChangeAspect="1"/>
          </p:cNvGraphicFramePr>
          <p:nvPr/>
        </p:nvGraphicFramePr>
        <p:xfrm>
          <a:off x="3492500" y="2276475"/>
          <a:ext cx="3603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3" name="Formel" r:id="rId9" imgW="228600" imgH="228600" progId="Equation.3">
                  <p:embed/>
                </p:oleObj>
              </mc:Choice>
              <mc:Fallback>
                <p:oleObj name="Formel" r:id="rId9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276475"/>
                        <a:ext cx="3603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14" name="Object 133"/>
          <p:cNvGraphicFramePr>
            <a:graphicFrameLocks noChangeAspect="1"/>
          </p:cNvGraphicFramePr>
          <p:nvPr/>
        </p:nvGraphicFramePr>
        <p:xfrm>
          <a:off x="5570538" y="4076700"/>
          <a:ext cx="381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4" name="Formel" r:id="rId11" imgW="241300" imgH="228600" progId="Equation.3">
                  <p:embed/>
                </p:oleObj>
              </mc:Choice>
              <mc:Fallback>
                <p:oleObj name="Formel" r:id="rId11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4076700"/>
                        <a:ext cx="381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15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63079"/>
              </p:ext>
            </p:extLst>
          </p:nvPr>
        </p:nvGraphicFramePr>
        <p:xfrm>
          <a:off x="5549900" y="4868863"/>
          <a:ext cx="4413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5" name="Formel" r:id="rId13" imgW="279360" imgH="228600" progId="Equation.3">
                  <p:embed/>
                </p:oleObj>
              </mc:Choice>
              <mc:Fallback>
                <p:oleObj name="Formel" r:id="rId13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4868863"/>
                        <a:ext cx="4413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16" name="Object 135"/>
          <p:cNvGraphicFramePr>
            <a:graphicFrameLocks noChangeAspect="1"/>
          </p:cNvGraphicFramePr>
          <p:nvPr/>
        </p:nvGraphicFramePr>
        <p:xfrm>
          <a:off x="6516688" y="3933825"/>
          <a:ext cx="3206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6" name="Formel" r:id="rId15" imgW="203024" imgH="215713" progId="Equation.3">
                  <p:embed/>
                </p:oleObj>
              </mc:Choice>
              <mc:Fallback>
                <p:oleObj name="Formel" r:id="rId1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933825"/>
                        <a:ext cx="3206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3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912163-6F57-4365-BD8F-CAAC3B7608C5}" type="slidenum">
              <a:rPr lang="de-DE" altLang="de-DE" sz="1400">
                <a:latin typeface="Arial" charset="0"/>
              </a:rPr>
              <a:pPr/>
              <a:t>42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Gefaltete </a:t>
            </a:r>
            <a:r>
              <a:rPr lang="de-DE" altLang="de-DE" dirty="0" err="1"/>
              <a:t>Kaskode</a:t>
            </a:r>
            <a:r>
              <a:rPr lang="de-DE" altLang="de-DE" dirty="0"/>
              <a:t>: Dynamikbereich</a:t>
            </a:r>
          </a:p>
        </p:txBody>
      </p:sp>
      <p:sp>
        <p:nvSpPr>
          <p:cNvPr id="51205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06" name="Group 4"/>
          <p:cNvGrpSpPr>
            <a:grpSpLocks/>
          </p:cNvGrpSpPr>
          <p:nvPr/>
        </p:nvGrpSpPr>
        <p:grpSpPr bwMode="auto">
          <a:xfrm flipH="1">
            <a:off x="539750" y="3860800"/>
            <a:ext cx="504825" cy="431800"/>
            <a:chOff x="1020" y="2750"/>
            <a:chExt cx="318" cy="272"/>
          </a:xfrm>
        </p:grpSpPr>
        <p:sp>
          <p:nvSpPr>
            <p:cNvPr id="51339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40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41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42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43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207" name="Line 10"/>
          <p:cNvSpPr>
            <a:spLocks noChangeShapeType="1"/>
          </p:cNvSpPr>
          <p:nvPr/>
        </p:nvSpPr>
        <p:spPr bwMode="auto">
          <a:xfrm>
            <a:off x="1044575" y="4292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08" name="Group 11"/>
          <p:cNvGrpSpPr>
            <a:grpSpLocks/>
          </p:cNvGrpSpPr>
          <p:nvPr/>
        </p:nvGrpSpPr>
        <p:grpSpPr bwMode="auto">
          <a:xfrm>
            <a:off x="2627313" y="3862388"/>
            <a:ext cx="504825" cy="431800"/>
            <a:chOff x="1020" y="2750"/>
            <a:chExt cx="318" cy="272"/>
          </a:xfrm>
        </p:grpSpPr>
        <p:sp>
          <p:nvSpPr>
            <p:cNvPr id="51334" name="Line 1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5" name="Line 1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6" name="Line 1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7" name="Line 1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8" name="Line 1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209" name="Line 17"/>
          <p:cNvSpPr>
            <a:spLocks noChangeShapeType="1"/>
          </p:cNvSpPr>
          <p:nvPr/>
        </p:nvSpPr>
        <p:spPr bwMode="auto">
          <a:xfrm flipH="1">
            <a:off x="2627313" y="4294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0" name="Line 18"/>
          <p:cNvSpPr>
            <a:spLocks noChangeShapeType="1"/>
          </p:cNvSpPr>
          <p:nvPr/>
        </p:nvSpPr>
        <p:spPr bwMode="auto">
          <a:xfrm flipH="1" flipV="1">
            <a:off x="5508625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1" name="Line 19"/>
          <p:cNvSpPr>
            <a:spLocks noChangeShapeType="1"/>
          </p:cNvSpPr>
          <p:nvPr/>
        </p:nvSpPr>
        <p:spPr bwMode="auto">
          <a:xfrm>
            <a:off x="1042988" y="45815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2" name="Line 20"/>
          <p:cNvSpPr>
            <a:spLocks noChangeShapeType="1"/>
          </p:cNvSpPr>
          <p:nvPr/>
        </p:nvSpPr>
        <p:spPr bwMode="auto">
          <a:xfrm>
            <a:off x="1835150" y="45831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3" name="Line 21"/>
          <p:cNvSpPr>
            <a:spLocks noChangeShapeType="1"/>
          </p:cNvSpPr>
          <p:nvPr/>
        </p:nvSpPr>
        <p:spPr bwMode="auto">
          <a:xfrm>
            <a:off x="1835150" y="52308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4" name="Line 22"/>
          <p:cNvSpPr>
            <a:spLocks noChangeShapeType="1"/>
          </p:cNvSpPr>
          <p:nvPr/>
        </p:nvSpPr>
        <p:spPr bwMode="auto">
          <a:xfrm>
            <a:off x="1692275" y="55181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15" name="Group 23"/>
          <p:cNvGrpSpPr>
            <a:grpSpLocks/>
          </p:cNvGrpSpPr>
          <p:nvPr/>
        </p:nvGrpSpPr>
        <p:grpSpPr bwMode="auto">
          <a:xfrm flipH="1">
            <a:off x="5003800" y="1485900"/>
            <a:ext cx="504825" cy="431800"/>
            <a:chOff x="1020" y="2750"/>
            <a:chExt cx="318" cy="272"/>
          </a:xfrm>
        </p:grpSpPr>
        <p:sp>
          <p:nvSpPr>
            <p:cNvPr id="51329" name="Line 2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0" name="Line 2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1" name="Line 2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2" name="Line 2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33" name="Line 2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216" name="Oval 29"/>
          <p:cNvSpPr>
            <a:spLocks noChangeArrowheads="1"/>
          </p:cNvSpPr>
          <p:nvPr/>
        </p:nvSpPr>
        <p:spPr bwMode="auto">
          <a:xfrm>
            <a:off x="5075238" y="1630363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1217" name="Group 30"/>
          <p:cNvGrpSpPr>
            <a:grpSpLocks/>
          </p:cNvGrpSpPr>
          <p:nvPr/>
        </p:nvGrpSpPr>
        <p:grpSpPr bwMode="auto">
          <a:xfrm flipH="1">
            <a:off x="3924300" y="1484313"/>
            <a:ext cx="504825" cy="431800"/>
            <a:chOff x="3470" y="3022"/>
            <a:chExt cx="318" cy="272"/>
          </a:xfrm>
        </p:grpSpPr>
        <p:grpSp>
          <p:nvGrpSpPr>
            <p:cNvPr id="51322" name="Group 31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1324" name="Line 32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25" name="Line 33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26" name="Line 34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27" name="Line 35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28" name="Line 36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1323" name="Oval 37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1218" name="Line 38"/>
          <p:cNvSpPr>
            <a:spLocks noChangeShapeType="1"/>
          </p:cNvSpPr>
          <p:nvPr/>
        </p:nvSpPr>
        <p:spPr bwMode="auto">
          <a:xfrm>
            <a:off x="3924300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19" name="Line 39"/>
          <p:cNvSpPr>
            <a:spLocks noChangeShapeType="1"/>
          </p:cNvSpPr>
          <p:nvPr/>
        </p:nvSpPr>
        <p:spPr bwMode="auto">
          <a:xfrm>
            <a:off x="4427538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0" name="Line 40"/>
          <p:cNvSpPr>
            <a:spLocks noChangeShapeType="1"/>
          </p:cNvSpPr>
          <p:nvPr/>
        </p:nvSpPr>
        <p:spPr bwMode="auto">
          <a:xfrm>
            <a:off x="3924300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1" name="Line 41"/>
          <p:cNvSpPr>
            <a:spLocks noChangeShapeType="1"/>
          </p:cNvSpPr>
          <p:nvPr/>
        </p:nvSpPr>
        <p:spPr bwMode="auto">
          <a:xfrm>
            <a:off x="3779838" y="10525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2" name="Line 42"/>
          <p:cNvSpPr>
            <a:spLocks noChangeShapeType="1"/>
          </p:cNvSpPr>
          <p:nvPr/>
        </p:nvSpPr>
        <p:spPr bwMode="auto">
          <a:xfrm flipV="1">
            <a:off x="3924300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3" name="Line 43"/>
          <p:cNvSpPr>
            <a:spLocks noChangeShapeType="1"/>
          </p:cNvSpPr>
          <p:nvPr/>
        </p:nvSpPr>
        <p:spPr bwMode="auto">
          <a:xfrm>
            <a:off x="4498975" y="1701800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4" name="Line 44"/>
          <p:cNvSpPr>
            <a:spLocks noChangeShapeType="1"/>
          </p:cNvSpPr>
          <p:nvPr/>
        </p:nvSpPr>
        <p:spPr bwMode="auto">
          <a:xfrm>
            <a:off x="5507038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5" name="Line 45"/>
          <p:cNvSpPr>
            <a:spLocks noChangeShapeType="1"/>
          </p:cNvSpPr>
          <p:nvPr/>
        </p:nvSpPr>
        <p:spPr bwMode="auto">
          <a:xfrm>
            <a:off x="5362575" y="10541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6" name="Line 46"/>
          <p:cNvSpPr>
            <a:spLocks noChangeShapeType="1"/>
          </p:cNvSpPr>
          <p:nvPr/>
        </p:nvSpPr>
        <p:spPr bwMode="auto">
          <a:xfrm flipV="1">
            <a:off x="5507038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27" name="Line 47"/>
          <p:cNvSpPr>
            <a:spLocks noChangeShapeType="1"/>
          </p:cNvSpPr>
          <p:nvPr/>
        </p:nvSpPr>
        <p:spPr bwMode="auto">
          <a:xfrm>
            <a:off x="2627313" y="2133600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28" name="Group 48"/>
          <p:cNvGrpSpPr>
            <a:grpSpLocks/>
          </p:cNvGrpSpPr>
          <p:nvPr/>
        </p:nvGrpSpPr>
        <p:grpSpPr bwMode="auto">
          <a:xfrm flipH="1">
            <a:off x="1331913" y="4795838"/>
            <a:ext cx="504825" cy="431800"/>
            <a:chOff x="1020" y="2750"/>
            <a:chExt cx="318" cy="272"/>
          </a:xfrm>
        </p:grpSpPr>
        <p:sp>
          <p:nvSpPr>
            <p:cNvPr id="51317" name="Line 4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18" name="Line 5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19" name="Line 5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20" name="Line 5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21" name="Line 5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229" name="Line 54"/>
          <p:cNvSpPr>
            <a:spLocks noChangeShapeType="1"/>
          </p:cNvSpPr>
          <p:nvPr/>
        </p:nvSpPr>
        <p:spPr bwMode="auto">
          <a:xfrm>
            <a:off x="1042988" y="35734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0" name="Line 55"/>
          <p:cNvSpPr>
            <a:spLocks noChangeShapeType="1"/>
          </p:cNvSpPr>
          <p:nvPr/>
        </p:nvSpPr>
        <p:spPr bwMode="auto">
          <a:xfrm flipH="1">
            <a:off x="2625725" y="35750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31" name="Group 56"/>
          <p:cNvGrpSpPr>
            <a:grpSpLocks/>
          </p:cNvGrpSpPr>
          <p:nvPr/>
        </p:nvGrpSpPr>
        <p:grpSpPr bwMode="auto">
          <a:xfrm flipH="1">
            <a:off x="5005388" y="2276475"/>
            <a:ext cx="504825" cy="431800"/>
            <a:chOff x="1020" y="2750"/>
            <a:chExt cx="318" cy="272"/>
          </a:xfrm>
        </p:grpSpPr>
        <p:sp>
          <p:nvSpPr>
            <p:cNvPr id="51312" name="Line 5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13" name="Line 5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14" name="Line 5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15" name="Line 6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16" name="Line 6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232" name="Oval 62"/>
          <p:cNvSpPr>
            <a:spLocks noChangeArrowheads="1"/>
          </p:cNvSpPr>
          <p:nvPr/>
        </p:nvSpPr>
        <p:spPr bwMode="auto">
          <a:xfrm>
            <a:off x="5076825" y="242093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1233" name="Group 63"/>
          <p:cNvGrpSpPr>
            <a:grpSpLocks/>
          </p:cNvGrpSpPr>
          <p:nvPr/>
        </p:nvGrpSpPr>
        <p:grpSpPr bwMode="auto">
          <a:xfrm flipH="1">
            <a:off x="3925888" y="2274888"/>
            <a:ext cx="504825" cy="431800"/>
            <a:chOff x="3470" y="3022"/>
            <a:chExt cx="318" cy="272"/>
          </a:xfrm>
        </p:grpSpPr>
        <p:grpSp>
          <p:nvGrpSpPr>
            <p:cNvPr id="51305" name="Group 64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1307" name="Line 6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8" name="Line 6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9" name="Line 6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10" name="Line 6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11" name="Line 6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1306" name="Oval 70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1234" name="Line 71"/>
          <p:cNvSpPr>
            <a:spLocks noChangeShapeType="1"/>
          </p:cNvSpPr>
          <p:nvPr/>
        </p:nvSpPr>
        <p:spPr bwMode="auto">
          <a:xfrm>
            <a:off x="4429125" y="249078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5" name="Line 72"/>
          <p:cNvSpPr>
            <a:spLocks noChangeShapeType="1"/>
          </p:cNvSpPr>
          <p:nvPr/>
        </p:nvSpPr>
        <p:spPr bwMode="auto">
          <a:xfrm>
            <a:off x="4500563" y="24923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6" name="Line 73"/>
          <p:cNvSpPr>
            <a:spLocks noChangeShapeType="1"/>
          </p:cNvSpPr>
          <p:nvPr/>
        </p:nvSpPr>
        <p:spPr bwMode="auto">
          <a:xfrm>
            <a:off x="1042988" y="2060575"/>
            <a:ext cx="0" cy="15859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7" name="Line 74"/>
          <p:cNvSpPr>
            <a:spLocks noChangeShapeType="1"/>
          </p:cNvSpPr>
          <p:nvPr/>
        </p:nvSpPr>
        <p:spPr bwMode="auto">
          <a:xfrm flipH="1">
            <a:off x="3924300" y="378936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38" name="Line 75"/>
          <p:cNvSpPr>
            <a:spLocks noChangeShapeType="1"/>
          </p:cNvSpPr>
          <p:nvPr/>
        </p:nvSpPr>
        <p:spPr bwMode="auto">
          <a:xfrm>
            <a:off x="3924300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39" name="Group 76"/>
          <p:cNvGrpSpPr>
            <a:grpSpLocks/>
          </p:cNvGrpSpPr>
          <p:nvPr/>
        </p:nvGrpSpPr>
        <p:grpSpPr bwMode="auto">
          <a:xfrm>
            <a:off x="3781425" y="4005263"/>
            <a:ext cx="647700" cy="1511300"/>
            <a:chOff x="2382" y="2523"/>
            <a:chExt cx="408" cy="952"/>
          </a:xfrm>
        </p:grpSpPr>
        <p:grpSp>
          <p:nvGrpSpPr>
            <p:cNvPr id="51290" name="Group 77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1300" name="Line 78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1" name="Line 79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2" name="Line 80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3" name="Line 81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304" name="Line 82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1291" name="Group 83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1295" name="Line 8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96" name="Line 8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97" name="Line 8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98" name="Line 8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99" name="Line 8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1292" name="Line 89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93" name="Line 90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94" name="Line 91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1240" name="Group 92"/>
          <p:cNvGrpSpPr>
            <a:grpSpLocks/>
          </p:cNvGrpSpPr>
          <p:nvPr/>
        </p:nvGrpSpPr>
        <p:grpSpPr bwMode="auto">
          <a:xfrm flipH="1">
            <a:off x="5003800" y="4005263"/>
            <a:ext cx="647700" cy="1511300"/>
            <a:chOff x="2382" y="2523"/>
            <a:chExt cx="408" cy="952"/>
          </a:xfrm>
        </p:grpSpPr>
        <p:grpSp>
          <p:nvGrpSpPr>
            <p:cNvPr id="51275" name="Group 93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1285" name="Line 9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6" name="Line 9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7" name="Line 9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8" name="Line 9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9" name="Line 9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1276" name="Group 99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1280" name="Line 10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1" name="Line 10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2" name="Line 102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3" name="Line 10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284" name="Line 10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1277" name="Line 105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78" name="Line 106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79" name="Line 107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241" name="Line 108"/>
          <p:cNvSpPr>
            <a:spLocks noChangeShapeType="1"/>
          </p:cNvSpPr>
          <p:nvPr/>
        </p:nvSpPr>
        <p:spPr bwMode="auto">
          <a:xfrm>
            <a:off x="5508625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2" name="Line 109"/>
          <p:cNvSpPr>
            <a:spLocks noChangeShapeType="1"/>
          </p:cNvSpPr>
          <p:nvPr/>
        </p:nvSpPr>
        <p:spPr bwMode="auto">
          <a:xfrm>
            <a:off x="2627313" y="2133600"/>
            <a:ext cx="0" cy="1511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3" name="Line 110"/>
          <p:cNvSpPr>
            <a:spLocks noChangeShapeType="1"/>
          </p:cNvSpPr>
          <p:nvPr/>
        </p:nvSpPr>
        <p:spPr bwMode="auto">
          <a:xfrm flipH="1">
            <a:off x="1042988" y="2060575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4" name="Line 111"/>
          <p:cNvSpPr>
            <a:spLocks noChangeShapeType="1"/>
          </p:cNvSpPr>
          <p:nvPr/>
        </p:nvSpPr>
        <p:spPr bwMode="auto">
          <a:xfrm>
            <a:off x="4500563" y="3789363"/>
            <a:ext cx="0" cy="12239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5" name="Line 112"/>
          <p:cNvSpPr>
            <a:spLocks noChangeShapeType="1"/>
          </p:cNvSpPr>
          <p:nvPr/>
        </p:nvSpPr>
        <p:spPr bwMode="auto">
          <a:xfrm>
            <a:off x="4427538" y="5013325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6" name="Line 113"/>
          <p:cNvSpPr>
            <a:spLocks noChangeShapeType="1"/>
          </p:cNvSpPr>
          <p:nvPr/>
        </p:nvSpPr>
        <p:spPr bwMode="auto">
          <a:xfrm rot="10800000">
            <a:off x="1258888" y="50133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7" name="Line 114"/>
          <p:cNvSpPr>
            <a:spLocks noChangeShapeType="1"/>
          </p:cNvSpPr>
          <p:nvPr/>
        </p:nvSpPr>
        <p:spPr bwMode="auto">
          <a:xfrm rot="10800000">
            <a:off x="4716463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8" name="Line 115"/>
          <p:cNvSpPr>
            <a:spLocks noChangeShapeType="1"/>
          </p:cNvSpPr>
          <p:nvPr/>
        </p:nvSpPr>
        <p:spPr bwMode="auto">
          <a:xfrm flipH="1">
            <a:off x="4284663" y="4221163"/>
            <a:ext cx="719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49" name="Line 116"/>
          <p:cNvSpPr>
            <a:spLocks noChangeShapeType="1"/>
          </p:cNvSpPr>
          <p:nvPr/>
        </p:nvSpPr>
        <p:spPr bwMode="auto">
          <a:xfrm rot="10800000">
            <a:off x="4716463" y="24923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0" name="Line 117"/>
          <p:cNvSpPr>
            <a:spLocks noChangeShapeType="1"/>
          </p:cNvSpPr>
          <p:nvPr/>
        </p:nvSpPr>
        <p:spPr bwMode="auto">
          <a:xfrm rot="10800000">
            <a:off x="4716463" y="1700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1" name="Line 118"/>
          <p:cNvSpPr>
            <a:spLocks noChangeShapeType="1"/>
          </p:cNvSpPr>
          <p:nvPr/>
        </p:nvSpPr>
        <p:spPr bwMode="auto">
          <a:xfrm flipV="1">
            <a:off x="6156325" y="981075"/>
            <a:ext cx="0" cy="4535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2" name="Line 119"/>
          <p:cNvSpPr>
            <a:spLocks noChangeShapeType="1"/>
          </p:cNvSpPr>
          <p:nvPr/>
        </p:nvSpPr>
        <p:spPr bwMode="auto">
          <a:xfrm flipV="1">
            <a:off x="6443663" y="4868863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3" name="Line 120"/>
          <p:cNvSpPr>
            <a:spLocks noChangeShapeType="1"/>
          </p:cNvSpPr>
          <p:nvPr/>
        </p:nvSpPr>
        <p:spPr bwMode="auto">
          <a:xfrm flipV="1">
            <a:off x="6443663" y="4365625"/>
            <a:ext cx="0" cy="5032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5" name="Rectangle 122" descr="Diagonal weit nach oben"/>
          <p:cNvSpPr>
            <a:spLocks noChangeArrowheads="1"/>
          </p:cNvSpPr>
          <p:nvPr/>
        </p:nvSpPr>
        <p:spPr bwMode="auto">
          <a:xfrm>
            <a:off x="6227763" y="1989138"/>
            <a:ext cx="431800" cy="2376487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56" name="Text Box 123"/>
          <p:cNvSpPr txBox="1">
            <a:spLocks noChangeArrowheads="1"/>
          </p:cNvSpPr>
          <p:nvPr/>
        </p:nvSpPr>
        <p:spPr bwMode="auto">
          <a:xfrm>
            <a:off x="6011863" y="5589588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Dynamikbereich</a:t>
            </a:r>
          </a:p>
          <a:p>
            <a:r>
              <a:rPr lang="de-DE" altLang="de-DE"/>
              <a:t>Ausgang</a:t>
            </a:r>
          </a:p>
        </p:txBody>
      </p:sp>
      <p:sp>
        <p:nvSpPr>
          <p:cNvPr id="51257" name="Line 124"/>
          <p:cNvSpPr>
            <a:spLocks noChangeShapeType="1"/>
          </p:cNvSpPr>
          <p:nvPr/>
        </p:nvSpPr>
        <p:spPr bwMode="auto">
          <a:xfrm flipV="1">
            <a:off x="8101013" y="981075"/>
            <a:ext cx="1587" cy="4535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8" name="Line 125"/>
          <p:cNvSpPr>
            <a:spLocks noChangeShapeType="1"/>
          </p:cNvSpPr>
          <p:nvPr/>
        </p:nvSpPr>
        <p:spPr bwMode="auto">
          <a:xfrm flipV="1">
            <a:off x="8388350" y="3716338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59" name="Line 126"/>
          <p:cNvSpPr>
            <a:spLocks noChangeShapeType="1"/>
          </p:cNvSpPr>
          <p:nvPr/>
        </p:nvSpPr>
        <p:spPr bwMode="auto">
          <a:xfrm flipV="1">
            <a:off x="8388350" y="4868863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0" name="Rectangle 127" descr="Diagonal weit nach oben"/>
          <p:cNvSpPr>
            <a:spLocks noChangeArrowheads="1"/>
          </p:cNvSpPr>
          <p:nvPr/>
        </p:nvSpPr>
        <p:spPr bwMode="auto">
          <a:xfrm>
            <a:off x="8172450" y="981075"/>
            <a:ext cx="431800" cy="2735263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61" name="Text Box 128"/>
          <p:cNvSpPr txBox="1">
            <a:spLocks noChangeArrowheads="1"/>
          </p:cNvSpPr>
          <p:nvPr/>
        </p:nvSpPr>
        <p:spPr bwMode="auto">
          <a:xfrm>
            <a:off x="7667625" y="5589588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Dynamikbereich</a:t>
            </a:r>
          </a:p>
          <a:p>
            <a:r>
              <a:rPr lang="de-DE" altLang="de-DE"/>
              <a:t>Eingang</a:t>
            </a:r>
          </a:p>
        </p:txBody>
      </p:sp>
      <p:sp>
        <p:nvSpPr>
          <p:cNvPr id="51262" name="Line 129"/>
          <p:cNvSpPr>
            <a:spLocks noChangeShapeType="1"/>
          </p:cNvSpPr>
          <p:nvPr/>
        </p:nvSpPr>
        <p:spPr bwMode="auto">
          <a:xfrm flipV="1">
            <a:off x="1979613" y="472440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3" name="Line 130"/>
          <p:cNvSpPr>
            <a:spLocks noChangeShapeType="1"/>
          </p:cNvSpPr>
          <p:nvPr/>
        </p:nvSpPr>
        <p:spPr bwMode="auto">
          <a:xfrm flipV="1">
            <a:off x="2484438" y="3789363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5" name="Line 132"/>
          <p:cNvSpPr>
            <a:spLocks noChangeShapeType="1"/>
          </p:cNvSpPr>
          <p:nvPr/>
        </p:nvSpPr>
        <p:spPr bwMode="auto">
          <a:xfrm flipV="1">
            <a:off x="6443663" y="90805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6" name="Line 133"/>
          <p:cNvSpPr>
            <a:spLocks noChangeShapeType="1"/>
          </p:cNvSpPr>
          <p:nvPr/>
        </p:nvSpPr>
        <p:spPr bwMode="auto">
          <a:xfrm flipV="1">
            <a:off x="6443663" y="1484313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7" name="Line 134"/>
          <p:cNvSpPr>
            <a:spLocks noChangeShapeType="1"/>
          </p:cNvSpPr>
          <p:nvPr/>
        </p:nvSpPr>
        <p:spPr bwMode="auto">
          <a:xfrm flipV="1">
            <a:off x="8388350" y="4365625"/>
            <a:ext cx="0" cy="5032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8" name="Line 135"/>
          <p:cNvSpPr>
            <a:spLocks noChangeShapeType="1"/>
          </p:cNvSpPr>
          <p:nvPr/>
        </p:nvSpPr>
        <p:spPr bwMode="auto">
          <a:xfrm flipV="1">
            <a:off x="5651500" y="472440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69" name="Line 136"/>
          <p:cNvSpPr>
            <a:spLocks noChangeShapeType="1"/>
          </p:cNvSpPr>
          <p:nvPr/>
        </p:nvSpPr>
        <p:spPr bwMode="auto">
          <a:xfrm flipV="1">
            <a:off x="5651500" y="4005263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0" name="Line 137"/>
          <p:cNvSpPr>
            <a:spLocks noChangeShapeType="1"/>
          </p:cNvSpPr>
          <p:nvPr/>
        </p:nvSpPr>
        <p:spPr bwMode="auto">
          <a:xfrm flipV="1">
            <a:off x="5651500" y="2205038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1" name="Line 138"/>
          <p:cNvSpPr>
            <a:spLocks noChangeShapeType="1"/>
          </p:cNvSpPr>
          <p:nvPr/>
        </p:nvSpPr>
        <p:spPr bwMode="auto">
          <a:xfrm flipV="1">
            <a:off x="5651500" y="1412875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2" name="Line 139"/>
          <p:cNvSpPr>
            <a:spLocks noChangeShapeType="1"/>
          </p:cNvSpPr>
          <p:nvPr/>
        </p:nvSpPr>
        <p:spPr bwMode="auto">
          <a:xfrm>
            <a:off x="5508625" y="3284538"/>
            <a:ext cx="3587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3" name="Line 140"/>
          <p:cNvSpPr>
            <a:spLocks noChangeShapeType="1"/>
          </p:cNvSpPr>
          <p:nvPr/>
        </p:nvSpPr>
        <p:spPr bwMode="auto">
          <a:xfrm flipV="1">
            <a:off x="323850" y="40767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274" name="Line 141"/>
          <p:cNvSpPr>
            <a:spLocks noChangeShapeType="1"/>
          </p:cNvSpPr>
          <p:nvPr/>
        </p:nvSpPr>
        <p:spPr bwMode="auto">
          <a:xfrm rot="10800000" flipV="1">
            <a:off x="3059113" y="4076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Textfeld 143"/>
          <p:cNvSpPr txBox="1"/>
          <p:nvPr/>
        </p:nvSpPr>
        <p:spPr>
          <a:xfrm>
            <a:off x="5971260" y="3429000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Vinmin</a:t>
            </a:r>
            <a:r>
              <a:rPr lang="de-DE" dirty="0"/>
              <a:t>  = </a:t>
            </a:r>
            <a:r>
              <a:rPr lang="de-DE" dirty="0" err="1"/>
              <a:t>Vdssat_source</a:t>
            </a:r>
            <a:r>
              <a:rPr lang="de-DE" dirty="0"/>
              <a:t> + </a:t>
            </a:r>
            <a:r>
              <a:rPr lang="de-DE" dirty="0" err="1"/>
              <a:t>Vdssat_in</a:t>
            </a:r>
            <a:r>
              <a:rPr lang="de-DE" dirty="0"/>
              <a:t> + </a:t>
            </a:r>
            <a:r>
              <a:rPr lang="de-DE" dirty="0" err="1"/>
              <a:t>Vth</a:t>
            </a:r>
            <a:endParaRPr lang="de-DE" dirty="0"/>
          </a:p>
        </p:txBody>
      </p:sp>
      <p:sp>
        <p:nvSpPr>
          <p:cNvPr id="145" name="Textfeld 144"/>
          <p:cNvSpPr txBox="1"/>
          <p:nvPr/>
        </p:nvSpPr>
        <p:spPr>
          <a:xfrm>
            <a:off x="6067090" y="685800"/>
            <a:ext cx="310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Vinmax</a:t>
            </a:r>
            <a:r>
              <a:rPr lang="de-DE" dirty="0"/>
              <a:t> = VDD – </a:t>
            </a:r>
            <a:r>
              <a:rPr lang="de-DE" dirty="0" err="1" smtClean="0"/>
              <a:t>Vdssat_bias</a:t>
            </a:r>
            <a:r>
              <a:rPr lang="de-DE" dirty="0" smtClean="0"/>
              <a:t> </a:t>
            </a:r>
            <a:r>
              <a:rPr lang="de-DE" dirty="0"/>
              <a:t>+ </a:t>
            </a:r>
            <a:r>
              <a:rPr lang="de-DE" dirty="0" err="1"/>
              <a:t>Vth</a:t>
            </a:r>
            <a:r>
              <a:rPr lang="de-DE" dirty="0"/>
              <a:t> ~ VDD</a:t>
            </a:r>
          </a:p>
        </p:txBody>
      </p:sp>
      <p:sp>
        <p:nvSpPr>
          <p:cNvPr id="146" name="Textfeld 145"/>
          <p:cNvSpPr txBox="1"/>
          <p:nvPr/>
        </p:nvSpPr>
        <p:spPr>
          <a:xfrm>
            <a:off x="5638800" y="4343400"/>
            <a:ext cx="2694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Voutmin</a:t>
            </a:r>
            <a:r>
              <a:rPr lang="de-DE" dirty="0"/>
              <a:t> = </a:t>
            </a:r>
            <a:r>
              <a:rPr lang="de-DE" dirty="0" err="1"/>
              <a:t>Vdssat_load</a:t>
            </a:r>
            <a:r>
              <a:rPr lang="de-DE" dirty="0"/>
              <a:t> + </a:t>
            </a:r>
            <a:r>
              <a:rPr lang="de-DE" dirty="0" err="1"/>
              <a:t>Vdssat_cn</a:t>
            </a:r>
            <a:r>
              <a:rPr lang="de-DE" dirty="0"/>
              <a:t> </a:t>
            </a:r>
          </a:p>
        </p:txBody>
      </p:sp>
      <p:sp>
        <p:nvSpPr>
          <p:cNvPr id="147" name="Textfeld 146"/>
          <p:cNvSpPr txBox="1"/>
          <p:nvPr/>
        </p:nvSpPr>
        <p:spPr>
          <a:xfrm>
            <a:off x="5486400" y="1752600"/>
            <a:ext cx="3281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Voutmax</a:t>
            </a:r>
            <a:r>
              <a:rPr lang="de-DE" dirty="0"/>
              <a:t> = VDD – </a:t>
            </a:r>
            <a:r>
              <a:rPr lang="de-DE" dirty="0" err="1"/>
              <a:t>Vdssat_cp</a:t>
            </a:r>
            <a:r>
              <a:rPr lang="de-DE" dirty="0"/>
              <a:t> - </a:t>
            </a:r>
            <a:r>
              <a:rPr lang="de-DE" dirty="0" err="1"/>
              <a:t>Vdssat_pmos</a:t>
            </a:r>
            <a:r>
              <a:rPr lang="de-DE" dirty="0"/>
              <a:t>.</a:t>
            </a:r>
          </a:p>
        </p:txBody>
      </p:sp>
      <p:sp>
        <p:nvSpPr>
          <p:cNvPr id="148" name="Textfeld 147"/>
          <p:cNvSpPr txBox="1"/>
          <p:nvPr/>
        </p:nvSpPr>
        <p:spPr>
          <a:xfrm>
            <a:off x="1676400" y="4876800"/>
            <a:ext cx="722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Tsource</a:t>
            </a:r>
            <a:endParaRPr lang="de-DE" dirty="0"/>
          </a:p>
        </p:txBody>
      </p:sp>
      <p:sp>
        <p:nvSpPr>
          <p:cNvPr id="149" name="Textfeld 148"/>
          <p:cNvSpPr txBox="1"/>
          <p:nvPr/>
        </p:nvSpPr>
        <p:spPr>
          <a:xfrm>
            <a:off x="3657600" y="48768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27936"/>
              </p:ext>
            </p:extLst>
          </p:nvPr>
        </p:nvGraphicFramePr>
        <p:xfrm>
          <a:off x="3452813" y="1557338"/>
          <a:ext cx="4206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44" name="Formel" r:id="rId3" imgW="266400" imgH="228600" progId="Equation.3">
                  <p:embed/>
                </p:oleObj>
              </mc:Choice>
              <mc:Fallback>
                <p:oleObj name="Formel" r:id="rId3" imgW="266400" imgH="22860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1557338"/>
                        <a:ext cx="4206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6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AF9E4E-F4BE-4D2F-A54A-6E6C277E7859}" type="slidenum">
              <a:rPr lang="de-DE" altLang="de-DE" sz="1400">
                <a:latin typeface="Arial" charset="0"/>
              </a:rPr>
              <a:pPr/>
              <a:t>43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Gefaltete </a:t>
            </a:r>
            <a:r>
              <a:rPr lang="de-DE" altLang="de-DE" dirty="0" err="1" smtClean="0"/>
              <a:t>Kaskode</a:t>
            </a:r>
            <a:endParaRPr lang="de-DE" altLang="de-DE" dirty="0" smtClean="0"/>
          </a:p>
        </p:txBody>
      </p:sp>
      <p:sp>
        <p:nvSpPr>
          <p:cNvPr id="52229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230" name="Group 4"/>
          <p:cNvGrpSpPr>
            <a:grpSpLocks/>
          </p:cNvGrpSpPr>
          <p:nvPr/>
        </p:nvGrpSpPr>
        <p:grpSpPr bwMode="auto">
          <a:xfrm flipH="1">
            <a:off x="539750" y="3860800"/>
            <a:ext cx="504825" cy="431800"/>
            <a:chOff x="1020" y="2750"/>
            <a:chExt cx="318" cy="272"/>
          </a:xfrm>
        </p:grpSpPr>
        <p:sp>
          <p:nvSpPr>
            <p:cNvPr id="52348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9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50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51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52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231" name="Line 10"/>
          <p:cNvSpPr>
            <a:spLocks noChangeShapeType="1"/>
          </p:cNvSpPr>
          <p:nvPr/>
        </p:nvSpPr>
        <p:spPr bwMode="auto">
          <a:xfrm>
            <a:off x="1044575" y="4292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232" name="Group 11"/>
          <p:cNvGrpSpPr>
            <a:grpSpLocks/>
          </p:cNvGrpSpPr>
          <p:nvPr/>
        </p:nvGrpSpPr>
        <p:grpSpPr bwMode="auto">
          <a:xfrm>
            <a:off x="2627313" y="3862388"/>
            <a:ext cx="504825" cy="431800"/>
            <a:chOff x="1020" y="2750"/>
            <a:chExt cx="318" cy="272"/>
          </a:xfrm>
        </p:grpSpPr>
        <p:sp>
          <p:nvSpPr>
            <p:cNvPr id="52343" name="Line 1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4" name="Line 1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5" name="Line 1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6" name="Line 1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7" name="Line 1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233" name="Line 17"/>
          <p:cNvSpPr>
            <a:spLocks noChangeShapeType="1"/>
          </p:cNvSpPr>
          <p:nvPr/>
        </p:nvSpPr>
        <p:spPr bwMode="auto">
          <a:xfrm flipH="1">
            <a:off x="2627313" y="4294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4" name="Line 18"/>
          <p:cNvSpPr>
            <a:spLocks noChangeShapeType="1"/>
          </p:cNvSpPr>
          <p:nvPr/>
        </p:nvSpPr>
        <p:spPr bwMode="auto">
          <a:xfrm flipH="1" flipV="1">
            <a:off x="5508625" y="184467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5" name="Line 19"/>
          <p:cNvSpPr>
            <a:spLocks noChangeShapeType="1"/>
          </p:cNvSpPr>
          <p:nvPr/>
        </p:nvSpPr>
        <p:spPr bwMode="auto">
          <a:xfrm>
            <a:off x="1042988" y="45815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6" name="Line 20"/>
          <p:cNvSpPr>
            <a:spLocks noChangeShapeType="1"/>
          </p:cNvSpPr>
          <p:nvPr/>
        </p:nvSpPr>
        <p:spPr bwMode="auto">
          <a:xfrm>
            <a:off x="1835150" y="45831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7" name="Line 21"/>
          <p:cNvSpPr>
            <a:spLocks noChangeShapeType="1"/>
          </p:cNvSpPr>
          <p:nvPr/>
        </p:nvSpPr>
        <p:spPr bwMode="auto">
          <a:xfrm>
            <a:off x="1835150" y="52308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8" name="Line 22"/>
          <p:cNvSpPr>
            <a:spLocks noChangeShapeType="1"/>
          </p:cNvSpPr>
          <p:nvPr/>
        </p:nvSpPr>
        <p:spPr bwMode="auto">
          <a:xfrm>
            <a:off x="1692275" y="55181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39" name="Line 23"/>
          <p:cNvSpPr>
            <a:spLocks noChangeShapeType="1"/>
          </p:cNvSpPr>
          <p:nvPr/>
        </p:nvSpPr>
        <p:spPr bwMode="auto">
          <a:xfrm>
            <a:off x="3924300" y="1844675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40" name="Line 24"/>
          <p:cNvSpPr>
            <a:spLocks noChangeShapeType="1"/>
          </p:cNvSpPr>
          <p:nvPr/>
        </p:nvSpPr>
        <p:spPr bwMode="auto">
          <a:xfrm>
            <a:off x="2627313" y="2133600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241" name="Group 25"/>
          <p:cNvGrpSpPr>
            <a:grpSpLocks/>
          </p:cNvGrpSpPr>
          <p:nvPr/>
        </p:nvGrpSpPr>
        <p:grpSpPr bwMode="auto">
          <a:xfrm flipH="1">
            <a:off x="1331913" y="4795838"/>
            <a:ext cx="504825" cy="431800"/>
            <a:chOff x="1020" y="2750"/>
            <a:chExt cx="318" cy="272"/>
          </a:xfrm>
        </p:grpSpPr>
        <p:sp>
          <p:nvSpPr>
            <p:cNvPr id="52338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39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0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1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42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242" name="Line 31"/>
          <p:cNvSpPr>
            <a:spLocks noChangeShapeType="1"/>
          </p:cNvSpPr>
          <p:nvPr/>
        </p:nvSpPr>
        <p:spPr bwMode="auto">
          <a:xfrm>
            <a:off x="1042988" y="35734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43" name="Line 32"/>
          <p:cNvSpPr>
            <a:spLocks noChangeShapeType="1"/>
          </p:cNvSpPr>
          <p:nvPr/>
        </p:nvSpPr>
        <p:spPr bwMode="auto">
          <a:xfrm flipH="1">
            <a:off x="2625725" y="35750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244" name="Group 33"/>
          <p:cNvGrpSpPr>
            <a:grpSpLocks/>
          </p:cNvGrpSpPr>
          <p:nvPr/>
        </p:nvGrpSpPr>
        <p:grpSpPr bwMode="auto">
          <a:xfrm flipH="1">
            <a:off x="5005388" y="2276475"/>
            <a:ext cx="504825" cy="431800"/>
            <a:chOff x="1020" y="2750"/>
            <a:chExt cx="318" cy="272"/>
          </a:xfrm>
        </p:grpSpPr>
        <p:sp>
          <p:nvSpPr>
            <p:cNvPr id="52333" name="Line 3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34" name="Line 3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35" name="Line 3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36" name="Line 3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37" name="Line 3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245" name="Oval 39"/>
          <p:cNvSpPr>
            <a:spLocks noChangeArrowheads="1"/>
          </p:cNvSpPr>
          <p:nvPr/>
        </p:nvSpPr>
        <p:spPr bwMode="auto">
          <a:xfrm>
            <a:off x="5076825" y="242093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2246" name="Group 40"/>
          <p:cNvGrpSpPr>
            <a:grpSpLocks/>
          </p:cNvGrpSpPr>
          <p:nvPr/>
        </p:nvGrpSpPr>
        <p:grpSpPr bwMode="auto">
          <a:xfrm flipH="1">
            <a:off x="3925888" y="2274888"/>
            <a:ext cx="504825" cy="431800"/>
            <a:chOff x="3470" y="3022"/>
            <a:chExt cx="318" cy="272"/>
          </a:xfrm>
        </p:grpSpPr>
        <p:grpSp>
          <p:nvGrpSpPr>
            <p:cNvPr id="52326" name="Group 41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2328" name="Line 42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29" name="Line 43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30" name="Line 44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31" name="Line 45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32" name="Line 46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2327" name="Oval 47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2247" name="Line 48"/>
          <p:cNvSpPr>
            <a:spLocks noChangeShapeType="1"/>
          </p:cNvSpPr>
          <p:nvPr/>
        </p:nvSpPr>
        <p:spPr bwMode="auto">
          <a:xfrm>
            <a:off x="4429125" y="249078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48" name="Line 49"/>
          <p:cNvSpPr>
            <a:spLocks noChangeShapeType="1"/>
          </p:cNvSpPr>
          <p:nvPr/>
        </p:nvSpPr>
        <p:spPr bwMode="auto">
          <a:xfrm>
            <a:off x="4500563" y="24923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49" name="Line 50"/>
          <p:cNvSpPr>
            <a:spLocks noChangeShapeType="1"/>
          </p:cNvSpPr>
          <p:nvPr/>
        </p:nvSpPr>
        <p:spPr bwMode="auto">
          <a:xfrm>
            <a:off x="1042988" y="2060575"/>
            <a:ext cx="0" cy="15859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50" name="Line 51"/>
          <p:cNvSpPr>
            <a:spLocks noChangeShapeType="1"/>
          </p:cNvSpPr>
          <p:nvPr/>
        </p:nvSpPr>
        <p:spPr bwMode="auto">
          <a:xfrm flipH="1">
            <a:off x="3924300" y="3789363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51" name="Line 52"/>
          <p:cNvSpPr>
            <a:spLocks noChangeShapeType="1"/>
          </p:cNvSpPr>
          <p:nvPr/>
        </p:nvSpPr>
        <p:spPr bwMode="auto">
          <a:xfrm>
            <a:off x="3924300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2252" name="Group 53"/>
          <p:cNvGrpSpPr>
            <a:grpSpLocks/>
          </p:cNvGrpSpPr>
          <p:nvPr/>
        </p:nvGrpSpPr>
        <p:grpSpPr bwMode="auto">
          <a:xfrm>
            <a:off x="3781425" y="4005263"/>
            <a:ext cx="647700" cy="1511300"/>
            <a:chOff x="2382" y="2523"/>
            <a:chExt cx="408" cy="952"/>
          </a:xfrm>
        </p:grpSpPr>
        <p:grpSp>
          <p:nvGrpSpPr>
            <p:cNvPr id="52311" name="Group 54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2321" name="Line 5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22" name="Line 5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23" name="Line 5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24" name="Line 5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25" name="Line 5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2312" name="Group 60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2316" name="Line 61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17" name="Line 62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18" name="Line 63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19" name="Line 64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20" name="Line 65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2313" name="Line 66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14" name="Line 67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15" name="Line 68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2253" name="Group 69"/>
          <p:cNvGrpSpPr>
            <a:grpSpLocks/>
          </p:cNvGrpSpPr>
          <p:nvPr/>
        </p:nvGrpSpPr>
        <p:grpSpPr bwMode="auto">
          <a:xfrm flipH="1">
            <a:off x="5003800" y="4005263"/>
            <a:ext cx="647700" cy="1511300"/>
            <a:chOff x="2382" y="2523"/>
            <a:chExt cx="408" cy="952"/>
          </a:xfrm>
        </p:grpSpPr>
        <p:grpSp>
          <p:nvGrpSpPr>
            <p:cNvPr id="52296" name="Group 70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2306" name="Line 71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07" name="Line 72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08" name="Line 73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09" name="Line 74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10" name="Line 75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2297" name="Group 76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2301" name="Line 7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02" name="Line 7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03" name="Line 79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04" name="Line 8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305" name="Line 8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2298" name="Line 82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299" name="Line 83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300" name="Line 84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2254" name="Line 85"/>
          <p:cNvSpPr>
            <a:spLocks noChangeShapeType="1"/>
          </p:cNvSpPr>
          <p:nvPr/>
        </p:nvSpPr>
        <p:spPr bwMode="auto">
          <a:xfrm>
            <a:off x="5508625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55" name="Line 86"/>
          <p:cNvSpPr>
            <a:spLocks noChangeShapeType="1"/>
          </p:cNvSpPr>
          <p:nvPr/>
        </p:nvSpPr>
        <p:spPr bwMode="auto">
          <a:xfrm>
            <a:off x="2627313" y="2133600"/>
            <a:ext cx="0" cy="1511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56" name="Line 87"/>
          <p:cNvSpPr>
            <a:spLocks noChangeShapeType="1"/>
          </p:cNvSpPr>
          <p:nvPr/>
        </p:nvSpPr>
        <p:spPr bwMode="auto">
          <a:xfrm flipH="1">
            <a:off x="1042988" y="2060575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57" name="Line 88"/>
          <p:cNvSpPr>
            <a:spLocks noChangeShapeType="1"/>
          </p:cNvSpPr>
          <p:nvPr/>
        </p:nvSpPr>
        <p:spPr bwMode="auto">
          <a:xfrm>
            <a:off x="4500563" y="3789363"/>
            <a:ext cx="0" cy="12239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58" name="Line 89"/>
          <p:cNvSpPr>
            <a:spLocks noChangeShapeType="1"/>
          </p:cNvSpPr>
          <p:nvPr/>
        </p:nvSpPr>
        <p:spPr bwMode="auto">
          <a:xfrm>
            <a:off x="4427538" y="5013325"/>
            <a:ext cx="6492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59" name="Line 90"/>
          <p:cNvSpPr>
            <a:spLocks noChangeShapeType="1"/>
          </p:cNvSpPr>
          <p:nvPr/>
        </p:nvSpPr>
        <p:spPr bwMode="auto">
          <a:xfrm rot="10800000">
            <a:off x="1258888" y="50133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60" name="Line 91"/>
          <p:cNvSpPr>
            <a:spLocks noChangeShapeType="1"/>
          </p:cNvSpPr>
          <p:nvPr/>
        </p:nvSpPr>
        <p:spPr bwMode="auto">
          <a:xfrm rot="10800000">
            <a:off x="4716463" y="42211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61" name="Line 92"/>
          <p:cNvSpPr>
            <a:spLocks noChangeShapeType="1"/>
          </p:cNvSpPr>
          <p:nvPr/>
        </p:nvSpPr>
        <p:spPr bwMode="auto">
          <a:xfrm flipH="1">
            <a:off x="4284663" y="4221163"/>
            <a:ext cx="719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62" name="Line 93"/>
          <p:cNvSpPr>
            <a:spLocks noChangeShapeType="1"/>
          </p:cNvSpPr>
          <p:nvPr/>
        </p:nvSpPr>
        <p:spPr bwMode="auto">
          <a:xfrm rot="10800000">
            <a:off x="4716463" y="249237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74" name="Line 105"/>
          <p:cNvSpPr>
            <a:spLocks noChangeShapeType="1"/>
          </p:cNvSpPr>
          <p:nvPr/>
        </p:nvSpPr>
        <p:spPr bwMode="auto">
          <a:xfrm flipV="1">
            <a:off x="1979613" y="472440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75" name="Line 106"/>
          <p:cNvSpPr>
            <a:spLocks noChangeShapeType="1"/>
          </p:cNvSpPr>
          <p:nvPr/>
        </p:nvSpPr>
        <p:spPr bwMode="auto">
          <a:xfrm flipV="1">
            <a:off x="2484438" y="3789363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0" name="Line 111"/>
          <p:cNvSpPr>
            <a:spLocks noChangeShapeType="1"/>
          </p:cNvSpPr>
          <p:nvPr/>
        </p:nvSpPr>
        <p:spPr bwMode="auto">
          <a:xfrm flipV="1">
            <a:off x="5651500" y="472440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1" name="Line 112"/>
          <p:cNvSpPr>
            <a:spLocks noChangeShapeType="1"/>
          </p:cNvSpPr>
          <p:nvPr/>
        </p:nvSpPr>
        <p:spPr bwMode="auto">
          <a:xfrm flipV="1">
            <a:off x="5651500" y="4005263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2" name="Line 113"/>
          <p:cNvSpPr>
            <a:spLocks noChangeShapeType="1"/>
          </p:cNvSpPr>
          <p:nvPr/>
        </p:nvSpPr>
        <p:spPr bwMode="auto">
          <a:xfrm flipV="1">
            <a:off x="5651500" y="2205038"/>
            <a:ext cx="0" cy="50323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3" name="Line 114"/>
          <p:cNvSpPr>
            <a:spLocks noChangeShapeType="1"/>
          </p:cNvSpPr>
          <p:nvPr/>
        </p:nvSpPr>
        <p:spPr bwMode="auto">
          <a:xfrm>
            <a:off x="5508625" y="3284538"/>
            <a:ext cx="3587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4" name="Line 115"/>
          <p:cNvSpPr>
            <a:spLocks noChangeShapeType="1"/>
          </p:cNvSpPr>
          <p:nvPr/>
        </p:nvSpPr>
        <p:spPr bwMode="auto">
          <a:xfrm flipV="1">
            <a:off x="323850" y="40767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5" name="Line 116"/>
          <p:cNvSpPr>
            <a:spLocks noChangeShapeType="1"/>
          </p:cNvSpPr>
          <p:nvPr/>
        </p:nvSpPr>
        <p:spPr bwMode="auto">
          <a:xfrm rot="10800000" flipV="1">
            <a:off x="3059113" y="4076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6" name="Oval 117"/>
          <p:cNvSpPr>
            <a:spLocks noChangeArrowheads="1"/>
          </p:cNvSpPr>
          <p:nvPr/>
        </p:nvSpPr>
        <p:spPr bwMode="auto">
          <a:xfrm>
            <a:off x="3708400" y="1412875"/>
            <a:ext cx="431800" cy="431800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2287" name="Oval 118"/>
          <p:cNvSpPr>
            <a:spLocks noChangeArrowheads="1"/>
          </p:cNvSpPr>
          <p:nvPr/>
        </p:nvSpPr>
        <p:spPr bwMode="auto">
          <a:xfrm>
            <a:off x="5292725" y="1412875"/>
            <a:ext cx="431800" cy="431800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2288" name="Line 119"/>
          <p:cNvSpPr>
            <a:spLocks noChangeShapeType="1"/>
          </p:cNvSpPr>
          <p:nvPr/>
        </p:nvSpPr>
        <p:spPr bwMode="auto">
          <a:xfrm>
            <a:off x="3924300" y="14843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89" name="Line 120"/>
          <p:cNvSpPr>
            <a:spLocks noChangeShapeType="1"/>
          </p:cNvSpPr>
          <p:nvPr/>
        </p:nvSpPr>
        <p:spPr bwMode="auto">
          <a:xfrm>
            <a:off x="5508625" y="14843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90" name="Line 121"/>
          <p:cNvSpPr>
            <a:spLocks noChangeShapeType="1"/>
          </p:cNvSpPr>
          <p:nvPr/>
        </p:nvSpPr>
        <p:spPr bwMode="auto">
          <a:xfrm flipV="1">
            <a:off x="3924300" y="11255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91" name="Line 122"/>
          <p:cNvSpPr>
            <a:spLocks noChangeShapeType="1"/>
          </p:cNvSpPr>
          <p:nvPr/>
        </p:nvSpPr>
        <p:spPr bwMode="auto">
          <a:xfrm flipV="1">
            <a:off x="5508625" y="11255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92" name="Line 123"/>
          <p:cNvSpPr>
            <a:spLocks noChangeShapeType="1"/>
          </p:cNvSpPr>
          <p:nvPr/>
        </p:nvSpPr>
        <p:spPr bwMode="auto">
          <a:xfrm>
            <a:off x="3779838" y="11255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93" name="Line 124"/>
          <p:cNvSpPr>
            <a:spLocks noChangeShapeType="1"/>
          </p:cNvSpPr>
          <p:nvPr/>
        </p:nvSpPr>
        <p:spPr bwMode="auto">
          <a:xfrm>
            <a:off x="5364163" y="11255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94" name="Line 125"/>
          <p:cNvSpPr>
            <a:spLocks noChangeShapeType="1"/>
          </p:cNvSpPr>
          <p:nvPr/>
        </p:nvSpPr>
        <p:spPr bwMode="auto">
          <a:xfrm flipH="1">
            <a:off x="3276600" y="1916113"/>
            <a:ext cx="3587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295" name="Line 126"/>
          <p:cNvSpPr>
            <a:spLocks noChangeShapeType="1"/>
          </p:cNvSpPr>
          <p:nvPr/>
        </p:nvSpPr>
        <p:spPr bwMode="auto">
          <a:xfrm flipH="1">
            <a:off x="3276600" y="2276475"/>
            <a:ext cx="3587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8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786879-D999-4AC3-8077-19D2C4DCC60C}" type="slidenum">
              <a:rPr lang="de-DE" altLang="de-DE" sz="1400">
                <a:latin typeface="Arial" charset="0"/>
              </a:rPr>
              <a:pPr/>
              <a:t>44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Differentieller Stromverstärker</a:t>
            </a:r>
          </a:p>
        </p:txBody>
      </p:sp>
      <p:sp>
        <p:nvSpPr>
          <p:cNvPr id="54277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278" name="Group 4"/>
          <p:cNvGrpSpPr>
            <a:grpSpLocks/>
          </p:cNvGrpSpPr>
          <p:nvPr/>
        </p:nvGrpSpPr>
        <p:grpSpPr bwMode="auto">
          <a:xfrm flipH="1">
            <a:off x="539750" y="3860800"/>
            <a:ext cx="504825" cy="431800"/>
            <a:chOff x="1020" y="2750"/>
            <a:chExt cx="318" cy="272"/>
          </a:xfrm>
        </p:grpSpPr>
        <p:sp>
          <p:nvSpPr>
            <p:cNvPr id="54461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62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63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64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65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279" name="Line 10"/>
          <p:cNvSpPr>
            <a:spLocks noChangeShapeType="1"/>
          </p:cNvSpPr>
          <p:nvPr/>
        </p:nvSpPr>
        <p:spPr bwMode="auto">
          <a:xfrm>
            <a:off x="1044575" y="4292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280" name="Group 11"/>
          <p:cNvGrpSpPr>
            <a:grpSpLocks/>
          </p:cNvGrpSpPr>
          <p:nvPr/>
        </p:nvGrpSpPr>
        <p:grpSpPr bwMode="auto">
          <a:xfrm>
            <a:off x="2627313" y="3862388"/>
            <a:ext cx="504825" cy="431800"/>
            <a:chOff x="1020" y="2750"/>
            <a:chExt cx="318" cy="272"/>
          </a:xfrm>
        </p:grpSpPr>
        <p:sp>
          <p:nvSpPr>
            <p:cNvPr id="54456" name="Line 12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57" name="Line 13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58" name="Line 14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59" name="Line 15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60" name="Line 16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281" name="Line 17"/>
          <p:cNvSpPr>
            <a:spLocks noChangeShapeType="1"/>
          </p:cNvSpPr>
          <p:nvPr/>
        </p:nvSpPr>
        <p:spPr bwMode="auto">
          <a:xfrm flipH="1">
            <a:off x="2627313" y="42941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82" name="Line 18"/>
          <p:cNvSpPr>
            <a:spLocks noChangeShapeType="1"/>
          </p:cNvSpPr>
          <p:nvPr/>
        </p:nvSpPr>
        <p:spPr bwMode="auto">
          <a:xfrm flipH="1" flipV="1">
            <a:off x="5508625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83" name="Line 19"/>
          <p:cNvSpPr>
            <a:spLocks noChangeShapeType="1"/>
          </p:cNvSpPr>
          <p:nvPr/>
        </p:nvSpPr>
        <p:spPr bwMode="auto">
          <a:xfrm>
            <a:off x="1042988" y="4581525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84" name="Line 20"/>
          <p:cNvSpPr>
            <a:spLocks noChangeShapeType="1"/>
          </p:cNvSpPr>
          <p:nvPr/>
        </p:nvSpPr>
        <p:spPr bwMode="auto">
          <a:xfrm>
            <a:off x="1835150" y="45831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85" name="Line 21"/>
          <p:cNvSpPr>
            <a:spLocks noChangeShapeType="1"/>
          </p:cNvSpPr>
          <p:nvPr/>
        </p:nvSpPr>
        <p:spPr bwMode="auto">
          <a:xfrm>
            <a:off x="1835150" y="52308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86" name="Line 22"/>
          <p:cNvSpPr>
            <a:spLocks noChangeShapeType="1"/>
          </p:cNvSpPr>
          <p:nvPr/>
        </p:nvSpPr>
        <p:spPr bwMode="auto">
          <a:xfrm>
            <a:off x="1692275" y="55181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287" name="Group 23"/>
          <p:cNvGrpSpPr>
            <a:grpSpLocks/>
          </p:cNvGrpSpPr>
          <p:nvPr/>
        </p:nvGrpSpPr>
        <p:grpSpPr bwMode="auto">
          <a:xfrm flipH="1">
            <a:off x="5003800" y="1485900"/>
            <a:ext cx="504825" cy="431800"/>
            <a:chOff x="1020" y="2750"/>
            <a:chExt cx="318" cy="272"/>
          </a:xfrm>
        </p:grpSpPr>
        <p:sp>
          <p:nvSpPr>
            <p:cNvPr id="54451" name="Line 2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52" name="Line 2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53" name="Line 2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54" name="Line 2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55" name="Line 2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288" name="Oval 29"/>
          <p:cNvSpPr>
            <a:spLocks noChangeArrowheads="1"/>
          </p:cNvSpPr>
          <p:nvPr/>
        </p:nvSpPr>
        <p:spPr bwMode="auto">
          <a:xfrm>
            <a:off x="5075238" y="1630363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4289" name="Group 30"/>
          <p:cNvGrpSpPr>
            <a:grpSpLocks/>
          </p:cNvGrpSpPr>
          <p:nvPr/>
        </p:nvGrpSpPr>
        <p:grpSpPr bwMode="auto">
          <a:xfrm flipH="1">
            <a:off x="3924300" y="1484313"/>
            <a:ext cx="504825" cy="431800"/>
            <a:chOff x="3470" y="3022"/>
            <a:chExt cx="318" cy="272"/>
          </a:xfrm>
        </p:grpSpPr>
        <p:grpSp>
          <p:nvGrpSpPr>
            <p:cNvPr id="54444" name="Group 31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4446" name="Line 32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47" name="Line 33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48" name="Line 34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49" name="Line 35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50" name="Line 36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445" name="Oval 37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290" name="Line 38"/>
          <p:cNvSpPr>
            <a:spLocks noChangeShapeType="1"/>
          </p:cNvSpPr>
          <p:nvPr/>
        </p:nvSpPr>
        <p:spPr bwMode="auto">
          <a:xfrm>
            <a:off x="3924300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1" name="Line 39"/>
          <p:cNvSpPr>
            <a:spLocks noChangeShapeType="1"/>
          </p:cNvSpPr>
          <p:nvPr/>
        </p:nvSpPr>
        <p:spPr bwMode="auto">
          <a:xfrm>
            <a:off x="4427538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2" name="Line 40"/>
          <p:cNvSpPr>
            <a:spLocks noChangeShapeType="1"/>
          </p:cNvSpPr>
          <p:nvPr/>
        </p:nvSpPr>
        <p:spPr bwMode="auto">
          <a:xfrm>
            <a:off x="4500563" y="1700213"/>
            <a:ext cx="0" cy="12239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3" name="Line 41"/>
          <p:cNvSpPr>
            <a:spLocks noChangeShapeType="1"/>
          </p:cNvSpPr>
          <p:nvPr/>
        </p:nvSpPr>
        <p:spPr bwMode="auto">
          <a:xfrm>
            <a:off x="3924300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4" name="Line 42"/>
          <p:cNvSpPr>
            <a:spLocks noChangeShapeType="1"/>
          </p:cNvSpPr>
          <p:nvPr/>
        </p:nvSpPr>
        <p:spPr bwMode="auto">
          <a:xfrm>
            <a:off x="3779838" y="10525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5" name="Line 43"/>
          <p:cNvSpPr>
            <a:spLocks noChangeShapeType="1"/>
          </p:cNvSpPr>
          <p:nvPr/>
        </p:nvSpPr>
        <p:spPr bwMode="auto">
          <a:xfrm flipV="1">
            <a:off x="3924300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6" name="Line 44"/>
          <p:cNvSpPr>
            <a:spLocks noChangeShapeType="1"/>
          </p:cNvSpPr>
          <p:nvPr/>
        </p:nvSpPr>
        <p:spPr bwMode="auto">
          <a:xfrm>
            <a:off x="4498975" y="1701800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7" name="Line 45"/>
          <p:cNvSpPr>
            <a:spLocks noChangeShapeType="1"/>
          </p:cNvSpPr>
          <p:nvPr/>
        </p:nvSpPr>
        <p:spPr bwMode="auto">
          <a:xfrm>
            <a:off x="5507038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8" name="Line 46"/>
          <p:cNvSpPr>
            <a:spLocks noChangeShapeType="1"/>
          </p:cNvSpPr>
          <p:nvPr/>
        </p:nvSpPr>
        <p:spPr bwMode="auto">
          <a:xfrm>
            <a:off x="5362575" y="10541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299" name="Line 47"/>
          <p:cNvSpPr>
            <a:spLocks noChangeShapeType="1"/>
          </p:cNvSpPr>
          <p:nvPr/>
        </p:nvSpPr>
        <p:spPr bwMode="auto">
          <a:xfrm flipV="1">
            <a:off x="5507038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00" name="Line 48"/>
          <p:cNvSpPr>
            <a:spLocks noChangeShapeType="1"/>
          </p:cNvSpPr>
          <p:nvPr/>
        </p:nvSpPr>
        <p:spPr bwMode="auto">
          <a:xfrm>
            <a:off x="2627313" y="2133600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301" name="Group 49"/>
          <p:cNvGrpSpPr>
            <a:grpSpLocks/>
          </p:cNvGrpSpPr>
          <p:nvPr/>
        </p:nvGrpSpPr>
        <p:grpSpPr bwMode="auto">
          <a:xfrm flipH="1">
            <a:off x="1331913" y="4795838"/>
            <a:ext cx="504825" cy="431800"/>
            <a:chOff x="1020" y="2750"/>
            <a:chExt cx="318" cy="272"/>
          </a:xfrm>
        </p:grpSpPr>
        <p:sp>
          <p:nvSpPr>
            <p:cNvPr id="54439" name="Line 5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40" name="Line 5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41" name="Line 5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42" name="Line 5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43" name="Line 5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302" name="Line 55"/>
          <p:cNvSpPr>
            <a:spLocks noChangeShapeType="1"/>
          </p:cNvSpPr>
          <p:nvPr/>
        </p:nvSpPr>
        <p:spPr bwMode="auto">
          <a:xfrm>
            <a:off x="1042988" y="35734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03" name="Line 56"/>
          <p:cNvSpPr>
            <a:spLocks noChangeShapeType="1"/>
          </p:cNvSpPr>
          <p:nvPr/>
        </p:nvSpPr>
        <p:spPr bwMode="auto">
          <a:xfrm flipH="1">
            <a:off x="2625725" y="35750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304" name="Group 57"/>
          <p:cNvGrpSpPr>
            <a:grpSpLocks/>
          </p:cNvGrpSpPr>
          <p:nvPr/>
        </p:nvGrpSpPr>
        <p:grpSpPr bwMode="auto">
          <a:xfrm flipH="1">
            <a:off x="5005388" y="2276475"/>
            <a:ext cx="504825" cy="431800"/>
            <a:chOff x="1020" y="2750"/>
            <a:chExt cx="318" cy="272"/>
          </a:xfrm>
        </p:grpSpPr>
        <p:sp>
          <p:nvSpPr>
            <p:cNvPr id="54434" name="Line 5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35" name="Line 5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36" name="Line 6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37" name="Line 6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38" name="Line 6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305" name="Oval 63"/>
          <p:cNvSpPr>
            <a:spLocks noChangeArrowheads="1"/>
          </p:cNvSpPr>
          <p:nvPr/>
        </p:nvSpPr>
        <p:spPr bwMode="auto">
          <a:xfrm>
            <a:off x="5076825" y="242093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4306" name="Group 64"/>
          <p:cNvGrpSpPr>
            <a:grpSpLocks/>
          </p:cNvGrpSpPr>
          <p:nvPr/>
        </p:nvGrpSpPr>
        <p:grpSpPr bwMode="auto">
          <a:xfrm flipH="1">
            <a:off x="3925888" y="2274888"/>
            <a:ext cx="504825" cy="431800"/>
            <a:chOff x="3470" y="3022"/>
            <a:chExt cx="318" cy="272"/>
          </a:xfrm>
        </p:grpSpPr>
        <p:grpSp>
          <p:nvGrpSpPr>
            <p:cNvPr id="54427" name="Group 65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4429" name="Line 66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30" name="Line 67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31" name="Line 68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32" name="Line 69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33" name="Line 70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428" name="Oval 71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307" name="Line 72"/>
          <p:cNvSpPr>
            <a:spLocks noChangeShapeType="1"/>
          </p:cNvSpPr>
          <p:nvPr/>
        </p:nvSpPr>
        <p:spPr bwMode="auto">
          <a:xfrm>
            <a:off x="4429125" y="249078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08" name="Line 73"/>
          <p:cNvSpPr>
            <a:spLocks noChangeShapeType="1"/>
          </p:cNvSpPr>
          <p:nvPr/>
        </p:nvSpPr>
        <p:spPr bwMode="auto">
          <a:xfrm>
            <a:off x="4500563" y="24923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09" name="Line 74"/>
          <p:cNvSpPr>
            <a:spLocks noChangeShapeType="1"/>
          </p:cNvSpPr>
          <p:nvPr/>
        </p:nvSpPr>
        <p:spPr bwMode="auto">
          <a:xfrm>
            <a:off x="1042988" y="2060575"/>
            <a:ext cx="0" cy="15859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10" name="Line 75"/>
          <p:cNvSpPr>
            <a:spLocks noChangeShapeType="1"/>
          </p:cNvSpPr>
          <p:nvPr/>
        </p:nvSpPr>
        <p:spPr bwMode="auto">
          <a:xfrm flipH="1">
            <a:off x="3924300" y="29241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11" name="Line 76"/>
          <p:cNvSpPr>
            <a:spLocks noChangeShapeType="1"/>
          </p:cNvSpPr>
          <p:nvPr/>
        </p:nvSpPr>
        <p:spPr bwMode="auto">
          <a:xfrm>
            <a:off x="3924300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312" name="Group 77"/>
          <p:cNvGrpSpPr>
            <a:grpSpLocks/>
          </p:cNvGrpSpPr>
          <p:nvPr/>
        </p:nvGrpSpPr>
        <p:grpSpPr bwMode="auto">
          <a:xfrm>
            <a:off x="3781425" y="4005263"/>
            <a:ext cx="647700" cy="1511300"/>
            <a:chOff x="2382" y="2523"/>
            <a:chExt cx="408" cy="952"/>
          </a:xfrm>
        </p:grpSpPr>
        <p:grpSp>
          <p:nvGrpSpPr>
            <p:cNvPr id="54412" name="Group 78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4422" name="Line 79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23" name="Line 80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24" name="Line 81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25" name="Line 82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26" name="Line 83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4413" name="Group 84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4417" name="Line 8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18" name="Line 8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19" name="Line 8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20" name="Line 8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21" name="Line 8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414" name="Line 90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15" name="Line 91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16" name="Line 92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4313" name="Group 93"/>
          <p:cNvGrpSpPr>
            <a:grpSpLocks/>
          </p:cNvGrpSpPr>
          <p:nvPr/>
        </p:nvGrpSpPr>
        <p:grpSpPr bwMode="auto">
          <a:xfrm flipH="1">
            <a:off x="5003800" y="4005263"/>
            <a:ext cx="647700" cy="1511300"/>
            <a:chOff x="2382" y="2523"/>
            <a:chExt cx="408" cy="952"/>
          </a:xfrm>
        </p:grpSpPr>
        <p:grpSp>
          <p:nvGrpSpPr>
            <p:cNvPr id="54397" name="Group 94"/>
            <p:cNvGrpSpPr>
              <a:grpSpLocks/>
            </p:cNvGrpSpPr>
            <p:nvPr/>
          </p:nvGrpSpPr>
          <p:grpSpPr bwMode="auto">
            <a:xfrm>
              <a:off x="2472" y="3022"/>
              <a:ext cx="318" cy="272"/>
              <a:chOff x="1020" y="2750"/>
              <a:chExt cx="318" cy="272"/>
            </a:xfrm>
          </p:grpSpPr>
          <p:sp>
            <p:nvSpPr>
              <p:cNvPr id="54407" name="Line 95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08" name="Line 96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09" name="Line 97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10" name="Line 98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11" name="Line 99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4398" name="Group 100"/>
            <p:cNvGrpSpPr>
              <a:grpSpLocks/>
            </p:cNvGrpSpPr>
            <p:nvPr/>
          </p:nvGrpSpPr>
          <p:grpSpPr bwMode="auto">
            <a:xfrm>
              <a:off x="2472" y="2523"/>
              <a:ext cx="318" cy="272"/>
              <a:chOff x="1020" y="2750"/>
              <a:chExt cx="318" cy="272"/>
            </a:xfrm>
          </p:grpSpPr>
          <p:sp>
            <p:nvSpPr>
              <p:cNvPr id="54402" name="Line 101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03" name="Line 102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04" name="Line 103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05" name="Line 104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406" name="Line 105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399" name="Line 106"/>
            <p:cNvSpPr>
              <a:spLocks noChangeShapeType="1"/>
            </p:cNvSpPr>
            <p:nvPr/>
          </p:nvSpPr>
          <p:spPr bwMode="auto">
            <a:xfrm flipV="1">
              <a:off x="2472" y="2795"/>
              <a:ext cx="0" cy="22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00" name="Line 107"/>
            <p:cNvSpPr>
              <a:spLocks noChangeShapeType="1"/>
            </p:cNvSpPr>
            <p:nvPr/>
          </p:nvSpPr>
          <p:spPr bwMode="auto">
            <a:xfrm>
              <a:off x="2472" y="3294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401" name="Line 108"/>
            <p:cNvSpPr>
              <a:spLocks noChangeShapeType="1"/>
            </p:cNvSpPr>
            <p:nvPr/>
          </p:nvSpPr>
          <p:spPr bwMode="auto">
            <a:xfrm>
              <a:off x="2382" y="3475"/>
              <a:ext cx="18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314" name="Line 109"/>
          <p:cNvSpPr>
            <a:spLocks noChangeShapeType="1"/>
          </p:cNvSpPr>
          <p:nvPr/>
        </p:nvSpPr>
        <p:spPr bwMode="auto">
          <a:xfrm>
            <a:off x="5508625" y="2708275"/>
            <a:ext cx="0" cy="1296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15" name="Line 110"/>
          <p:cNvSpPr>
            <a:spLocks noChangeShapeType="1"/>
          </p:cNvSpPr>
          <p:nvPr/>
        </p:nvSpPr>
        <p:spPr bwMode="auto">
          <a:xfrm>
            <a:off x="2627313" y="2133600"/>
            <a:ext cx="0" cy="1511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16" name="Line 111"/>
          <p:cNvSpPr>
            <a:spLocks noChangeShapeType="1"/>
          </p:cNvSpPr>
          <p:nvPr/>
        </p:nvSpPr>
        <p:spPr bwMode="auto">
          <a:xfrm flipH="1">
            <a:off x="1042988" y="2060575"/>
            <a:ext cx="28813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17" name="Line 112"/>
          <p:cNvSpPr>
            <a:spLocks noChangeShapeType="1"/>
          </p:cNvSpPr>
          <p:nvPr/>
        </p:nvSpPr>
        <p:spPr bwMode="auto">
          <a:xfrm rot="10800000">
            <a:off x="1258888" y="50133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18" name="Line 113"/>
          <p:cNvSpPr>
            <a:spLocks noChangeShapeType="1"/>
          </p:cNvSpPr>
          <p:nvPr/>
        </p:nvSpPr>
        <p:spPr bwMode="auto">
          <a:xfrm rot="10800000">
            <a:off x="4716463" y="4221163"/>
            <a:ext cx="4302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19" name="Line 114"/>
          <p:cNvSpPr>
            <a:spLocks noChangeShapeType="1"/>
          </p:cNvSpPr>
          <p:nvPr/>
        </p:nvSpPr>
        <p:spPr bwMode="auto">
          <a:xfrm flipH="1">
            <a:off x="4284663" y="4221163"/>
            <a:ext cx="5032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20" name="Line 115"/>
          <p:cNvSpPr>
            <a:spLocks noChangeShapeType="1"/>
          </p:cNvSpPr>
          <p:nvPr/>
        </p:nvSpPr>
        <p:spPr bwMode="auto">
          <a:xfrm rot="10800000">
            <a:off x="4716463" y="2492375"/>
            <a:ext cx="3571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21" name="Line 116"/>
          <p:cNvSpPr>
            <a:spLocks noChangeShapeType="1"/>
          </p:cNvSpPr>
          <p:nvPr/>
        </p:nvSpPr>
        <p:spPr bwMode="auto">
          <a:xfrm rot="10800000">
            <a:off x="4716463" y="5013325"/>
            <a:ext cx="43021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22" name="Line 117"/>
          <p:cNvSpPr>
            <a:spLocks noChangeShapeType="1"/>
          </p:cNvSpPr>
          <p:nvPr/>
        </p:nvSpPr>
        <p:spPr bwMode="auto">
          <a:xfrm flipH="1">
            <a:off x="4284663" y="5013325"/>
            <a:ext cx="5032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23" name="Line 118"/>
          <p:cNvSpPr>
            <a:spLocks noChangeShapeType="1"/>
          </p:cNvSpPr>
          <p:nvPr/>
        </p:nvSpPr>
        <p:spPr bwMode="auto">
          <a:xfrm flipH="1" flipV="1">
            <a:off x="8243888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324" name="Group 119"/>
          <p:cNvGrpSpPr>
            <a:grpSpLocks/>
          </p:cNvGrpSpPr>
          <p:nvPr/>
        </p:nvGrpSpPr>
        <p:grpSpPr bwMode="auto">
          <a:xfrm flipH="1">
            <a:off x="7739063" y="1485900"/>
            <a:ext cx="504825" cy="431800"/>
            <a:chOff x="1020" y="2750"/>
            <a:chExt cx="318" cy="272"/>
          </a:xfrm>
        </p:grpSpPr>
        <p:sp>
          <p:nvSpPr>
            <p:cNvPr id="54392" name="Line 12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93" name="Line 12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94" name="Line 12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95" name="Line 12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96" name="Line 12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325" name="Oval 125"/>
          <p:cNvSpPr>
            <a:spLocks noChangeArrowheads="1"/>
          </p:cNvSpPr>
          <p:nvPr/>
        </p:nvSpPr>
        <p:spPr bwMode="auto">
          <a:xfrm>
            <a:off x="7810500" y="1630363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4326" name="Group 126"/>
          <p:cNvGrpSpPr>
            <a:grpSpLocks/>
          </p:cNvGrpSpPr>
          <p:nvPr/>
        </p:nvGrpSpPr>
        <p:grpSpPr bwMode="auto">
          <a:xfrm flipH="1">
            <a:off x="6659563" y="1484313"/>
            <a:ext cx="504825" cy="431800"/>
            <a:chOff x="3470" y="3022"/>
            <a:chExt cx="318" cy="272"/>
          </a:xfrm>
        </p:grpSpPr>
        <p:grpSp>
          <p:nvGrpSpPr>
            <p:cNvPr id="54385" name="Group 127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4387" name="Line 128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88" name="Line 129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89" name="Line 130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90" name="Line 131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91" name="Line 132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386" name="Oval 133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327" name="Line 134"/>
          <p:cNvSpPr>
            <a:spLocks noChangeShapeType="1"/>
          </p:cNvSpPr>
          <p:nvPr/>
        </p:nvSpPr>
        <p:spPr bwMode="auto">
          <a:xfrm>
            <a:off x="6659563" y="19161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28" name="Line 135"/>
          <p:cNvSpPr>
            <a:spLocks noChangeShapeType="1"/>
          </p:cNvSpPr>
          <p:nvPr/>
        </p:nvSpPr>
        <p:spPr bwMode="auto">
          <a:xfrm>
            <a:off x="7162800" y="1700213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29" name="Line 136"/>
          <p:cNvSpPr>
            <a:spLocks noChangeShapeType="1"/>
          </p:cNvSpPr>
          <p:nvPr/>
        </p:nvSpPr>
        <p:spPr bwMode="auto">
          <a:xfrm>
            <a:off x="7235825" y="1700213"/>
            <a:ext cx="0" cy="12239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30" name="Line 137"/>
          <p:cNvSpPr>
            <a:spLocks noChangeShapeType="1"/>
          </p:cNvSpPr>
          <p:nvPr/>
        </p:nvSpPr>
        <p:spPr bwMode="auto">
          <a:xfrm>
            <a:off x="6659563" y="1268413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31" name="Line 138"/>
          <p:cNvSpPr>
            <a:spLocks noChangeShapeType="1"/>
          </p:cNvSpPr>
          <p:nvPr/>
        </p:nvSpPr>
        <p:spPr bwMode="auto">
          <a:xfrm>
            <a:off x="6515100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32" name="Line 139"/>
          <p:cNvSpPr>
            <a:spLocks noChangeShapeType="1"/>
          </p:cNvSpPr>
          <p:nvPr/>
        </p:nvSpPr>
        <p:spPr bwMode="auto">
          <a:xfrm flipV="1">
            <a:off x="6659563" y="105251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33" name="Line 140"/>
          <p:cNvSpPr>
            <a:spLocks noChangeShapeType="1"/>
          </p:cNvSpPr>
          <p:nvPr/>
        </p:nvSpPr>
        <p:spPr bwMode="auto">
          <a:xfrm>
            <a:off x="7234238" y="1701800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34" name="Line 141"/>
          <p:cNvSpPr>
            <a:spLocks noChangeShapeType="1"/>
          </p:cNvSpPr>
          <p:nvPr/>
        </p:nvSpPr>
        <p:spPr bwMode="auto">
          <a:xfrm>
            <a:off x="8242300" y="12700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35" name="Line 142"/>
          <p:cNvSpPr>
            <a:spLocks noChangeShapeType="1"/>
          </p:cNvSpPr>
          <p:nvPr/>
        </p:nvSpPr>
        <p:spPr bwMode="auto">
          <a:xfrm>
            <a:off x="8097838" y="1054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36" name="Line 143"/>
          <p:cNvSpPr>
            <a:spLocks noChangeShapeType="1"/>
          </p:cNvSpPr>
          <p:nvPr/>
        </p:nvSpPr>
        <p:spPr bwMode="auto">
          <a:xfrm flipV="1">
            <a:off x="8242300" y="10541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4337" name="Group 144"/>
          <p:cNvGrpSpPr>
            <a:grpSpLocks/>
          </p:cNvGrpSpPr>
          <p:nvPr/>
        </p:nvGrpSpPr>
        <p:grpSpPr bwMode="auto">
          <a:xfrm flipH="1">
            <a:off x="7740650" y="2276475"/>
            <a:ext cx="504825" cy="431800"/>
            <a:chOff x="1020" y="2750"/>
            <a:chExt cx="318" cy="272"/>
          </a:xfrm>
        </p:grpSpPr>
        <p:sp>
          <p:nvSpPr>
            <p:cNvPr id="54380" name="Line 14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81" name="Line 14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82" name="Line 14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83" name="Line 14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384" name="Line 14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4338" name="Oval 150"/>
          <p:cNvSpPr>
            <a:spLocks noChangeArrowheads="1"/>
          </p:cNvSpPr>
          <p:nvPr/>
        </p:nvSpPr>
        <p:spPr bwMode="auto">
          <a:xfrm>
            <a:off x="7812088" y="2420938"/>
            <a:ext cx="144462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4339" name="Group 151"/>
          <p:cNvGrpSpPr>
            <a:grpSpLocks/>
          </p:cNvGrpSpPr>
          <p:nvPr/>
        </p:nvGrpSpPr>
        <p:grpSpPr bwMode="auto">
          <a:xfrm flipH="1">
            <a:off x="6661150" y="2274888"/>
            <a:ext cx="504825" cy="431800"/>
            <a:chOff x="3470" y="3022"/>
            <a:chExt cx="318" cy="272"/>
          </a:xfrm>
        </p:grpSpPr>
        <p:grpSp>
          <p:nvGrpSpPr>
            <p:cNvPr id="54373" name="Group 152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54375" name="Line 153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76" name="Line 154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77" name="Line 155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78" name="Line 156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379" name="Line 157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4374" name="Oval 158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340" name="Line 159"/>
          <p:cNvSpPr>
            <a:spLocks noChangeShapeType="1"/>
          </p:cNvSpPr>
          <p:nvPr/>
        </p:nvSpPr>
        <p:spPr bwMode="auto">
          <a:xfrm>
            <a:off x="7164388" y="2490788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1" name="Line 160"/>
          <p:cNvSpPr>
            <a:spLocks noChangeShapeType="1"/>
          </p:cNvSpPr>
          <p:nvPr/>
        </p:nvSpPr>
        <p:spPr bwMode="auto">
          <a:xfrm>
            <a:off x="7235825" y="2492375"/>
            <a:ext cx="5762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2" name="Line 161"/>
          <p:cNvSpPr>
            <a:spLocks noChangeShapeType="1"/>
          </p:cNvSpPr>
          <p:nvPr/>
        </p:nvSpPr>
        <p:spPr bwMode="auto">
          <a:xfrm flipH="1">
            <a:off x="6659563" y="2924175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3" name="Line 162"/>
          <p:cNvSpPr>
            <a:spLocks noChangeShapeType="1"/>
          </p:cNvSpPr>
          <p:nvPr/>
        </p:nvSpPr>
        <p:spPr bwMode="auto">
          <a:xfrm rot="10800000">
            <a:off x="7451725" y="2492375"/>
            <a:ext cx="3571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4" name="Line 163"/>
          <p:cNvSpPr>
            <a:spLocks noChangeShapeType="1"/>
          </p:cNvSpPr>
          <p:nvPr/>
        </p:nvSpPr>
        <p:spPr bwMode="auto">
          <a:xfrm>
            <a:off x="6659563" y="2708275"/>
            <a:ext cx="0" cy="1657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5" name="Oval 164"/>
          <p:cNvSpPr>
            <a:spLocks noChangeArrowheads="1"/>
          </p:cNvSpPr>
          <p:nvPr/>
        </p:nvSpPr>
        <p:spPr bwMode="auto">
          <a:xfrm>
            <a:off x="6443663" y="4365625"/>
            <a:ext cx="433387" cy="43338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346" name="Line 165"/>
          <p:cNvSpPr>
            <a:spLocks noChangeShapeType="1"/>
          </p:cNvSpPr>
          <p:nvPr/>
        </p:nvSpPr>
        <p:spPr bwMode="auto">
          <a:xfrm>
            <a:off x="6659563" y="47974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7" name="Line 166"/>
          <p:cNvSpPr>
            <a:spLocks noChangeShapeType="1"/>
          </p:cNvSpPr>
          <p:nvPr/>
        </p:nvSpPr>
        <p:spPr bwMode="auto">
          <a:xfrm>
            <a:off x="6516688" y="50847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8" name="Line 167"/>
          <p:cNvSpPr>
            <a:spLocks noChangeShapeType="1"/>
          </p:cNvSpPr>
          <p:nvPr/>
        </p:nvSpPr>
        <p:spPr bwMode="auto">
          <a:xfrm>
            <a:off x="8243888" y="2708275"/>
            <a:ext cx="0" cy="1657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49" name="Oval 168"/>
          <p:cNvSpPr>
            <a:spLocks noChangeArrowheads="1"/>
          </p:cNvSpPr>
          <p:nvPr/>
        </p:nvSpPr>
        <p:spPr bwMode="auto">
          <a:xfrm>
            <a:off x="8027988" y="4365625"/>
            <a:ext cx="433387" cy="43338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350" name="Line 169"/>
          <p:cNvSpPr>
            <a:spLocks noChangeShapeType="1"/>
          </p:cNvSpPr>
          <p:nvPr/>
        </p:nvSpPr>
        <p:spPr bwMode="auto">
          <a:xfrm>
            <a:off x="8243888" y="47974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1" name="Line 170"/>
          <p:cNvSpPr>
            <a:spLocks noChangeShapeType="1"/>
          </p:cNvSpPr>
          <p:nvPr/>
        </p:nvSpPr>
        <p:spPr bwMode="auto">
          <a:xfrm>
            <a:off x="8101013" y="50847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2" name="Line 171"/>
          <p:cNvSpPr>
            <a:spLocks noChangeShapeType="1"/>
          </p:cNvSpPr>
          <p:nvPr/>
        </p:nvSpPr>
        <p:spPr bwMode="auto">
          <a:xfrm flipH="1">
            <a:off x="6372225" y="2133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3" name="Line 172"/>
          <p:cNvSpPr>
            <a:spLocks noChangeShapeType="1"/>
          </p:cNvSpPr>
          <p:nvPr/>
        </p:nvSpPr>
        <p:spPr bwMode="auto">
          <a:xfrm flipH="1">
            <a:off x="8243888" y="21336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4" name="Line 173"/>
          <p:cNvSpPr>
            <a:spLocks noChangeShapeType="1"/>
          </p:cNvSpPr>
          <p:nvPr/>
        </p:nvSpPr>
        <p:spPr bwMode="auto">
          <a:xfrm flipH="1">
            <a:off x="8243888" y="29241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5" name="Line 174"/>
          <p:cNvSpPr>
            <a:spLocks noChangeShapeType="1"/>
          </p:cNvSpPr>
          <p:nvPr/>
        </p:nvSpPr>
        <p:spPr bwMode="auto">
          <a:xfrm flipH="1">
            <a:off x="6156325" y="19891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6" name="Line 175"/>
          <p:cNvSpPr>
            <a:spLocks noChangeShapeType="1"/>
          </p:cNvSpPr>
          <p:nvPr/>
        </p:nvSpPr>
        <p:spPr bwMode="auto">
          <a:xfrm>
            <a:off x="8388350" y="19891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7" name="Line 176"/>
          <p:cNvSpPr>
            <a:spLocks noChangeShapeType="1"/>
          </p:cNvSpPr>
          <p:nvPr/>
        </p:nvSpPr>
        <p:spPr bwMode="auto">
          <a:xfrm>
            <a:off x="6659563" y="44370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8" name="Line 177"/>
          <p:cNvSpPr>
            <a:spLocks noChangeShapeType="1"/>
          </p:cNvSpPr>
          <p:nvPr/>
        </p:nvSpPr>
        <p:spPr bwMode="auto">
          <a:xfrm>
            <a:off x="8243888" y="44370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59" name="Line 178"/>
          <p:cNvSpPr>
            <a:spLocks noChangeShapeType="1"/>
          </p:cNvSpPr>
          <p:nvPr/>
        </p:nvSpPr>
        <p:spPr bwMode="auto">
          <a:xfrm>
            <a:off x="8388350" y="30686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60" name="Line 179"/>
          <p:cNvSpPr>
            <a:spLocks noChangeShapeType="1"/>
          </p:cNvSpPr>
          <p:nvPr/>
        </p:nvSpPr>
        <p:spPr bwMode="auto">
          <a:xfrm>
            <a:off x="6516688" y="12684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61" name="Line 180"/>
          <p:cNvSpPr>
            <a:spLocks noChangeShapeType="1"/>
          </p:cNvSpPr>
          <p:nvPr/>
        </p:nvSpPr>
        <p:spPr bwMode="auto">
          <a:xfrm>
            <a:off x="8388350" y="1268413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62" name="Text Box 181"/>
          <p:cNvSpPr txBox="1">
            <a:spLocks noChangeArrowheads="1"/>
          </p:cNvSpPr>
          <p:nvPr/>
        </p:nvSpPr>
        <p:spPr bwMode="auto">
          <a:xfrm>
            <a:off x="6443663" y="5373688"/>
            <a:ext cx="2225675" cy="27463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Differentieller Stromverstärker</a:t>
            </a:r>
          </a:p>
        </p:txBody>
      </p:sp>
      <p:sp>
        <p:nvSpPr>
          <p:cNvPr id="54363" name="Line 182"/>
          <p:cNvSpPr>
            <a:spLocks noChangeShapeType="1"/>
          </p:cNvSpPr>
          <p:nvPr/>
        </p:nvSpPr>
        <p:spPr bwMode="auto">
          <a:xfrm>
            <a:off x="468313" y="40767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64" name="Line 183"/>
          <p:cNvSpPr>
            <a:spLocks noChangeShapeType="1"/>
          </p:cNvSpPr>
          <p:nvPr/>
        </p:nvSpPr>
        <p:spPr bwMode="auto">
          <a:xfrm rot="10800000">
            <a:off x="2987675" y="40767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65" name="Line 184"/>
          <p:cNvSpPr>
            <a:spLocks noChangeShapeType="1"/>
          </p:cNvSpPr>
          <p:nvPr/>
        </p:nvSpPr>
        <p:spPr bwMode="auto">
          <a:xfrm>
            <a:off x="5508625" y="3284538"/>
            <a:ext cx="3587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4366" name="Object 185"/>
          <p:cNvGraphicFramePr>
            <a:graphicFrameLocks noChangeAspect="1"/>
          </p:cNvGraphicFramePr>
          <p:nvPr/>
        </p:nvGraphicFramePr>
        <p:xfrm>
          <a:off x="6732588" y="4005263"/>
          <a:ext cx="2190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1" name="Formel" r:id="rId3" imgW="165028" imgH="228501" progId="Equation.3">
                  <p:embed/>
                </p:oleObj>
              </mc:Choice>
              <mc:Fallback>
                <p:oleObj name="Formel" r:id="rId3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005263"/>
                        <a:ext cx="2190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7" name="Object 186"/>
          <p:cNvGraphicFramePr>
            <a:graphicFrameLocks noChangeAspect="1"/>
          </p:cNvGraphicFramePr>
          <p:nvPr/>
        </p:nvGraphicFramePr>
        <p:xfrm>
          <a:off x="8316913" y="4005263"/>
          <a:ext cx="2174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2" name="Formel" r:id="rId5" imgW="165028" imgH="228501" progId="Equation.3">
                  <p:embed/>
                </p:oleObj>
              </mc:Choice>
              <mc:Fallback>
                <p:oleObj name="Formel" r:id="rId5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4005263"/>
                        <a:ext cx="217487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8" name="Object 187"/>
          <p:cNvGraphicFramePr>
            <a:graphicFrameLocks noChangeAspect="1"/>
          </p:cNvGraphicFramePr>
          <p:nvPr/>
        </p:nvGraphicFramePr>
        <p:xfrm>
          <a:off x="5940425" y="1268413"/>
          <a:ext cx="5048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3" name="Formel" r:id="rId7" imgW="381000" imgH="228600" progId="Equation.3">
                  <p:embed/>
                </p:oleObj>
              </mc:Choice>
              <mc:Fallback>
                <p:oleObj name="Formel" r:id="rId7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268413"/>
                        <a:ext cx="5048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9" name="Object 188"/>
          <p:cNvGraphicFramePr>
            <a:graphicFrameLocks noChangeAspect="1"/>
          </p:cNvGraphicFramePr>
          <p:nvPr/>
        </p:nvGraphicFramePr>
        <p:xfrm>
          <a:off x="8467725" y="1268413"/>
          <a:ext cx="4873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4" name="Formel" r:id="rId9" imgW="381000" imgH="228600" progId="Equation.3">
                  <p:embed/>
                </p:oleObj>
              </mc:Choice>
              <mc:Fallback>
                <p:oleObj name="Formel" r:id="rId9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725" y="1268413"/>
                        <a:ext cx="4873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0" name="Object 189"/>
          <p:cNvGraphicFramePr>
            <a:graphicFrameLocks noChangeAspect="1"/>
          </p:cNvGraphicFramePr>
          <p:nvPr/>
        </p:nvGraphicFramePr>
        <p:xfrm>
          <a:off x="8388350" y="3213100"/>
          <a:ext cx="4381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5" name="Formel" r:id="rId11" imgW="342603" imgH="215713" progId="Equation.3">
                  <p:embed/>
                </p:oleObj>
              </mc:Choice>
              <mc:Fallback>
                <p:oleObj name="Formel" r:id="rId11" imgW="342603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3213100"/>
                        <a:ext cx="4381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1" name="Object 190"/>
          <p:cNvGraphicFramePr>
            <a:graphicFrameLocks noChangeAspect="1"/>
          </p:cNvGraphicFramePr>
          <p:nvPr/>
        </p:nvGraphicFramePr>
        <p:xfrm>
          <a:off x="6084888" y="2060575"/>
          <a:ext cx="15081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6" name="Formel" r:id="rId13" imgW="114151" imgH="215619" progId="Equation.3">
                  <p:embed/>
                </p:oleObj>
              </mc:Choice>
              <mc:Fallback>
                <p:oleObj name="Formel" r:id="rId1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060575"/>
                        <a:ext cx="150812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2" name="Object 191"/>
          <p:cNvGraphicFramePr>
            <a:graphicFrameLocks noChangeAspect="1"/>
          </p:cNvGraphicFramePr>
          <p:nvPr/>
        </p:nvGraphicFramePr>
        <p:xfrm>
          <a:off x="8667750" y="2060575"/>
          <a:ext cx="1682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27" name="Formel" r:id="rId15" imgW="126780" imgH="215526" progId="Equation.3">
                  <p:embed/>
                </p:oleObj>
              </mc:Choice>
              <mc:Fallback>
                <p:oleObj name="Formel" r:id="rId15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0" y="2060575"/>
                        <a:ext cx="1682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505200" y="2362200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TCP</a:t>
            </a:r>
            <a:endParaRPr lang="de-DE" dirty="0"/>
          </a:p>
        </p:txBody>
      </p:sp>
      <p:sp>
        <p:nvSpPr>
          <p:cNvPr id="194" name="Textfeld 193"/>
          <p:cNvSpPr txBox="1"/>
          <p:nvPr/>
        </p:nvSpPr>
        <p:spPr>
          <a:xfrm>
            <a:off x="5334000" y="2362200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TCP</a:t>
            </a:r>
            <a:endParaRPr lang="de-DE" dirty="0"/>
          </a:p>
        </p:txBody>
      </p:sp>
      <p:sp>
        <p:nvSpPr>
          <p:cNvPr id="195" name="Textfeld 194"/>
          <p:cNvSpPr txBox="1"/>
          <p:nvPr/>
        </p:nvSpPr>
        <p:spPr>
          <a:xfrm>
            <a:off x="3586210" y="1524000"/>
            <a:ext cx="48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Tdio</a:t>
            </a:r>
            <a:endParaRPr lang="de-DE" dirty="0"/>
          </a:p>
        </p:txBody>
      </p:sp>
      <p:sp>
        <p:nvSpPr>
          <p:cNvPr id="196" name="Textfeld 195"/>
          <p:cNvSpPr txBox="1"/>
          <p:nvPr/>
        </p:nvSpPr>
        <p:spPr>
          <a:xfrm>
            <a:off x="5291521" y="15240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Tload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97C71-30B5-4000-B90B-CF7C6745BCF4}" type="slidenum">
              <a:rPr lang="de-DE" altLang="de-DE" sz="1400">
                <a:latin typeface="Arial" charset="0"/>
              </a:rPr>
              <a:pPr/>
              <a:t>45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395288" y="5157788"/>
            <a:ext cx="7345362" cy="1152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Symmetrischer Verstärker: Verstärkung</a:t>
            </a:r>
          </a:p>
        </p:txBody>
      </p:sp>
      <p:sp>
        <p:nvSpPr>
          <p:cNvPr id="55302" name="Line 4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03" name="Group 5"/>
          <p:cNvGrpSpPr>
            <a:grpSpLocks/>
          </p:cNvGrpSpPr>
          <p:nvPr/>
        </p:nvGrpSpPr>
        <p:grpSpPr bwMode="auto">
          <a:xfrm flipH="1">
            <a:off x="3060700" y="2563813"/>
            <a:ext cx="504825" cy="431800"/>
            <a:chOff x="1020" y="2750"/>
            <a:chExt cx="318" cy="272"/>
          </a:xfrm>
        </p:grpSpPr>
        <p:sp>
          <p:nvSpPr>
            <p:cNvPr id="55436" name="Line 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7" name="Line 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8" name="Line 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9" name="Line 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40" name="Line 1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04" name="Line 11"/>
          <p:cNvSpPr>
            <a:spLocks noChangeShapeType="1"/>
          </p:cNvSpPr>
          <p:nvPr/>
        </p:nvSpPr>
        <p:spPr bwMode="auto">
          <a:xfrm>
            <a:off x="3565525" y="29956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5" name="Line 12"/>
          <p:cNvSpPr>
            <a:spLocks noChangeShapeType="1"/>
          </p:cNvSpPr>
          <p:nvPr/>
        </p:nvSpPr>
        <p:spPr bwMode="auto">
          <a:xfrm flipV="1">
            <a:off x="3563938" y="2274888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06" name="Group 13"/>
          <p:cNvGrpSpPr>
            <a:grpSpLocks/>
          </p:cNvGrpSpPr>
          <p:nvPr/>
        </p:nvGrpSpPr>
        <p:grpSpPr bwMode="auto">
          <a:xfrm>
            <a:off x="5148263" y="2565400"/>
            <a:ext cx="504825" cy="431800"/>
            <a:chOff x="1020" y="2750"/>
            <a:chExt cx="318" cy="272"/>
          </a:xfrm>
        </p:grpSpPr>
        <p:sp>
          <p:nvSpPr>
            <p:cNvPr id="55431" name="Line 1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2" name="Line 1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3" name="Line 1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4" name="Line 1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5" name="Line 1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07" name="Line 19"/>
          <p:cNvSpPr>
            <a:spLocks noChangeShapeType="1"/>
          </p:cNvSpPr>
          <p:nvPr/>
        </p:nvSpPr>
        <p:spPr bwMode="auto">
          <a:xfrm flipH="1">
            <a:off x="5148263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8" name="Line 20"/>
          <p:cNvSpPr>
            <a:spLocks noChangeShapeType="1"/>
          </p:cNvSpPr>
          <p:nvPr/>
        </p:nvSpPr>
        <p:spPr bwMode="auto">
          <a:xfrm flipH="1" flipV="1">
            <a:off x="5148263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09" name="Line 21"/>
          <p:cNvSpPr>
            <a:spLocks noChangeShapeType="1"/>
          </p:cNvSpPr>
          <p:nvPr/>
        </p:nvSpPr>
        <p:spPr bwMode="auto">
          <a:xfrm>
            <a:off x="3563938" y="32845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0" name="Line 22"/>
          <p:cNvSpPr>
            <a:spLocks noChangeShapeType="1"/>
          </p:cNvSpPr>
          <p:nvPr/>
        </p:nvSpPr>
        <p:spPr bwMode="auto">
          <a:xfrm>
            <a:off x="4354513" y="39370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1" name="Line 23"/>
          <p:cNvSpPr>
            <a:spLocks noChangeShapeType="1"/>
          </p:cNvSpPr>
          <p:nvPr/>
        </p:nvSpPr>
        <p:spPr bwMode="auto">
          <a:xfrm>
            <a:off x="4354513" y="45847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2" name="Line 24"/>
          <p:cNvSpPr>
            <a:spLocks noChangeShapeType="1"/>
          </p:cNvSpPr>
          <p:nvPr/>
        </p:nvSpPr>
        <p:spPr bwMode="auto">
          <a:xfrm>
            <a:off x="4211638" y="48720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3" name="Line 25"/>
          <p:cNvSpPr>
            <a:spLocks noChangeShapeType="1"/>
          </p:cNvSpPr>
          <p:nvPr/>
        </p:nvSpPr>
        <p:spPr bwMode="auto">
          <a:xfrm>
            <a:off x="3563938" y="19145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4" name="Line 26"/>
          <p:cNvSpPr>
            <a:spLocks noChangeShapeType="1"/>
          </p:cNvSpPr>
          <p:nvPr/>
        </p:nvSpPr>
        <p:spPr bwMode="auto">
          <a:xfrm>
            <a:off x="5146675" y="19177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5" name="Line 27"/>
          <p:cNvSpPr>
            <a:spLocks noChangeShapeType="1"/>
          </p:cNvSpPr>
          <p:nvPr/>
        </p:nvSpPr>
        <p:spPr bwMode="auto">
          <a:xfrm flipH="1" flipV="1">
            <a:off x="6804025" y="1914525"/>
            <a:ext cx="1588" cy="144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16" name="Group 28"/>
          <p:cNvGrpSpPr>
            <a:grpSpLocks/>
          </p:cNvGrpSpPr>
          <p:nvPr/>
        </p:nvGrpSpPr>
        <p:grpSpPr bwMode="auto">
          <a:xfrm flipH="1">
            <a:off x="6300788" y="1482725"/>
            <a:ext cx="504825" cy="431800"/>
            <a:chOff x="1020" y="2750"/>
            <a:chExt cx="318" cy="272"/>
          </a:xfrm>
        </p:grpSpPr>
        <p:sp>
          <p:nvSpPr>
            <p:cNvPr id="55426" name="Line 2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7" name="Line 3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8" name="Line 3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9" name="Line 3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30" name="Line 3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17" name="Line 34"/>
          <p:cNvSpPr>
            <a:spLocks noChangeShapeType="1"/>
          </p:cNvSpPr>
          <p:nvPr/>
        </p:nvSpPr>
        <p:spPr bwMode="auto">
          <a:xfrm flipH="1">
            <a:off x="6804025" y="1050925"/>
            <a:ext cx="1588" cy="4302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8" name="Line 35"/>
          <p:cNvSpPr>
            <a:spLocks noChangeShapeType="1"/>
          </p:cNvSpPr>
          <p:nvPr/>
        </p:nvSpPr>
        <p:spPr bwMode="auto">
          <a:xfrm>
            <a:off x="6661150" y="10509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19" name="Oval 36"/>
          <p:cNvSpPr>
            <a:spLocks noChangeArrowheads="1"/>
          </p:cNvSpPr>
          <p:nvPr/>
        </p:nvSpPr>
        <p:spPr bwMode="auto">
          <a:xfrm>
            <a:off x="6372225" y="162718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20" name="Line 37"/>
          <p:cNvSpPr>
            <a:spLocks noChangeShapeType="1"/>
          </p:cNvSpPr>
          <p:nvPr/>
        </p:nvSpPr>
        <p:spPr bwMode="auto">
          <a:xfrm flipH="1" flipV="1">
            <a:off x="6083300" y="1698625"/>
            <a:ext cx="215900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21" name="Group 38"/>
          <p:cNvGrpSpPr>
            <a:grpSpLocks/>
          </p:cNvGrpSpPr>
          <p:nvPr/>
        </p:nvGrpSpPr>
        <p:grpSpPr bwMode="auto">
          <a:xfrm flipH="1">
            <a:off x="3851275" y="4149725"/>
            <a:ext cx="504825" cy="431800"/>
            <a:chOff x="1020" y="2750"/>
            <a:chExt cx="318" cy="272"/>
          </a:xfrm>
        </p:grpSpPr>
        <p:sp>
          <p:nvSpPr>
            <p:cNvPr id="55421" name="Line 3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2" name="Line 4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3" name="Line 4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4" name="Line 4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5" name="Line 4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22" name="Line 44"/>
          <p:cNvSpPr>
            <a:spLocks noChangeShapeType="1"/>
          </p:cNvSpPr>
          <p:nvPr/>
        </p:nvSpPr>
        <p:spPr bwMode="auto">
          <a:xfrm>
            <a:off x="6804025" y="32861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23" name="Line 45"/>
          <p:cNvSpPr>
            <a:spLocks noChangeShapeType="1"/>
          </p:cNvSpPr>
          <p:nvPr/>
        </p:nvSpPr>
        <p:spPr bwMode="auto">
          <a:xfrm>
            <a:off x="6804025" y="39338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24" name="Line 46"/>
          <p:cNvSpPr>
            <a:spLocks noChangeShapeType="1"/>
          </p:cNvSpPr>
          <p:nvPr/>
        </p:nvSpPr>
        <p:spPr bwMode="auto">
          <a:xfrm>
            <a:off x="6661150" y="42211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25" name="Group 47"/>
          <p:cNvGrpSpPr>
            <a:grpSpLocks/>
          </p:cNvGrpSpPr>
          <p:nvPr/>
        </p:nvGrpSpPr>
        <p:grpSpPr bwMode="auto">
          <a:xfrm flipH="1">
            <a:off x="6300788" y="3498850"/>
            <a:ext cx="504825" cy="431800"/>
            <a:chOff x="1020" y="2750"/>
            <a:chExt cx="318" cy="272"/>
          </a:xfrm>
        </p:grpSpPr>
        <p:sp>
          <p:nvSpPr>
            <p:cNvPr id="55416" name="Line 4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17" name="Line 4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18" name="Line 5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19" name="Line 5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20" name="Line 5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26" name="Line 53"/>
          <p:cNvSpPr>
            <a:spLocks noChangeShapeType="1"/>
          </p:cNvSpPr>
          <p:nvPr/>
        </p:nvSpPr>
        <p:spPr bwMode="auto">
          <a:xfrm flipV="1">
            <a:off x="5651500" y="1698625"/>
            <a:ext cx="6492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27" name="Line 54"/>
          <p:cNvSpPr>
            <a:spLocks noChangeShapeType="1"/>
          </p:cNvSpPr>
          <p:nvPr/>
        </p:nvSpPr>
        <p:spPr bwMode="auto">
          <a:xfrm rot="10800000">
            <a:off x="3778250" y="43656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28" name="Group 55"/>
          <p:cNvGrpSpPr>
            <a:grpSpLocks/>
          </p:cNvGrpSpPr>
          <p:nvPr/>
        </p:nvGrpSpPr>
        <p:grpSpPr bwMode="auto">
          <a:xfrm flipH="1">
            <a:off x="5003800" y="1052513"/>
            <a:ext cx="717550" cy="1150937"/>
            <a:chOff x="2880" y="663"/>
            <a:chExt cx="452" cy="725"/>
          </a:xfrm>
        </p:grpSpPr>
        <p:grpSp>
          <p:nvGrpSpPr>
            <p:cNvPr id="55403" name="Group 56"/>
            <p:cNvGrpSpPr>
              <a:grpSpLocks/>
            </p:cNvGrpSpPr>
            <p:nvPr/>
          </p:nvGrpSpPr>
          <p:grpSpPr bwMode="auto">
            <a:xfrm flipH="1">
              <a:off x="2925" y="935"/>
              <a:ext cx="318" cy="272"/>
              <a:chOff x="1020" y="2750"/>
              <a:chExt cx="318" cy="272"/>
            </a:xfrm>
          </p:grpSpPr>
          <p:sp>
            <p:nvSpPr>
              <p:cNvPr id="55411" name="Line 57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412" name="Line 58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413" name="Line 59"/>
              <p:cNvSpPr>
                <a:spLocks noChangeShapeType="1"/>
              </p:cNvSpPr>
              <p:nvPr/>
            </p:nvSpPr>
            <p:spPr bwMode="auto">
              <a:xfrm flipH="1"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414" name="Line 60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415" name="Line 61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404" name="Oval 62"/>
            <p:cNvSpPr>
              <a:spLocks noChangeArrowheads="1"/>
            </p:cNvSpPr>
            <p:nvPr/>
          </p:nvSpPr>
          <p:spPr bwMode="auto">
            <a:xfrm>
              <a:off x="2970" y="1026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405" name="Line 63"/>
            <p:cNvSpPr>
              <a:spLocks noChangeShapeType="1"/>
            </p:cNvSpPr>
            <p:nvPr/>
          </p:nvSpPr>
          <p:spPr bwMode="auto">
            <a:xfrm>
              <a:off x="3242" y="799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06" name="Line 64"/>
            <p:cNvSpPr>
              <a:spLocks noChangeShapeType="1"/>
            </p:cNvSpPr>
            <p:nvPr/>
          </p:nvSpPr>
          <p:spPr bwMode="auto">
            <a:xfrm>
              <a:off x="3151" y="66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07" name="Line 65"/>
            <p:cNvSpPr>
              <a:spLocks noChangeShapeType="1"/>
            </p:cNvSpPr>
            <p:nvPr/>
          </p:nvSpPr>
          <p:spPr bwMode="auto">
            <a:xfrm flipV="1">
              <a:off x="3242" y="663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08" name="Line 66"/>
            <p:cNvSpPr>
              <a:spLocks noChangeShapeType="1"/>
            </p:cNvSpPr>
            <p:nvPr/>
          </p:nvSpPr>
          <p:spPr bwMode="auto">
            <a:xfrm>
              <a:off x="2880" y="1070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09" name="Line 67"/>
            <p:cNvSpPr>
              <a:spLocks noChangeShapeType="1"/>
            </p:cNvSpPr>
            <p:nvPr/>
          </p:nvSpPr>
          <p:spPr bwMode="auto">
            <a:xfrm>
              <a:off x="2880" y="1070"/>
              <a:ext cx="4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410" name="Line 68"/>
            <p:cNvSpPr>
              <a:spLocks noChangeShapeType="1"/>
            </p:cNvSpPr>
            <p:nvPr/>
          </p:nvSpPr>
          <p:spPr bwMode="auto">
            <a:xfrm>
              <a:off x="2880" y="1388"/>
              <a:ext cx="3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5329" name="Group 69"/>
          <p:cNvGrpSpPr>
            <a:grpSpLocks/>
          </p:cNvGrpSpPr>
          <p:nvPr/>
        </p:nvGrpSpPr>
        <p:grpSpPr bwMode="auto">
          <a:xfrm>
            <a:off x="2987675" y="1052513"/>
            <a:ext cx="717550" cy="1150937"/>
            <a:chOff x="2880" y="663"/>
            <a:chExt cx="452" cy="725"/>
          </a:xfrm>
        </p:grpSpPr>
        <p:grpSp>
          <p:nvGrpSpPr>
            <p:cNvPr id="55390" name="Group 70"/>
            <p:cNvGrpSpPr>
              <a:grpSpLocks/>
            </p:cNvGrpSpPr>
            <p:nvPr/>
          </p:nvGrpSpPr>
          <p:grpSpPr bwMode="auto">
            <a:xfrm flipH="1">
              <a:off x="2925" y="935"/>
              <a:ext cx="318" cy="272"/>
              <a:chOff x="1020" y="2750"/>
              <a:chExt cx="318" cy="272"/>
            </a:xfrm>
          </p:grpSpPr>
          <p:sp>
            <p:nvSpPr>
              <p:cNvPr id="55398" name="Line 71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399" name="Line 72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400" name="Line 73"/>
              <p:cNvSpPr>
                <a:spLocks noChangeShapeType="1"/>
              </p:cNvSpPr>
              <p:nvPr/>
            </p:nvSpPr>
            <p:spPr bwMode="auto">
              <a:xfrm flipH="1"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401" name="Line 74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402" name="Line 75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5391" name="Oval 76"/>
            <p:cNvSpPr>
              <a:spLocks noChangeArrowheads="1"/>
            </p:cNvSpPr>
            <p:nvPr/>
          </p:nvSpPr>
          <p:spPr bwMode="auto">
            <a:xfrm>
              <a:off x="2970" y="1026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392" name="Line 77"/>
            <p:cNvSpPr>
              <a:spLocks noChangeShapeType="1"/>
            </p:cNvSpPr>
            <p:nvPr/>
          </p:nvSpPr>
          <p:spPr bwMode="auto">
            <a:xfrm>
              <a:off x="3242" y="799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93" name="Line 78"/>
            <p:cNvSpPr>
              <a:spLocks noChangeShapeType="1"/>
            </p:cNvSpPr>
            <p:nvPr/>
          </p:nvSpPr>
          <p:spPr bwMode="auto">
            <a:xfrm>
              <a:off x="3151" y="66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94" name="Line 79"/>
            <p:cNvSpPr>
              <a:spLocks noChangeShapeType="1"/>
            </p:cNvSpPr>
            <p:nvPr/>
          </p:nvSpPr>
          <p:spPr bwMode="auto">
            <a:xfrm flipV="1">
              <a:off x="3242" y="663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95" name="Line 80"/>
            <p:cNvSpPr>
              <a:spLocks noChangeShapeType="1"/>
            </p:cNvSpPr>
            <p:nvPr/>
          </p:nvSpPr>
          <p:spPr bwMode="auto">
            <a:xfrm>
              <a:off x="2880" y="1070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96" name="Line 81"/>
            <p:cNvSpPr>
              <a:spLocks noChangeShapeType="1"/>
            </p:cNvSpPr>
            <p:nvPr/>
          </p:nvSpPr>
          <p:spPr bwMode="auto">
            <a:xfrm>
              <a:off x="2880" y="1070"/>
              <a:ext cx="4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97" name="Line 82"/>
            <p:cNvSpPr>
              <a:spLocks noChangeShapeType="1"/>
            </p:cNvSpPr>
            <p:nvPr/>
          </p:nvSpPr>
          <p:spPr bwMode="auto">
            <a:xfrm>
              <a:off x="2880" y="1388"/>
              <a:ext cx="3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30" name="Line 83"/>
          <p:cNvSpPr>
            <a:spLocks noChangeShapeType="1"/>
          </p:cNvSpPr>
          <p:nvPr/>
        </p:nvSpPr>
        <p:spPr bwMode="auto">
          <a:xfrm flipV="1">
            <a:off x="1908175" y="1916113"/>
            <a:ext cx="1588" cy="144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31" name="Group 84"/>
          <p:cNvGrpSpPr>
            <a:grpSpLocks/>
          </p:cNvGrpSpPr>
          <p:nvPr/>
        </p:nvGrpSpPr>
        <p:grpSpPr bwMode="auto">
          <a:xfrm>
            <a:off x="1908175" y="1484313"/>
            <a:ext cx="504825" cy="431800"/>
            <a:chOff x="1020" y="2750"/>
            <a:chExt cx="318" cy="272"/>
          </a:xfrm>
        </p:grpSpPr>
        <p:sp>
          <p:nvSpPr>
            <p:cNvPr id="55385" name="Line 8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6" name="Line 8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7" name="Line 8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8" name="Line 8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9" name="Line 8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32" name="Line 90"/>
          <p:cNvSpPr>
            <a:spLocks noChangeShapeType="1"/>
          </p:cNvSpPr>
          <p:nvPr/>
        </p:nvSpPr>
        <p:spPr bwMode="auto">
          <a:xfrm>
            <a:off x="1908175" y="1052513"/>
            <a:ext cx="1588" cy="4302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33" name="Line 91"/>
          <p:cNvSpPr>
            <a:spLocks noChangeShapeType="1"/>
          </p:cNvSpPr>
          <p:nvPr/>
        </p:nvSpPr>
        <p:spPr bwMode="auto">
          <a:xfrm flipH="1">
            <a:off x="1765300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34" name="Oval 92"/>
          <p:cNvSpPr>
            <a:spLocks noChangeArrowheads="1"/>
          </p:cNvSpPr>
          <p:nvPr/>
        </p:nvSpPr>
        <p:spPr bwMode="auto">
          <a:xfrm flipH="1">
            <a:off x="2197100" y="1628775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35" name="Line 93"/>
          <p:cNvSpPr>
            <a:spLocks noChangeShapeType="1"/>
          </p:cNvSpPr>
          <p:nvPr/>
        </p:nvSpPr>
        <p:spPr bwMode="auto">
          <a:xfrm flipV="1">
            <a:off x="2414588" y="1700213"/>
            <a:ext cx="2159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36" name="Line 94"/>
          <p:cNvSpPr>
            <a:spLocks noChangeShapeType="1"/>
          </p:cNvSpPr>
          <p:nvPr/>
        </p:nvSpPr>
        <p:spPr bwMode="auto">
          <a:xfrm flipH="1">
            <a:off x="1909763" y="32877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37" name="Line 95"/>
          <p:cNvSpPr>
            <a:spLocks noChangeShapeType="1"/>
          </p:cNvSpPr>
          <p:nvPr/>
        </p:nvSpPr>
        <p:spPr bwMode="auto">
          <a:xfrm flipH="1">
            <a:off x="1909763" y="3935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38" name="Line 96"/>
          <p:cNvSpPr>
            <a:spLocks noChangeShapeType="1"/>
          </p:cNvSpPr>
          <p:nvPr/>
        </p:nvSpPr>
        <p:spPr bwMode="auto">
          <a:xfrm flipH="1">
            <a:off x="1763713" y="42227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39" name="Group 97"/>
          <p:cNvGrpSpPr>
            <a:grpSpLocks/>
          </p:cNvGrpSpPr>
          <p:nvPr/>
        </p:nvGrpSpPr>
        <p:grpSpPr bwMode="auto">
          <a:xfrm>
            <a:off x="1908175" y="3500438"/>
            <a:ext cx="504825" cy="431800"/>
            <a:chOff x="1020" y="2750"/>
            <a:chExt cx="318" cy="272"/>
          </a:xfrm>
        </p:grpSpPr>
        <p:sp>
          <p:nvSpPr>
            <p:cNvPr id="55380" name="Line 9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1" name="Line 9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2" name="Line 10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3" name="Line 10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84" name="Line 10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40" name="Line 103"/>
          <p:cNvSpPr>
            <a:spLocks noChangeShapeType="1"/>
          </p:cNvSpPr>
          <p:nvPr/>
        </p:nvSpPr>
        <p:spPr bwMode="auto">
          <a:xfrm flipV="1">
            <a:off x="2411413" y="1700213"/>
            <a:ext cx="64928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41" name="Line 104"/>
          <p:cNvSpPr>
            <a:spLocks noChangeShapeType="1"/>
          </p:cNvSpPr>
          <p:nvPr/>
        </p:nvSpPr>
        <p:spPr bwMode="auto">
          <a:xfrm flipH="1">
            <a:off x="2339975" y="3716338"/>
            <a:ext cx="39608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42" name="Line 105"/>
          <p:cNvSpPr>
            <a:spLocks noChangeShapeType="1"/>
          </p:cNvSpPr>
          <p:nvPr/>
        </p:nvSpPr>
        <p:spPr bwMode="auto">
          <a:xfrm>
            <a:off x="4356100" y="3284538"/>
            <a:ext cx="0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5343" name="Group 106"/>
          <p:cNvGrpSpPr>
            <a:grpSpLocks/>
          </p:cNvGrpSpPr>
          <p:nvPr/>
        </p:nvGrpSpPr>
        <p:grpSpPr bwMode="auto">
          <a:xfrm flipH="1" flipV="1">
            <a:off x="1908175" y="3213100"/>
            <a:ext cx="576263" cy="504825"/>
            <a:chOff x="1429" y="1751"/>
            <a:chExt cx="363" cy="318"/>
          </a:xfrm>
        </p:grpSpPr>
        <p:sp>
          <p:nvSpPr>
            <p:cNvPr id="55378" name="Line 107"/>
            <p:cNvSpPr>
              <a:spLocks noChangeShapeType="1"/>
            </p:cNvSpPr>
            <p:nvPr/>
          </p:nvSpPr>
          <p:spPr bwMode="auto">
            <a:xfrm>
              <a:off x="1429" y="1751"/>
              <a:ext cx="0" cy="3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79" name="Line 108"/>
            <p:cNvSpPr>
              <a:spLocks noChangeShapeType="1"/>
            </p:cNvSpPr>
            <p:nvPr/>
          </p:nvSpPr>
          <p:spPr bwMode="auto">
            <a:xfrm flipH="1">
              <a:off x="1429" y="2069"/>
              <a:ext cx="3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344" name="Line 109"/>
          <p:cNvSpPr>
            <a:spLocks noChangeShapeType="1"/>
          </p:cNvSpPr>
          <p:nvPr/>
        </p:nvSpPr>
        <p:spPr bwMode="auto">
          <a:xfrm>
            <a:off x="7740650" y="2205038"/>
            <a:ext cx="0" cy="8651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45" name="Line 110"/>
          <p:cNvSpPr>
            <a:spLocks noChangeShapeType="1"/>
          </p:cNvSpPr>
          <p:nvPr/>
        </p:nvSpPr>
        <p:spPr bwMode="auto">
          <a:xfrm>
            <a:off x="7453313" y="3070225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46" name="Line 111"/>
          <p:cNvSpPr>
            <a:spLocks noChangeShapeType="1"/>
          </p:cNvSpPr>
          <p:nvPr/>
        </p:nvSpPr>
        <p:spPr bwMode="auto">
          <a:xfrm>
            <a:off x="7453313" y="3141663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47" name="Line 112"/>
          <p:cNvSpPr>
            <a:spLocks noChangeShapeType="1"/>
          </p:cNvSpPr>
          <p:nvPr/>
        </p:nvSpPr>
        <p:spPr bwMode="auto">
          <a:xfrm>
            <a:off x="7740650" y="3141663"/>
            <a:ext cx="0" cy="1081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48" name="Line 113"/>
          <p:cNvSpPr>
            <a:spLocks noChangeShapeType="1"/>
          </p:cNvSpPr>
          <p:nvPr/>
        </p:nvSpPr>
        <p:spPr bwMode="auto">
          <a:xfrm>
            <a:off x="7596188" y="42211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49" name="Line 114"/>
          <p:cNvSpPr>
            <a:spLocks noChangeShapeType="1"/>
          </p:cNvSpPr>
          <p:nvPr/>
        </p:nvSpPr>
        <p:spPr bwMode="auto">
          <a:xfrm flipH="1">
            <a:off x="6805613" y="2205038"/>
            <a:ext cx="9350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5350" name="Object 1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005722"/>
              </p:ext>
            </p:extLst>
          </p:nvPr>
        </p:nvGraphicFramePr>
        <p:xfrm>
          <a:off x="701675" y="5170488"/>
          <a:ext cx="3924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0" name="Formel" r:id="rId3" imgW="3416040" imgH="939600" progId="Equation.3">
                  <p:embed/>
                </p:oleObj>
              </mc:Choice>
              <mc:Fallback>
                <p:oleObj name="Formel" r:id="rId3" imgW="34160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5170488"/>
                        <a:ext cx="3924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1" name="Text Box 116"/>
          <p:cNvSpPr txBox="1">
            <a:spLocks noChangeArrowheads="1"/>
          </p:cNvSpPr>
          <p:nvPr/>
        </p:nvSpPr>
        <p:spPr bwMode="auto">
          <a:xfrm>
            <a:off x="3203575" y="1125538"/>
            <a:ext cx="266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sp>
        <p:nvSpPr>
          <p:cNvPr id="55352" name="Text Box 117"/>
          <p:cNvSpPr txBox="1">
            <a:spLocks noChangeArrowheads="1"/>
          </p:cNvSpPr>
          <p:nvPr/>
        </p:nvSpPr>
        <p:spPr bwMode="auto">
          <a:xfrm>
            <a:off x="1996414" y="1125538"/>
            <a:ext cx="268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1</a:t>
            </a:r>
            <a:endParaRPr lang="de-DE" altLang="de-DE" dirty="0"/>
          </a:p>
        </p:txBody>
      </p:sp>
      <p:sp>
        <p:nvSpPr>
          <p:cNvPr id="55353" name="Text Box 118"/>
          <p:cNvSpPr txBox="1">
            <a:spLocks noChangeArrowheads="1"/>
          </p:cNvSpPr>
          <p:nvPr/>
        </p:nvSpPr>
        <p:spPr bwMode="auto">
          <a:xfrm>
            <a:off x="6460464" y="1125538"/>
            <a:ext cx="268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1</a:t>
            </a:r>
            <a:endParaRPr lang="de-DE" altLang="de-DE" dirty="0"/>
          </a:p>
        </p:txBody>
      </p:sp>
      <p:sp>
        <p:nvSpPr>
          <p:cNvPr id="55354" name="Text Box 119"/>
          <p:cNvSpPr txBox="1">
            <a:spLocks noChangeArrowheads="1"/>
          </p:cNvSpPr>
          <p:nvPr/>
        </p:nvSpPr>
        <p:spPr bwMode="auto">
          <a:xfrm>
            <a:off x="5219700" y="1125538"/>
            <a:ext cx="266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sp>
        <p:nvSpPr>
          <p:cNvPr id="55355" name="Line 120"/>
          <p:cNvSpPr>
            <a:spLocks noChangeShapeType="1"/>
          </p:cNvSpPr>
          <p:nvPr/>
        </p:nvSpPr>
        <p:spPr bwMode="auto">
          <a:xfrm>
            <a:off x="2916238" y="27813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56" name="Line 121"/>
          <p:cNvSpPr>
            <a:spLocks noChangeShapeType="1"/>
          </p:cNvSpPr>
          <p:nvPr/>
        </p:nvSpPr>
        <p:spPr bwMode="auto">
          <a:xfrm rot="10800000">
            <a:off x="5580063" y="27813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57" name="Line 122"/>
          <p:cNvSpPr>
            <a:spLocks noChangeShapeType="1"/>
          </p:cNvSpPr>
          <p:nvPr/>
        </p:nvSpPr>
        <p:spPr bwMode="auto">
          <a:xfrm>
            <a:off x="7380288" y="2205038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5358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82714"/>
              </p:ext>
            </p:extLst>
          </p:nvPr>
        </p:nvGraphicFramePr>
        <p:xfrm>
          <a:off x="5262563" y="5497513"/>
          <a:ext cx="20050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1" name="Formel" r:id="rId5" imgW="1244520" imgH="241200" progId="Equation.3">
                  <p:embed/>
                </p:oleObj>
              </mc:Choice>
              <mc:Fallback>
                <p:oleObj name="Formel" r:id="rId5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5497513"/>
                        <a:ext cx="20050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59" name="Line 124"/>
          <p:cNvSpPr>
            <a:spLocks noChangeShapeType="1"/>
          </p:cNvSpPr>
          <p:nvPr/>
        </p:nvSpPr>
        <p:spPr bwMode="auto">
          <a:xfrm flipV="1">
            <a:off x="2771775" y="141287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0" name="Line 125"/>
          <p:cNvSpPr>
            <a:spLocks noChangeShapeType="1"/>
          </p:cNvSpPr>
          <p:nvPr/>
        </p:nvSpPr>
        <p:spPr bwMode="auto">
          <a:xfrm>
            <a:off x="2627313" y="14128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1" name="Line 126"/>
          <p:cNvSpPr>
            <a:spLocks noChangeShapeType="1"/>
          </p:cNvSpPr>
          <p:nvPr/>
        </p:nvSpPr>
        <p:spPr bwMode="auto">
          <a:xfrm>
            <a:off x="2627313" y="13414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2" name="Line 127"/>
          <p:cNvSpPr>
            <a:spLocks noChangeShapeType="1"/>
          </p:cNvSpPr>
          <p:nvPr/>
        </p:nvSpPr>
        <p:spPr bwMode="auto">
          <a:xfrm flipV="1">
            <a:off x="2771775" y="1125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3" name="Line 128"/>
          <p:cNvSpPr>
            <a:spLocks noChangeShapeType="1"/>
          </p:cNvSpPr>
          <p:nvPr/>
        </p:nvSpPr>
        <p:spPr bwMode="auto">
          <a:xfrm flipV="1">
            <a:off x="6011863" y="141287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4" name="Line 129"/>
          <p:cNvSpPr>
            <a:spLocks noChangeShapeType="1"/>
          </p:cNvSpPr>
          <p:nvPr/>
        </p:nvSpPr>
        <p:spPr bwMode="auto">
          <a:xfrm>
            <a:off x="5867400" y="14128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5" name="Line 130"/>
          <p:cNvSpPr>
            <a:spLocks noChangeShapeType="1"/>
          </p:cNvSpPr>
          <p:nvPr/>
        </p:nvSpPr>
        <p:spPr bwMode="auto">
          <a:xfrm>
            <a:off x="5867400" y="13414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6" name="Line 131"/>
          <p:cNvSpPr>
            <a:spLocks noChangeShapeType="1"/>
          </p:cNvSpPr>
          <p:nvPr/>
        </p:nvSpPr>
        <p:spPr bwMode="auto">
          <a:xfrm flipV="1">
            <a:off x="6011863" y="1125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7" name="Line 132"/>
          <p:cNvSpPr>
            <a:spLocks noChangeShapeType="1"/>
          </p:cNvSpPr>
          <p:nvPr/>
        </p:nvSpPr>
        <p:spPr bwMode="auto">
          <a:xfrm flipV="1">
            <a:off x="6011863" y="40767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8" name="Line 133"/>
          <p:cNvSpPr>
            <a:spLocks noChangeShapeType="1"/>
          </p:cNvSpPr>
          <p:nvPr/>
        </p:nvSpPr>
        <p:spPr bwMode="auto">
          <a:xfrm>
            <a:off x="5867400" y="40767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69" name="Line 134"/>
          <p:cNvSpPr>
            <a:spLocks noChangeShapeType="1"/>
          </p:cNvSpPr>
          <p:nvPr/>
        </p:nvSpPr>
        <p:spPr bwMode="auto">
          <a:xfrm>
            <a:off x="5867400" y="40052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70" name="Line 135"/>
          <p:cNvSpPr>
            <a:spLocks noChangeShapeType="1"/>
          </p:cNvSpPr>
          <p:nvPr/>
        </p:nvSpPr>
        <p:spPr bwMode="auto">
          <a:xfrm flipV="1">
            <a:off x="6011863" y="378936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5371" name="Object 136"/>
          <p:cNvGraphicFramePr>
            <a:graphicFrameLocks noChangeAspect="1"/>
          </p:cNvGraphicFramePr>
          <p:nvPr/>
        </p:nvGraphicFramePr>
        <p:xfrm>
          <a:off x="5435600" y="3789363"/>
          <a:ext cx="3889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2" name="Formel" r:id="rId7" imgW="291973" imgH="228501" progId="Equation.3">
                  <p:embed/>
                </p:oleObj>
              </mc:Choice>
              <mc:Fallback>
                <p:oleObj name="Formel" r:id="rId7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789363"/>
                        <a:ext cx="38893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2" name="Object 137"/>
          <p:cNvGraphicFramePr>
            <a:graphicFrameLocks noChangeAspect="1"/>
          </p:cNvGraphicFramePr>
          <p:nvPr/>
        </p:nvGraphicFramePr>
        <p:xfrm>
          <a:off x="5508625" y="981075"/>
          <a:ext cx="3730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3" name="Formel" r:id="rId9" imgW="279279" imgH="215806" progId="Equation.3">
                  <p:embed/>
                </p:oleObj>
              </mc:Choice>
              <mc:Fallback>
                <p:oleObj name="Formel" r:id="rId9" imgW="27927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981075"/>
                        <a:ext cx="3730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3" name="Object 138"/>
          <p:cNvGraphicFramePr>
            <a:graphicFrameLocks noChangeAspect="1"/>
          </p:cNvGraphicFramePr>
          <p:nvPr/>
        </p:nvGraphicFramePr>
        <p:xfrm>
          <a:off x="2339975" y="981075"/>
          <a:ext cx="3730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4" name="Formel" r:id="rId11" imgW="279279" imgH="215806" progId="Equation.3">
                  <p:embed/>
                </p:oleObj>
              </mc:Choice>
              <mc:Fallback>
                <p:oleObj name="Formel" r:id="rId11" imgW="27927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981075"/>
                        <a:ext cx="3730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4" name="Object 139"/>
          <p:cNvGraphicFramePr>
            <a:graphicFrameLocks noChangeAspect="1"/>
          </p:cNvGraphicFramePr>
          <p:nvPr/>
        </p:nvGraphicFramePr>
        <p:xfrm>
          <a:off x="7821613" y="3205163"/>
          <a:ext cx="3556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5" name="Formel" r:id="rId13" imgW="266584" imgH="228501" progId="Equation.3">
                  <p:embed/>
                </p:oleObj>
              </mc:Choice>
              <mc:Fallback>
                <p:oleObj name="Formel" r:id="rId13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613" y="3205163"/>
                        <a:ext cx="3556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5" name="Object 140"/>
          <p:cNvGraphicFramePr>
            <a:graphicFrameLocks noChangeAspect="1"/>
          </p:cNvGraphicFramePr>
          <p:nvPr/>
        </p:nvGraphicFramePr>
        <p:xfrm>
          <a:off x="3579813" y="1557338"/>
          <a:ext cx="3397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6" name="Formel" r:id="rId15" imgW="253780" imgH="215713" progId="Equation.3">
                  <p:embed/>
                </p:oleObj>
              </mc:Choice>
              <mc:Fallback>
                <p:oleObj name="Formel" r:id="rId15" imgW="253780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557338"/>
                        <a:ext cx="3397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7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275904"/>
              </p:ext>
            </p:extLst>
          </p:nvPr>
        </p:nvGraphicFramePr>
        <p:xfrm>
          <a:off x="1514475" y="3573463"/>
          <a:ext cx="4238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7" name="Formel" r:id="rId17" imgW="317160" imgH="228600" progId="Equation.3">
                  <p:embed/>
                </p:oleObj>
              </mc:Choice>
              <mc:Fallback>
                <p:oleObj name="Formel" r:id="rId1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573463"/>
                        <a:ext cx="4238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919059"/>
              </p:ext>
            </p:extLst>
          </p:nvPr>
        </p:nvGraphicFramePr>
        <p:xfrm>
          <a:off x="6629400" y="3581400"/>
          <a:ext cx="5095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8" name="Formel" r:id="rId19" imgW="380880" imgH="228600" progId="Equation.3">
                  <p:embed/>
                </p:oleObj>
              </mc:Choice>
              <mc:Fallback>
                <p:oleObj name="Formel" r:id="rId19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0"/>
                        <a:ext cx="50958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672213"/>
              </p:ext>
            </p:extLst>
          </p:nvPr>
        </p:nvGraphicFramePr>
        <p:xfrm>
          <a:off x="6637338" y="1524000"/>
          <a:ext cx="4921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59" name="Formel" r:id="rId21" imgW="368280" imgH="228600" progId="Equation.3">
                  <p:embed/>
                </p:oleObj>
              </mc:Choice>
              <mc:Fallback>
                <p:oleObj name="Formel" r:id="rId2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1524000"/>
                        <a:ext cx="4921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097124"/>
              </p:ext>
            </p:extLst>
          </p:nvPr>
        </p:nvGraphicFramePr>
        <p:xfrm>
          <a:off x="1531938" y="1524000"/>
          <a:ext cx="406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60" name="Formel" r:id="rId23" imgW="304560" imgH="228600" progId="Equation.3">
                  <p:embed/>
                </p:oleObj>
              </mc:Choice>
              <mc:Fallback>
                <p:oleObj name="Formel" r:id="rId23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524000"/>
                        <a:ext cx="4064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571562"/>
              </p:ext>
            </p:extLst>
          </p:nvPr>
        </p:nvGraphicFramePr>
        <p:xfrm>
          <a:off x="457200" y="4343400"/>
          <a:ext cx="23320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61" name="Formel" r:id="rId25" imgW="1447560" imgH="228600" progId="Equation.3">
                  <p:embed/>
                </p:oleObj>
              </mc:Choice>
              <mc:Fallback>
                <p:oleObj name="Formel" r:id="rId25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23320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8626"/>
              </p:ext>
            </p:extLst>
          </p:nvPr>
        </p:nvGraphicFramePr>
        <p:xfrm>
          <a:off x="427038" y="4724400"/>
          <a:ext cx="23923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62" name="Formel" r:id="rId27" imgW="1485720" imgH="228600" progId="Equation.3">
                  <p:embed/>
                </p:oleObj>
              </mc:Choice>
              <mc:Fallback>
                <p:oleObj name="Formel" r:id="rId27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4724400"/>
                        <a:ext cx="23923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1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5C840F-844A-46CE-9023-9156CDD2AE21}" type="slidenum">
              <a:rPr lang="de-DE" altLang="de-DE" sz="1400">
                <a:latin typeface="Arial" charset="0"/>
              </a:rPr>
              <a:pPr/>
              <a:t>46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Symmetrischer Verstärker: Dynamikbereich</a:t>
            </a:r>
          </a:p>
        </p:txBody>
      </p:sp>
      <p:sp>
        <p:nvSpPr>
          <p:cNvPr id="56325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26" name="Group 4"/>
          <p:cNvGrpSpPr>
            <a:grpSpLocks/>
          </p:cNvGrpSpPr>
          <p:nvPr/>
        </p:nvGrpSpPr>
        <p:grpSpPr bwMode="auto">
          <a:xfrm flipH="1">
            <a:off x="1476375" y="2563813"/>
            <a:ext cx="504825" cy="431800"/>
            <a:chOff x="1020" y="2750"/>
            <a:chExt cx="318" cy="272"/>
          </a:xfrm>
        </p:grpSpPr>
        <p:sp>
          <p:nvSpPr>
            <p:cNvPr id="56468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9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70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71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72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27" name="Line 10"/>
          <p:cNvSpPr>
            <a:spLocks noChangeShapeType="1"/>
          </p:cNvSpPr>
          <p:nvPr/>
        </p:nvSpPr>
        <p:spPr bwMode="auto">
          <a:xfrm>
            <a:off x="1981200" y="29956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28" name="Line 11"/>
          <p:cNvSpPr>
            <a:spLocks noChangeShapeType="1"/>
          </p:cNvSpPr>
          <p:nvPr/>
        </p:nvSpPr>
        <p:spPr bwMode="auto">
          <a:xfrm flipV="1">
            <a:off x="1979613" y="2274888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29" name="Group 12"/>
          <p:cNvGrpSpPr>
            <a:grpSpLocks/>
          </p:cNvGrpSpPr>
          <p:nvPr/>
        </p:nvGrpSpPr>
        <p:grpSpPr bwMode="auto">
          <a:xfrm>
            <a:off x="3563938" y="2565400"/>
            <a:ext cx="504825" cy="431800"/>
            <a:chOff x="1020" y="2750"/>
            <a:chExt cx="318" cy="272"/>
          </a:xfrm>
        </p:grpSpPr>
        <p:sp>
          <p:nvSpPr>
            <p:cNvPr id="56463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4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5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6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7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30" name="Line 18"/>
          <p:cNvSpPr>
            <a:spLocks noChangeShapeType="1"/>
          </p:cNvSpPr>
          <p:nvPr/>
        </p:nvSpPr>
        <p:spPr bwMode="auto">
          <a:xfrm flipH="1">
            <a:off x="3563938" y="29972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1" name="Line 19"/>
          <p:cNvSpPr>
            <a:spLocks noChangeShapeType="1"/>
          </p:cNvSpPr>
          <p:nvPr/>
        </p:nvSpPr>
        <p:spPr bwMode="auto">
          <a:xfrm flipH="1" flipV="1">
            <a:off x="3563938" y="22764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2" name="Line 20"/>
          <p:cNvSpPr>
            <a:spLocks noChangeShapeType="1"/>
          </p:cNvSpPr>
          <p:nvPr/>
        </p:nvSpPr>
        <p:spPr bwMode="auto">
          <a:xfrm>
            <a:off x="1979613" y="3284538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3" name="Line 21"/>
          <p:cNvSpPr>
            <a:spLocks noChangeShapeType="1"/>
          </p:cNvSpPr>
          <p:nvPr/>
        </p:nvSpPr>
        <p:spPr bwMode="auto">
          <a:xfrm>
            <a:off x="2770188" y="39370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4" name="Line 22"/>
          <p:cNvSpPr>
            <a:spLocks noChangeShapeType="1"/>
          </p:cNvSpPr>
          <p:nvPr/>
        </p:nvSpPr>
        <p:spPr bwMode="auto">
          <a:xfrm>
            <a:off x="2770188" y="45847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5" name="Line 23"/>
          <p:cNvSpPr>
            <a:spLocks noChangeShapeType="1"/>
          </p:cNvSpPr>
          <p:nvPr/>
        </p:nvSpPr>
        <p:spPr bwMode="auto">
          <a:xfrm>
            <a:off x="2627313" y="48720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6" name="Line 24"/>
          <p:cNvSpPr>
            <a:spLocks noChangeShapeType="1"/>
          </p:cNvSpPr>
          <p:nvPr/>
        </p:nvSpPr>
        <p:spPr bwMode="auto">
          <a:xfrm>
            <a:off x="1979613" y="191452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7" name="Line 25"/>
          <p:cNvSpPr>
            <a:spLocks noChangeShapeType="1"/>
          </p:cNvSpPr>
          <p:nvPr/>
        </p:nvSpPr>
        <p:spPr bwMode="auto">
          <a:xfrm>
            <a:off x="3562350" y="19177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38" name="Line 26"/>
          <p:cNvSpPr>
            <a:spLocks noChangeShapeType="1"/>
          </p:cNvSpPr>
          <p:nvPr/>
        </p:nvSpPr>
        <p:spPr bwMode="auto">
          <a:xfrm flipH="1" flipV="1">
            <a:off x="5219700" y="1914525"/>
            <a:ext cx="1588" cy="144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39" name="Group 27"/>
          <p:cNvGrpSpPr>
            <a:grpSpLocks/>
          </p:cNvGrpSpPr>
          <p:nvPr/>
        </p:nvGrpSpPr>
        <p:grpSpPr bwMode="auto">
          <a:xfrm flipH="1">
            <a:off x="4716463" y="1482725"/>
            <a:ext cx="504825" cy="431800"/>
            <a:chOff x="1020" y="2750"/>
            <a:chExt cx="318" cy="272"/>
          </a:xfrm>
        </p:grpSpPr>
        <p:sp>
          <p:nvSpPr>
            <p:cNvPr id="56458" name="Line 2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9" name="Line 2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0" name="Line 3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1" name="Line 3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62" name="Line 3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40" name="Line 33"/>
          <p:cNvSpPr>
            <a:spLocks noChangeShapeType="1"/>
          </p:cNvSpPr>
          <p:nvPr/>
        </p:nvSpPr>
        <p:spPr bwMode="auto">
          <a:xfrm flipH="1">
            <a:off x="5219700" y="1050925"/>
            <a:ext cx="1588" cy="4302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1" name="Line 34"/>
          <p:cNvSpPr>
            <a:spLocks noChangeShapeType="1"/>
          </p:cNvSpPr>
          <p:nvPr/>
        </p:nvSpPr>
        <p:spPr bwMode="auto">
          <a:xfrm>
            <a:off x="5076825" y="10509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2" name="Oval 35"/>
          <p:cNvSpPr>
            <a:spLocks noChangeArrowheads="1"/>
          </p:cNvSpPr>
          <p:nvPr/>
        </p:nvSpPr>
        <p:spPr bwMode="auto">
          <a:xfrm>
            <a:off x="4787900" y="1627188"/>
            <a:ext cx="144463" cy="1444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343" name="Line 36"/>
          <p:cNvSpPr>
            <a:spLocks noChangeShapeType="1"/>
          </p:cNvSpPr>
          <p:nvPr/>
        </p:nvSpPr>
        <p:spPr bwMode="auto">
          <a:xfrm flipH="1" flipV="1">
            <a:off x="4498975" y="1698625"/>
            <a:ext cx="215900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44" name="Group 37"/>
          <p:cNvGrpSpPr>
            <a:grpSpLocks/>
          </p:cNvGrpSpPr>
          <p:nvPr/>
        </p:nvGrpSpPr>
        <p:grpSpPr bwMode="auto">
          <a:xfrm flipH="1">
            <a:off x="2266950" y="4149725"/>
            <a:ext cx="504825" cy="431800"/>
            <a:chOff x="1020" y="2750"/>
            <a:chExt cx="318" cy="272"/>
          </a:xfrm>
        </p:grpSpPr>
        <p:sp>
          <p:nvSpPr>
            <p:cNvPr id="56453" name="Line 38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4" name="Line 39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5" name="Line 40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6" name="Line 41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7" name="Line 42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45" name="Line 43"/>
          <p:cNvSpPr>
            <a:spLocks noChangeShapeType="1"/>
          </p:cNvSpPr>
          <p:nvPr/>
        </p:nvSpPr>
        <p:spPr bwMode="auto">
          <a:xfrm>
            <a:off x="5219700" y="32861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6" name="Line 44"/>
          <p:cNvSpPr>
            <a:spLocks noChangeShapeType="1"/>
          </p:cNvSpPr>
          <p:nvPr/>
        </p:nvSpPr>
        <p:spPr bwMode="auto">
          <a:xfrm>
            <a:off x="5219700" y="39338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47" name="Line 45"/>
          <p:cNvSpPr>
            <a:spLocks noChangeShapeType="1"/>
          </p:cNvSpPr>
          <p:nvPr/>
        </p:nvSpPr>
        <p:spPr bwMode="auto">
          <a:xfrm>
            <a:off x="5076825" y="42211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48" name="Group 46"/>
          <p:cNvGrpSpPr>
            <a:grpSpLocks/>
          </p:cNvGrpSpPr>
          <p:nvPr/>
        </p:nvGrpSpPr>
        <p:grpSpPr bwMode="auto">
          <a:xfrm flipH="1">
            <a:off x="4716463" y="3498850"/>
            <a:ext cx="504825" cy="431800"/>
            <a:chOff x="1020" y="2750"/>
            <a:chExt cx="318" cy="272"/>
          </a:xfrm>
        </p:grpSpPr>
        <p:sp>
          <p:nvSpPr>
            <p:cNvPr id="56448" name="Line 4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49" name="Line 4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0" name="Line 4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1" name="Line 5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52" name="Line 5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49" name="Line 52"/>
          <p:cNvSpPr>
            <a:spLocks noChangeShapeType="1"/>
          </p:cNvSpPr>
          <p:nvPr/>
        </p:nvSpPr>
        <p:spPr bwMode="auto">
          <a:xfrm flipV="1">
            <a:off x="4067175" y="1698625"/>
            <a:ext cx="649288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0" name="Line 53"/>
          <p:cNvSpPr>
            <a:spLocks noChangeShapeType="1"/>
          </p:cNvSpPr>
          <p:nvPr/>
        </p:nvSpPr>
        <p:spPr bwMode="auto">
          <a:xfrm rot="10800000">
            <a:off x="2193925" y="43656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51" name="Group 54"/>
          <p:cNvGrpSpPr>
            <a:grpSpLocks/>
          </p:cNvGrpSpPr>
          <p:nvPr/>
        </p:nvGrpSpPr>
        <p:grpSpPr bwMode="auto">
          <a:xfrm flipH="1">
            <a:off x="3419475" y="1052513"/>
            <a:ext cx="717550" cy="1150937"/>
            <a:chOff x="2880" y="663"/>
            <a:chExt cx="452" cy="725"/>
          </a:xfrm>
        </p:grpSpPr>
        <p:grpSp>
          <p:nvGrpSpPr>
            <p:cNvPr id="56435" name="Group 55"/>
            <p:cNvGrpSpPr>
              <a:grpSpLocks/>
            </p:cNvGrpSpPr>
            <p:nvPr/>
          </p:nvGrpSpPr>
          <p:grpSpPr bwMode="auto">
            <a:xfrm flipH="1">
              <a:off x="2925" y="935"/>
              <a:ext cx="318" cy="272"/>
              <a:chOff x="1020" y="2750"/>
              <a:chExt cx="318" cy="272"/>
            </a:xfrm>
          </p:grpSpPr>
          <p:sp>
            <p:nvSpPr>
              <p:cNvPr id="56443" name="Line 56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44" name="Line 57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45" name="Line 58"/>
              <p:cNvSpPr>
                <a:spLocks noChangeShapeType="1"/>
              </p:cNvSpPr>
              <p:nvPr/>
            </p:nvSpPr>
            <p:spPr bwMode="auto">
              <a:xfrm flipH="1"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46" name="Line 59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47" name="Line 60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6436" name="Oval 61"/>
            <p:cNvSpPr>
              <a:spLocks noChangeArrowheads="1"/>
            </p:cNvSpPr>
            <p:nvPr/>
          </p:nvSpPr>
          <p:spPr bwMode="auto">
            <a:xfrm>
              <a:off x="2970" y="1026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6437" name="Line 62"/>
            <p:cNvSpPr>
              <a:spLocks noChangeShapeType="1"/>
            </p:cNvSpPr>
            <p:nvPr/>
          </p:nvSpPr>
          <p:spPr bwMode="auto">
            <a:xfrm>
              <a:off x="3242" y="799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38" name="Line 63"/>
            <p:cNvSpPr>
              <a:spLocks noChangeShapeType="1"/>
            </p:cNvSpPr>
            <p:nvPr/>
          </p:nvSpPr>
          <p:spPr bwMode="auto">
            <a:xfrm>
              <a:off x="3151" y="66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39" name="Line 64"/>
            <p:cNvSpPr>
              <a:spLocks noChangeShapeType="1"/>
            </p:cNvSpPr>
            <p:nvPr/>
          </p:nvSpPr>
          <p:spPr bwMode="auto">
            <a:xfrm flipV="1">
              <a:off x="3242" y="663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40" name="Line 65"/>
            <p:cNvSpPr>
              <a:spLocks noChangeShapeType="1"/>
            </p:cNvSpPr>
            <p:nvPr/>
          </p:nvSpPr>
          <p:spPr bwMode="auto">
            <a:xfrm>
              <a:off x="2880" y="1070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41" name="Line 66"/>
            <p:cNvSpPr>
              <a:spLocks noChangeShapeType="1"/>
            </p:cNvSpPr>
            <p:nvPr/>
          </p:nvSpPr>
          <p:spPr bwMode="auto">
            <a:xfrm>
              <a:off x="2880" y="1070"/>
              <a:ext cx="4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42" name="Line 67"/>
            <p:cNvSpPr>
              <a:spLocks noChangeShapeType="1"/>
            </p:cNvSpPr>
            <p:nvPr/>
          </p:nvSpPr>
          <p:spPr bwMode="auto">
            <a:xfrm>
              <a:off x="2880" y="1388"/>
              <a:ext cx="3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6352" name="Group 68"/>
          <p:cNvGrpSpPr>
            <a:grpSpLocks/>
          </p:cNvGrpSpPr>
          <p:nvPr/>
        </p:nvGrpSpPr>
        <p:grpSpPr bwMode="auto">
          <a:xfrm>
            <a:off x="1403350" y="1052513"/>
            <a:ext cx="717550" cy="1150937"/>
            <a:chOff x="2880" y="663"/>
            <a:chExt cx="452" cy="725"/>
          </a:xfrm>
        </p:grpSpPr>
        <p:grpSp>
          <p:nvGrpSpPr>
            <p:cNvPr id="56422" name="Group 69"/>
            <p:cNvGrpSpPr>
              <a:grpSpLocks/>
            </p:cNvGrpSpPr>
            <p:nvPr/>
          </p:nvGrpSpPr>
          <p:grpSpPr bwMode="auto">
            <a:xfrm flipH="1">
              <a:off x="2925" y="935"/>
              <a:ext cx="318" cy="272"/>
              <a:chOff x="1020" y="2750"/>
              <a:chExt cx="318" cy="272"/>
            </a:xfrm>
          </p:grpSpPr>
          <p:sp>
            <p:nvSpPr>
              <p:cNvPr id="56430" name="Line 70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31" name="Line 71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32" name="Line 72"/>
              <p:cNvSpPr>
                <a:spLocks noChangeShapeType="1"/>
              </p:cNvSpPr>
              <p:nvPr/>
            </p:nvSpPr>
            <p:spPr bwMode="auto">
              <a:xfrm flipH="1"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33" name="Line 73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434" name="Line 74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6423" name="Oval 75"/>
            <p:cNvSpPr>
              <a:spLocks noChangeArrowheads="1"/>
            </p:cNvSpPr>
            <p:nvPr/>
          </p:nvSpPr>
          <p:spPr bwMode="auto">
            <a:xfrm>
              <a:off x="2970" y="1026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6424" name="Line 76"/>
            <p:cNvSpPr>
              <a:spLocks noChangeShapeType="1"/>
            </p:cNvSpPr>
            <p:nvPr/>
          </p:nvSpPr>
          <p:spPr bwMode="auto">
            <a:xfrm>
              <a:off x="3242" y="799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25" name="Line 77"/>
            <p:cNvSpPr>
              <a:spLocks noChangeShapeType="1"/>
            </p:cNvSpPr>
            <p:nvPr/>
          </p:nvSpPr>
          <p:spPr bwMode="auto">
            <a:xfrm>
              <a:off x="3151" y="66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26" name="Line 78"/>
            <p:cNvSpPr>
              <a:spLocks noChangeShapeType="1"/>
            </p:cNvSpPr>
            <p:nvPr/>
          </p:nvSpPr>
          <p:spPr bwMode="auto">
            <a:xfrm flipV="1">
              <a:off x="3242" y="663"/>
              <a:ext cx="0" cy="1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27" name="Line 79"/>
            <p:cNvSpPr>
              <a:spLocks noChangeShapeType="1"/>
            </p:cNvSpPr>
            <p:nvPr/>
          </p:nvSpPr>
          <p:spPr bwMode="auto">
            <a:xfrm>
              <a:off x="2880" y="1070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28" name="Line 80"/>
            <p:cNvSpPr>
              <a:spLocks noChangeShapeType="1"/>
            </p:cNvSpPr>
            <p:nvPr/>
          </p:nvSpPr>
          <p:spPr bwMode="auto">
            <a:xfrm>
              <a:off x="2880" y="1070"/>
              <a:ext cx="4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29" name="Line 81"/>
            <p:cNvSpPr>
              <a:spLocks noChangeShapeType="1"/>
            </p:cNvSpPr>
            <p:nvPr/>
          </p:nvSpPr>
          <p:spPr bwMode="auto">
            <a:xfrm>
              <a:off x="2880" y="1388"/>
              <a:ext cx="3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53" name="Line 82"/>
          <p:cNvSpPr>
            <a:spLocks noChangeShapeType="1"/>
          </p:cNvSpPr>
          <p:nvPr/>
        </p:nvSpPr>
        <p:spPr bwMode="auto">
          <a:xfrm flipV="1">
            <a:off x="323850" y="1916113"/>
            <a:ext cx="1588" cy="1441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54" name="Group 83"/>
          <p:cNvGrpSpPr>
            <a:grpSpLocks/>
          </p:cNvGrpSpPr>
          <p:nvPr/>
        </p:nvGrpSpPr>
        <p:grpSpPr bwMode="auto">
          <a:xfrm>
            <a:off x="323850" y="1484313"/>
            <a:ext cx="504825" cy="431800"/>
            <a:chOff x="1020" y="2750"/>
            <a:chExt cx="318" cy="272"/>
          </a:xfrm>
        </p:grpSpPr>
        <p:sp>
          <p:nvSpPr>
            <p:cNvPr id="56417" name="Line 84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18" name="Line 85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19" name="Line 86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20" name="Line 87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21" name="Line 88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55" name="Line 89"/>
          <p:cNvSpPr>
            <a:spLocks noChangeShapeType="1"/>
          </p:cNvSpPr>
          <p:nvPr/>
        </p:nvSpPr>
        <p:spPr bwMode="auto">
          <a:xfrm>
            <a:off x="323850" y="1052513"/>
            <a:ext cx="1588" cy="4302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6" name="Line 90"/>
          <p:cNvSpPr>
            <a:spLocks noChangeShapeType="1"/>
          </p:cNvSpPr>
          <p:nvPr/>
        </p:nvSpPr>
        <p:spPr bwMode="auto">
          <a:xfrm flipH="1">
            <a:off x="180975" y="10525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7" name="Oval 91"/>
          <p:cNvSpPr>
            <a:spLocks noChangeArrowheads="1"/>
          </p:cNvSpPr>
          <p:nvPr/>
        </p:nvSpPr>
        <p:spPr bwMode="auto">
          <a:xfrm flipH="1">
            <a:off x="612775" y="1628775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358" name="Line 92"/>
          <p:cNvSpPr>
            <a:spLocks noChangeShapeType="1"/>
          </p:cNvSpPr>
          <p:nvPr/>
        </p:nvSpPr>
        <p:spPr bwMode="auto">
          <a:xfrm flipV="1">
            <a:off x="830263" y="1700213"/>
            <a:ext cx="2159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59" name="Line 93"/>
          <p:cNvSpPr>
            <a:spLocks noChangeShapeType="1"/>
          </p:cNvSpPr>
          <p:nvPr/>
        </p:nvSpPr>
        <p:spPr bwMode="auto">
          <a:xfrm flipH="1">
            <a:off x="325438" y="328771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0" name="Line 94"/>
          <p:cNvSpPr>
            <a:spLocks noChangeShapeType="1"/>
          </p:cNvSpPr>
          <p:nvPr/>
        </p:nvSpPr>
        <p:spPr bwMode="auto">
          <a:xfrm flipH="1">
            <a:off x="325438" y="39354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1" name="Line 95"/>
          <p:cNvSpPr>
            <a:spLocks noChangeShapeType="1"/>
          </p:cNvSpPr>
          <p:nvPr/>
        </p:nvSpPr>
        <p:spPr bwMode="auto">
          <a:xfrm flipH="1">
            <a:off x="179388" y="42227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62" name="Group 96"/>
          <p:cNvGrpSpPr>
            <a:grpSpLocks/>
          </p:cNvGrpSpPr>
          <p:nvPr/>
        </p:nvGrpSpPr>
        <p:grpSpPr bwMode="auto">
          <a:xfrm>
            <a:off x="323850" y="3500438"/>
            <a:ext cx="504825" cy="431800"/>
            <a:chOff x="1020" y="2750"/>
            <a:chExt cx="318" cy="272"/>
          </a:xfrm>
        </p:grpSpPr>
        <p:sp>
          <p:nvSpPr>
            <p:cNvPr id="56412" name="Line 9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13" name="Line 9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14" name="Line 9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15" name="Line 10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16" name="Line 10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63" name="Line 102"/>
          <p:cNvSpPr>
            <a:spLocks noChangeShapeType="1"/>
          </p:cNvSpPr>
          <p:nvPr/>
        </p:nvSpPr>
        <p:spPr bwMode="auto">
          <a:xfrm flipV="1">
            <a:off x="827088" y="1700213"/>
            <a:ext cx="649287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4" name="Line 103"/>
          <p:cNvSpPr>
            <a:spLocks noChangeShapeType="1"/>
          </p:cNvSpPr>
          <p:nvPr/>
        </p:nvSpPr>
        <p:spPr bwMode="auto">
          <a:xfrm flipH="1">
            <a:off x="755650" y="3716338"/>
            <a:ext cx="39608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5" name="Line 104"/>
          <p:cNvSpPr>
            <a:spLocks noChangeShapeType="1"/>
          </p:cNvSpPr>
          <p:nvPr/>
        </p:nvSpPr>
        <p:spPr bwMode="auto">
          <a:xfrm>
            <a:off x="2771775" y="3284538"/>
            <a:ext cx="0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66" name="Group 105"/>
          <p:cNvGrpSpPr>
            <a:grpSpLocks/>
          </p:cNvGrpSpPr>
          <p:nvPr/>
        </p:nvGrpSpPr>
        <p:grpSpPr bwMode="auto">
          <a:xfrm flipH="1" flipV="1">
            <a:off x="323850" y="3213100"/>
            <a:ext cx="576263" cy="504825"/>
            <a:chOff x="1429" y="1751"/>
            <a:chExt cx="363" cy="318"/>
          </a:xfrm>
        </p:grpSpPr>
        <p:sp>
          <p:nvSpPr>
            <p:cNvPr id="56410" name="Line 106"/>
            <p:cNvSpPr>
              <a:spLocks noChangeShapeType="1"/>
            </p:cNvSpPr>
            <p:nvPr/>
          </p:nvSpPr>
          <p:spPr bwMode="auto">
            <a:xfrm>
              <a:off x="1429" y="1751"/>
              <a:ext cx="0" cy="3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411" name="Line 107"/>
            <p:cNvSpPr>
              <a:spLocks noChangeShapeType="1"/>
            </p:cNvSpPr>
            <p:nvPr/>
          </p:nvSpPr>
          <p:spPr bwMode="auto">
            <a:xfrm flipH="1">
              <a:off x="1429" y="2069"/>
              <a:ext cx="3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6367" name="Line 108"/>
          <p:cNvSpPr>
            <a:spLocks noChangeShapeType="1"/>
          </p:cNvSpPr>
          <p:nvPr/>
        </p:nvSpPr>
        <p:spPr bwMode="auto">
          <a:xfrm>
            <a:off x="6156325" y="2205038"/>
            <a:ext cx="0" cy="8651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8" name="Line 109"/>
          <p:cNvSpPr>
            <a:spLocks noChangeShapeType="1"/>
          </p:cNvSpPr>
          <p:nvPr/>
        </p:nvSpPr>
        <p:spPr bwMode="auto">
          <a:xfrm>
            <a:off x="5868988" y="3070225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69" name="Line 110"/>
          <p:cNvSpPr>
            <a:spLocks noChangeShapeType="1"/>
          </p:cNvSpPr>
          <p:nvPr/>
        </p:nvSpPr>
        <p:spPr bwMode="auto">
          <a:xfrm>
            <a:off x="5868988" y="3141663"/>
            <a:ext cx="5746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0" name="Line 111"/>
          <p:cNvSpPr>
            <a:spLocks noChangeShapeType="1"/>
          </p:cNvSpPr>
          <p:nvPr/>
        </p:nvSpPr>
        <p:spPr bwMode="auto">
          <a:xfrm>
            <a:off x="6156325" y="3141663"/>
            <a:ext cx="0" cy="10810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1" name="Line 112"/>
          <p:cNvSpPr>
            <a:spLocks noChangeShapeType="1"/>
          </p:cNvSpPr>
          <p:nvPr/>
        </p:nvSpPr>
        <p:spPr bwMode="auto">
          <a:xfrm>
            <a:off x="6011863" y="42211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2" name="Line 113"/>
          <p:cNvSpPr>
            <a:spLocks noChangeShapeType="1"/>
          </p:cNvSpPr>
          <p:nvPr/>
        </p:nvSpPr>
        <p:spPr bwMode="auto">
          <a:xfrm flipH="1">
            <a:off x="5221288" y="2205038"/>
            <a:ext cx="9350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3" name="Text Box 114"/>
          <p:cNvSpPr txBox="1">
            <a:spLocks noChangeArrowheads="1"/>
          </p:cNvSpPr>
          <p:nvPr/>
        </p:nvSpPr>
        <p:spPr bwMode="auto">
          <a:xfrm>
            <a:off x="1619250" y="1125538"/>
            <a:ext cx="266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sp>
        <p:nvSpPr>
          <p:cNvPr id="56374" name="Text Box 115"/>
          <p:cNvSpPr txBox="1">
            <a:spLocks noChangeArrowheads="1"/>
          </p:cNvSpPr>
          <p:nvPr/>
        </p:nvSpPr>
        <p:spPr bwMode="auto">
          <a:xfrm>
            <a:off x="412089" y="1125538"/>
            <a:ext cx="268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1</a:t>
            </a:r>
            <a:endParaRPr lang="de-DE" altLang="de-DE" dirty="0"/>
          </a:p>
        </p:txBody>
      </p:sp>
      <p:sp>
        <p:nvSpPr>
          <p:cNvPr id="56375" name="Text Box 116"/>
          <p:cNvSpPr txBox="1">
            <a:spLocks noChangeArrowheads="1"/>
          </p:cNvSpPr>
          <p:nvPr/>
        </p:nvSpPr>
        <p:spPr bwMode="auto">
          <a:xfrm>
            <a:off x="4876139" y="1125538"/>
            <a:ext cx="2680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 smtClean="0"/>
              <a:t>1</a:t>
            </a:r>
            <a:endParaRPr lang="de-DE" altLang="de-DE" dirty="0"/>
          </a:p>
        </p:txBody>
      </p:sp>
      <p:sp>
        <p:nvSpPr>
          <p:cNvPr id="56376" name="Text Box 117"/>
          <p:cNvSpPr txBox="1">
            <a:spLocks noChangeArrowheads="1"/>
          </p:cNvSpPr>
          <p:nvPr/>
        </p:nvSpPr>
        <p:spPr bwMode="auto">
          <a:xfrm>
            <a:off x="3635375" y="1125538"/>
            <a:ext cx="266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sp>
        <p:nvSpPr>
          <p:cNvPr id="56377" name="Line 118"/>
          <p:cNvSpPr>
            <a:spLocks noChangeShapeType="1"/>
          </p:cNvSpPr>
          <p:nvPr/>
        </p:nvSpPr>
        <p:spPr bwMode="auto">
          <a:xfrm>
            <a:off x="1331913" y="27813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8" name="Line 119"/>
          <p:cNvSpPr>
            <a:spLocks noChangeShapeType="1"/>
          </p:cNvSpPr>
          <p:nvPr/>
        </p:nvSpPr>
        <p:spPr bwMode="auto">
          <a:xfrm rot="10800000">
            <a:off x="3995738" y="278130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79" name="Line 120"/>
          <p:cNvSpPr>
            <a:spLocks noChangeShapeType="1"/>
          </p:cNvSpPr>
          <p:nvPr/>
        </p:nvSpPr>
        <p:spPr bwMode="auto">
          <a:xfrm>
            <a:off x="5795963" y="2205038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0" name="Line 121"/>
          <p:cNvSpPr>
            <a:spLocks noChangeShapeType="1"/>
          </p:cNvSpPr>
          <p:nvPr/>
        </p:nvSpPr>
        <p:spPr bwMode="auto">
          <a:xfrm flipV="1">
            <a:off x="1187450" y="141287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1" name="Line 122"/>
          <p:cNvSpPr>
            <a:spLocks noChangeShapeType="1"/>
          </p:cNvSpPr>
          <p:nvPr/>
        </p:nvSpPr>
        <p:spPr bwMode="auto">
          <a:xfrm>
            <a:off x="1042988" y="14128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2" name="Line 123"/>
          <p:cNvSpPr>
            <a:spLocks noChangeShapeType="1"/>
          </p:cNvSpPr>
          <p:nvPr/>
        </p:nvSpPr>
        <p:spPr bwMode="auto">
          <a:xfrm>
            <a:off x="1042988" y="13414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3" name="Line 124"/>
          <p:cNvSpPr>
            <a:spLocks noChangeShapeType="1"/>
          </p:cNvSpPr>
          <p:nvPr/>
        </p:nvSpPr>
        <p:spPr bwMode="auto">
          <a:xfrm flipV="1">
            <a:off x="1187450" y="1125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4" name="Line 125"/>
          <p:cNvSpPr>
            <a:spLocks noChangeShapeType="1"/>
          </p:cNvSpPr>
          <p:nvPr/>
        </p:nvSpPr>
        <p:spPr bwMode="auto">
          <a:xfrm flipV="1">
            <a:off x="4427538" y="141287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5" name="Line 126"/>
          <p:cNvSpPr>
            <a:spLocks noChangeShapeType="1"/>
          </p:cNvSpPr>
          <p:nvPr/>
        </p:nvSpPr>
        <p:spPr bwMode="auto">
          <a:xfrm>
            <a:off x="4283075" y="14128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6" name="Line 127"/>
          <p:cNvSpPr>
            <a:spLocks noChangeShapeType="1"/>
          </p:cNvSpPr>
          <p:nvPr/>
        </p:nvSpPr>
        <p:spPr bwMode="auto">
          <a:xfrm>
            <a:off x="4283075" y="13414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7" name="Line 128"/>
          <p:cNvSpPr>
            <a:spLocks noChangeShapeType="1"/>
          </p:cNvSpPr>
          <p:nvPr/>
        </p:nvSpPr>
        <p:spPr bwMode="auto">
          <a:xfrm flipV="1">
            <a:off x="4427538" y="112553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8" name="Line 129"/>
          <p:cNvSpPr>
            <a:spLocks noChangeShapeType="1"/>
          </p:cNvSpPr>
          <p:nvPr/>
        </p:nvSpPr>
        <p:spPr bwMode="auto">
          <a:xfrm flipV="1">
            <a:off x="4427538" y="4076700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89" name="Line 130"/>
          <p:cNvSpPr>
            <a:spLocks noChangeShapeType="1"/>
          </p:cNvSpPr>
          <p:nvPr/>
        </p:nvSpPr>
        <p:spPr bwMode="auto">
          <a:xfrm>
            <a:off x="4283075" y="40767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90" name="Line 131"/>
          <p:cNvSpPr>
            <a:spLocks noChangeShapeType="1"/>
          </p:cNvSpPr>
          <p:nvPr/>
        </p:nvSpPr>
        <p:spPr bwMode="auto">
          <a:xfrm>
            <a:off x="4283075" y="40052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91" name="Line 132"/>
          <p:cNvSpPr>
            <a:spLocks noChangeShapeType="1"/>
          </p:cNvSpPr>
          <p:nvPr/>
        </p:nvSpPr>
        <p:spPr bwMode="auto">
          <a:xfrm flipV="1">
            <a:off x="4427538" y="378936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56392" name="Object 133"/>
          <p:cNvGraphicFramePr>
            <a:graphicFrameLocks noChangeAspect="1"/>
          </p:cNvGraphicFramePr>
          <p:nvPr/>
        </p:nvGraphicFramePr>
        <p:xfrm>
          <a:off x="3851275" y="3789363"/>
          <a:ext cx="38893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22" name="Formel" r:id="rId3" imgW="291973" imgH="228501" progId="Equation.3">
                  <p:embed/>
                </p:oleObj>
              </mc:Choice>
              <mc:Fallback>
                <p:oleObj name="Formel" r:id="rId3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789363"/>
                        <a:ext cx="38893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3" name="Object 134"/>
          <p:cNvGraphicFramePr>
            <a:graphicFrameLocks noChangeAspect="1"/>
          </p:cNvGraphicFramePr>
          <p:nvPr/>
        </p:nvGraphicFramePr>
        <p:xfrm>
          <a:off x="3924300" y="981075"/>
          <a:ext cx="3730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23" name="Formel" r:id="rId5" imgW="279279" imgH="215806" progId="Equation.3">
                  <p:embed/>
                </p:oleObj>
              </mc:Choice>
              <mc:Fallback>
                <p:oleObj name="Formel" r:id="rId5" imgW="27927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81075"/>
                        <a:ext cx="3730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4" name="Object 135"/>
          <p:cNvGraphicFramePr>
            <a:graphicFrameLocks noChangeAspect="1"/>
          </p:cNvGraphicFramePr>
          <p:nvPr/>
        </p:nvGraphicFramePr>
        <p:xfrm>
          <a:off x="755650" y="981075"/>
          <a:ext cx="3730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24" name="Formel" r:id="rId7" imgW="279279" imgH="215806" progId="Equation.3">
                  <p:embed/>
                </p:oleObj>
              </mc:Choice>
              <mc:Fallback>
                <p:oleObj name="Formel" r:id="rId7" imgW="27927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81075"/>
                        <a:ext cx="3730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5" name="Object 136"/>
          <p:cNvGraphicFramePr>
            <a:graphicFrameLocks noChangeAspect="1"/>
          </p:cNvGraphicFramePr>
          <p:nvPr/>
        </p:nvGraphicFramePr>
        <p:xfrm>
          <a:off x="6278563" y="3213100"/>
          <a:ext cx="2714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25" name="Formel" r:id="rId9" imgW="203024" imgH="215713" progId="Equation.3">
                  <p:embed/>
                </p:oleObj>
              </mc:Choice>
              <mc:Fallback>
                <p:oleObj name="Formel" r:id="rId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3213100"/>
                        <a:ext cx="2714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96" name="Line 137"/>
          <p:cNvSpPr>
            <a:spLocks noChangeShapeType="1"/>
          </p:cNvSpPr>
          <p:nvPr/>
        </p:nvSpPr>
        <p:spPr bwMode="auto">
          <a:xfrm flipV="1">
            <a:off x="6840538" y="981075"/>
            <a:ext cx="0" cy="4535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97" name="Line 138"/>
          <p:cNvSpPr>
            <a:spLocks noChangeShapeType="1"/>
          </p:cNvSpPr>
          <p:nvPr/>
        </p:nvSpPr>
        <p:spPr bwMode="auto">
          <a:xfrm flipV="1">
            <a:off x="7127875" y="4868863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98" name="Line 139"/>
          <p:cNvSpPr>
            <a:spLocks noChangeShapeType="1"/>
          </p:cNvSpPr>
          <p:nvPr/>
        </p:nvSpPr>
        <p:spPr bwMode="auto">
          <a:xfrm flipV="1">
            <a:off x="7956550" y="981075"/>
            <a:ext cx="0" cy="50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399" name="Rectangle 140" descr="Diagonal weit nach oben"/>
          <p:cNvSpPr>
            <a:spLocks noChangeArrowheads="1"/>
          </p:cNvSpPr>
          <p:nvPr/>
        </p:nvSpPr>
        <p:spPr bwMode="auto">
          <a:xfrm>
            <a:off x="6911975" y="1484313"/>
            <a:ext cx="431800" cy="3384550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400" name="Text Box 141"/>
          <p:cNvSpPr txBox="1">
            <a:spLocks noChangeArrowheads="1"/>
          </p:cNvSpPr>
          <p:nvPr/>
        </p:nvSpPr>
        <p:spPr bwMode="auto">
          <a:xfrm>
            <a:off x="6696075" y="5589588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Dynamikbereich</a:t>
            </a:r>
          </a:p>
          <a:p>
            <a:r>
              <a:rPr lang="de-DE" altLang="de-DE"/>
              <a:t>Ausgang</a:t>
            </a:r>
          </a:p>
        </p:txBody>
      </p:sp>
      <p:sp>
        <p:nvSpPr>
          <p:cNvPr id="56401" name="Line 142"/>
          <p:cNvSpPr>
            <a:spLocks noChangeShapeType="1"/>
          </p:cNvSpPr>
          <p:nvPr/>
        </p:nvSpPr>
        <p:spPr bwMode="auto">
          <a:xfrm flipV="1">
            <a:off x="8316913" y="981075"/>
            <a:ext cx="1587" cy="45354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02" name="Line 143"/>
          <p:cNvSpPr>
            <a:spLocks noChangeShapeType="1"/>
          </p:cNvSpPr>
          <p:nvPr/>
        </p:nvSpPr>
        <p:spPr bwMode="auto">
          <a:xfrm flipV="1">
            <a:off x="8604250" y="3716338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03" name="Line 144"/>
          <p:cNvSpPr>
            <a:spLocks noChangeShapeType="1"/>
          </p:cNvSpPr>
          <p:nvPr/>
        </p:nvSpPr>
        <p:spPr bwMode="auto">
          <a:xfrm flipV="1">
            <a:off x="8604250" y="4868863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04" name="Rectangle 145" descr="Diagonal weit nach oben"/>
          <p:cNvSpPr>
            <a:spLocks noChangeArrowheads="1"/>
          </p:cNvSpPr>
          <p:nvPr/>
        </p:nvSpPr>
        <p:spPr bwMode="auto">
          <a:xfrm>
            <a:off x="8388350" y="1557338"/>
            <a:ext cx="431800" cy="2159000"/>
          </a:xfrm>
          <a:prstGeom prst="rect">
            <a:avLst/>
          </a:prstGeom>
          <a:pattFill prst="wdUpDiag">
            <a:fgClr>
              <a:srgbClr val="0080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405" name="Text Box 146"/>
          <p:cNvSpPr txBox="1">
            <a:spLocks noChangeArrowheads="1"/>
          </p:cNvSpPr>
          <p:nvPr/>
        </p:nvSpPr>
        <p:spPr bwMode="auto">
          <a:xfrm>
            <a:off x="7883525" y="5589588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Dynamikbereich</a:t>
            </a:r>
          </a:p>
          <a:p>
            <a:r>
              <a:rPr lang="de-DE" altLang="de-DE"/>
              <a:t>Eingang</a:t>
            </a:r>
          </a:p>
        </p:txBody>
      </p:sp>
      <p:sp>
        <p:nvSpPr>
          <p:cNvPr id="56406" name="Line 147"/>
          <p:cNvSpPr>
            <a:spLocks noChangeShapeType="1"/>
          </p:cNvSpPr>
          <p:nvPr/>
        </p:nvSpPr>
        <p:spPr bwMode="auto">
          <a:xfrm flipV="1">
            <a:off x="7127875" y="908050"/>
            <a:ext cx="0" cy="5746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407" name="Line 148"/>
          <p:cNvSpPr>
            <a:spLocks noChangeShapeType="1"/>
          </p:cNvSpPr>
          <p:nvPr/>
        </p:nvSpPr>
        <p:spPr bwMode="auto">
          <a:xfrm flipV="1">
            <a:off x="8604250" y="4365625"/>
            <a:ext cx="0" cy="50323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2" name="Textfeld 151"/>
          <p:cNvSpPr txBox="1"/>
          <p:nvPr/>
        </p:nvSpPr>
        <p:spPr>
          <a:xfrm>
            <a:off x="5964847" y="3733800"/>
            <a:ext cx="314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Vinmin</a:t>
            </a:r>
            <a:r>
              <a:rPr lang="de-DE" dirty="0"/>
              <a:t>  = </a:t>
            </a:r>
            <a:r>
              <a:rPr lang="de-DE" dirty="0" err="1"/>
              <a:t>Vdssat_source</a:t>
            </a:r>
            <a:r>
              <a:rPr lang="de-DE" dirty="0"/>
              <a:t> + </a:t>
            </a:r>
            <a:r>
              <a:rPr lang="de-DE" dirty="0" err="1"/>
              <a:t>Vdssat_in</a:t>
            </a:r>
            <a:r>
              <a:rPr lang="de-DE" dirty="0"/>
              <a:t> + </a:t>
            </a:r>
            <a:r>
              <a:rPr lang="de-DE" dirty="0" err="1"/>
              <a:t>Vth</a:t>
            </a:r>
            <a:endParaRPr lang="de-DE" dirty="0"/>
          </a:p>
        </p:txBody>
      </p:sp>
      <p:sp>
        <p:nvSpPr>
          <p:cNvPr id="153" name="Textfeld 152"/>
          <p:cNvSpPr txBox="1"/>
          <p:nvPr/>
        </p:nvSpPr>
        <p:spPr>
          <a:xfrm>
            <a:off x="6977481" y="1247001"/>
            <a:ext cx="2208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Vinmax</a:t>
            </a:r>
            <a:r>
              <a:rPr lang="de-DE" dirty="0"/>
              <a:t> = VDD – </a:t>
            </a:r>
            <a:r>
              <a:rPr lang="de-DE" dirty="0" err="1" smtClean="0"/>
              <a:t>Vdssat_pdio</a:t>
            </a:r>
            <a:endParaRPr lang="de-DE" dirty="0"/>
          </a:p>
        </p:txBody>
      </p:sp>
      <p:sp>
        <p:nvSpPr>
          <p:cNvPr id="154" name="Textfeld 153"/>
          <p:cNvSpPr txBox="1"/>
          <p:nvPr/>
        </p:nvSpPr>
        <p:spPr>
          <a:xfrm>
            <a:off x="5911997" y="4876800"/>
            <a:ext cx="1843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Voutmin</a:t>
            </a:r>
            <a:r>
              <a:rPr lang="de-DE" dirty="0"/>
              <a:t> = </a:t>
            </a:r>
            <a:r>
              <a:rPr lang="de-DE" dirty="0" err="1" smtClean="0"/>
              <a:t>Vdssat_nload</a:t>
            </a:r>
            <a:endParaRPr lang="de-DE" dirty="0"/>
          </a:p>
        </p:txBody>
      </p:sp>
      <p:sp>
        <p:nvSpPr>
          <p:cNvPr id="155" name="Textfeld 154"/>
          <p:cNvSpPr txBox="1"/>
          <p:nvPr/>
        </p:nvSpPr>
        <p:spPr>
          <a:xfrm>
            <a:off x="5443920" y="1066800"/>
            <a:ext cx="2466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Voutmax</a:t>
            </a:r>
            <a:r>
              <a:rPr lang="de-DE" dirty="0"/>
              <a:t> = VDD – </a:t>
            </a:r>
            <a:r>
              <a:rPr lang="de-DE" dirty="0" err="1" smtClean="0"/>
              <a:t>Vdssat_pload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2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9075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48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Jim Williams: </a:t>
            </a:r>
            <a:r>
              <a:rPr lang="de-DE" altLang="de-DE" dirty="0" err="1"/>
              <a:t>Barometric</a:t>
            </a:r>
            <a:r>
              <a:rPr lang="de-DE" altLang="de-DE" dirty="0"/>
              <a:t> </a:t>
            </a:r>
            <a:r>
              <a:rPr lang="de-DE" altLang="de-DE" dirty="0" err="1"/>
              <a:t>pressure</a:t>
            </a:r>
            <a:r>
              <a:rPr lang="de-DE" altLang="de-DE" dirty="0"/>
              <a:t> design</a:t>
            </a:r>
            <a:endParaRPr lang="de-DE" altLang="de-DE" dirty="0" smtClean="0"/>
          </a:p>
        </p:txBody>
      </p:sp>
      <p:pic>
        <p:nvPicPr>
          <p:cNvPr id="6" name="Picture 2" descr="http://m.eet.com/media/1180896/71aearlie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953000" cy="582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49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Jim Williams: The </a:t>
            </a:r>
            <a:r>
              <a:rPr lang="de-DE" altLang="de-DE" dirty="0" err="1"/>
              <a:t>living</a:t>
            </a:r>
            <a:r>
              <a:rPr lang="de-DE" altLang="de-DE" dirty="0"/>
              <a:t> </a:t>
            </a:r>
            <a:r>
              <a:rPr lang="de-DE" altLang="de-DE" dirty="0" err="1"/>
              <a:t>room</a:t>
            </a:r>
            <a:r>
              <a:rPr lang="de-DE" altLang="de-DE" dirty="0"/>
              <a:t> </a:t>
            </a:r>
            <a:r>
              <a:rPr lang="de-DE" altLang="de-DE" dirty="0" err="1"/>
              <a:t>thermometer</a:t>
            </a:r>
            <a:endParaRPr lang="de-DE" altLang="de-DE" dirty="0" smtClean="0"/>
          </a:p>
        </p:txBody>
      </p:sp>
      <p:pic>
        <p:nvPicPr>
          <p:cNvPr id="5" name="Picture 4" descr="http://m.eet.com/media/1180890/thermo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51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Spannungsverstärker</a:t>
            </a:r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3697692" y="3442901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Ellipse 61"/>
          <p:cNvSpPr/>
          <p:nvPr/>
        </p:nvSpPr>
        <p:spPr bwMode="auto">
          <a:xfrm>
            <a:off x="4419600" y="3581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4419600" y="3733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63"/>
          <p:cNvCxnSpPr>
            <a:stCxn id="63" idx="4"/>
          </p:cNvCxnSpPr>
          <p:nvPr/>
        </p:nvCxnSpPr>
        <p:spPr bwMode="auto">
          <a:xfrm>
            <a:off x="4572000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4572000" y="3429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4572000" y="3429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2819400" y="4191000"/>
            <a:ext cx="3225384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68" name="Gruppieren 67"/>
          <p:cNvGrpSpPr/>
          <p:nvPr/>
        </p:nvGrpSpPr>
        <p:grpSpPr>
          <a:xfrm>
            <a:off x="5257800" y="3429000"/>
            <a:ext cx="152400" cy="762000"/>
            <a:chOff x="6705600" y="4648200"/>
            <a:chExt cx="152400" cy="762000"/>
          </a:xfrm>
        </p:grpSpPr>
        <p:cxnSp>
          <p:nvCxnSpPr>
            <p:cNvPr id="91" name="Gerade Verbindung 90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Rechteck 91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Gerade Verbindung 92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Textfeld 119"/>
          <p:cNvSpPr txBox="1"/>
          <p:nvPr/>
        </p:nvSpPr>
        <p:spPr>
          <a:xfrm>
            <a:off x="5329058" y="3914001"/>
            <a:ext cx="295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R</a:t>
            </a:r>
            <a:endParaRPr lang="de-DE" dirty="0"/>
          </a:p>
        </p:txBody>
      </p:sp>
      <p:cxnSp>
        <p:nvCxnSpPr>
          <p:cNvPr id="70" name="Gerade Verbindung 69"/>
          <p:cNvCxnSpPr/>
          <p:nvPr/>
        </p:nvCxnSpPr>
        <p:spPr bwMode="auto">
          <a:xfrm>
            <a:off x="4953000" y="34290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Gruppieren 71"/>
          <p:cNvGrpSpPr/>
          <p:nvPr/>
        </p:nvGrpSpPr>
        <p:grpSpPr>
          <a:xfrm>
            <a:off x="5526492" y="3429000"/>
            <a:ext cx="457200" cy="762001"/>
            <a:chOff x="4876800" y="1828800"/>
            <a:chExt cx="457200" cy="685800"/>
          </a:xfrm>
        </p:grpSpPr>
        <p:cxnSp>
          <p:nvCxnSpPr>
            <p:cNvPr id="87" name="Gerade Verbindung 86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3" name="Textfeld 135"/>
          <p:cNvSpPr txBox="1"/>
          <p:nvPr/>
        </p:nvSpPr>
        <p:spPr>
          <a:xfrm>
            <a:off x="5764618" y="391400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74" name="Textfeld 136"/>
          <p:cNvSpPr txBox="1"/>
          <p:nvPr/>
        </p:nvSpPr>
        <p:spPr>
          <a:xfrm>
            <a:off x="3621492" y="3214301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75" name="Textfeld 137"/>
          <p:cNvSpPr txBox="1"/>
          <p:nvPr/>
        </p:nvSpPr>
        <p:spPr>
          <a:xfrm>
            <a:off x="4612092" y="3886200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76" name="Ellipse 75"/>
          <p:cNvSpPr/>
          <p:nvPr/>
        </p:nvSpPr>
        <p:spPr bwMode="auto">
          <a:xfrm>
            <a:off x="3545292" y="3733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76"/>
          <p:cNvCxnSpPr>
            <a:endCxn id="76" idx="0"/>
          </p:cNvCxnSpPr>
          <p:nvPr/>
        </p:nvCxnSpPr>
        <p:spPr bwMode="auto">
          <a:xfrm>
            <a:off x="3697692" y="3429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3697692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3545292" y="4191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mit Pfeil 95"/>
          <p:cNvCxnSpPr/>
          <p:nvPr/>
        </p:nvCxnSpPr>
        <p:spPr bwMode="auto">
          <a:xfrm>
            <a:off x="6019800" y="2667000"/>
            <a:ext cx="1981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mit Pfeil 96"/>
          <p:cNvCxnSpPr/>
          <p:nvPr/>
        </p:nvCxnSpPr>
        <p:spPr bwMode="auto">
          <a:xfrm flipV="1">
            <a:off x="6019800" y="17526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" name="Gruppieren 99"/>
          <p:cNvGrpSpPr/>
          <p:nvPr/>
        </p:nvGrpSpPr>
        <p:grpSpPr>
          <a:xfrm>
            <a:off x="5867400" y="2133600"/>
            <a:ext cx="1905000" cy="533400"/>
            <a:chOff x="4038600" y="2209800"/>
            <a:chExt cx="1905000" cy="5334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486400" y="2209800"/>
              <a:ext cx="457200" cy="533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4038600" y="2209800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11"/>
          <p:cNvSpPr txBox="1"/>
          <p:nvPr/>
        </p:nvSpPr>
        <p:spPr>
          <a:xfrm>
            <a:off x="5410200" y="1600200"/>
            <a:ext cx="57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Log A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 flipV="1">
            <a:off x="7315200" y="18288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feld 111"/>
          <p:cNvSpPr txBox="1"/>
          <p:nvPr/>
        </p:nvSpPr>
        <p:spPr>
          <a:xfrm>
            <a:off x="7315200" y="2667000"/>
            <a:ext cx="534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1/RC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08979"/>
              </p:ext>
            </p:extLst>
          </p:nvPr>
        </p:nvGraphicFramePr>
        <p:xfrm>
          <a:off x="5791200" y="4724400"/>
          <a:ext cx="11826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0" name="Formel" r:id="rId3" imgW="774360" imgH="393480" progId="Equation.3">
                  <p:embed/>
                </p:oleObj>
              </mc:Choice>
              <mc:Fallback>
                <p:oleObj name="Formel" r:id="rId3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724400"/>
                        <a:ext cx="11826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bgerundetes Rechteck 8"/>
          <p:cNvSpPr/>
          <p:nvPr/>
        </p:nvSpPr>
        <p:spPr bwMode="auto">
          <a:xfrm>
            <a:off x="5145492" y="3200400"/>
            <a:ext cx="914400" cy="1219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5486400" y="4419600"/>
            <a:ext cx="2286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de-DE" sz="1600" dirty="0" smtClean="0"/>
              <a:t>Einfaches Beispiel</a:t>
            </a:r>
          </a:p>
          <a:p>
            <a:r>
              <a:rPr lang="de-DE" sz="1600" dirty="0" smtClean="0"/>
              <a:t>Stromquelle </a:t>
            </a:r>
            <a:r>
              <a:rPr lang="de-DE" sz="1600" dirty="0"/>
              <a:t>angeschlossen an die Parallelschaltung von R und </a:t>
            </a:r>
            <a:r>
              <a:rPr lang="de-DE" sz="1600" dirty="0" smtClean="0"/>
              <a:t>C</a:t>
            </a:r>
          </a:p>
          <a:p>
            <a:r>
              <a:rPr lang="de-DE" sz="1600" dirty="0" smtClean="0"/>
              <a:t>Tiefpass Z</a:t>
            </a:r>
          </a:p>
          <a:p>
            <a:endParaRPr lang="de-DE" sz="1600" dirty="0" smtClean="0"/>
          </a:p>
          <a:p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52171"/>
              </p:ext>
            </p:extLst>
          </p:nvPr>
        </p:nvGraphicFramePr>
        <p:xfrm>
          <a:off x="5934075" y="5410200"/>
          <a:ext cx="2481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1" name="Formel" r:id="rId5" imgW="1625400" imgH="393480" progId="Equation.3">
                  <p:embed/>
                </p:oleObj>
              </mc:Choice>
              <mc:Fallback>
                <p:oleObj name="Formel" r:id="rId5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410200"/>
                        <a:ext cx="24812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Gerade Verbindung mit Pfeil 41"/>
          <p:cNvCxnSpPr/>
          <p:nvPr/>
        </p:nvCxnSpPr>
        <p:spPr bwMode="auto">
          <a:xfrm flipV="1">
            <a:off x="7924800" y="2895600"/>
            <a:ext cx="0" cy="2438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764492" y="3352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3926292" y="3429000"/>
            <a:ext cx="27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47" name="Textfeld 46"/>
          <p:cNvSpPr txBox="1"/>
          <p:nvPr/>
        </p:nvSpPr>
        <p:spPr>
          <a:xfrm>
            <a:off x="3945528" y="38862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  <p:cxnSp>
        <p:nvCxnSpPr>
          <p:cNvPr id="18" name="Gerade Verbindung mit Pfeil 17"/>
          <p:cNvCxnSpPr>
            <a:endCxn id="62" idx="0"/>
          </p:cNvCxnSpPr>
          <p:nvPr/>
        </p:nvCxnSpPr>
        <p:spPr bwMode="auto">
          <a:xfrm>
            <a:off x="4572000" y="3429000"/>
            <a:ext cx="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Gerade Verbindung 3"/>
          <p:cNvCxnSpPr/>
          <p:nvPr/>
        </p:nvCxnSpPr>
        <p:spPr bwMode="auto">
          <a:xfrm>
            <a:off x="990600" y="45720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 flipV="1">
            <a:off x="1524000" y="4267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>
            <a:off x="1524000" y="4267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 flipV="1">
            <a:off x="2057400" y="4267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Gerade Verbindung 52"/>
          <p:cNvCxnSpPr/>
          <p:nvPr/>
        </p:nvCxnSpPr>
        <p:spPr bwMode="auto">
          <a:xfrm>
            <a:off x="2057400" y="45720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Bogen 54"/>
          <p:cNvSpPr/>
          <p:nvPr/>
        </p:nvSpPr>
        <p:spPr bwMode="auto">
          <a:xfrm flipH="1">
            <a:off x="1524000" y="5105400"/>
            <a:ext cx="990600" cy="6096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2514600" y="54102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>
            <a:off x="990600" y="54102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Bogen 70"/>
          <p:cNvSpPr/>
          <p:nvPr/>
        </p:nvSpPr>
        <p:spPr bwMode="auto">
          <a:xfrm flipH="1" flipV="1">
            <a:off x="2057400" y="4800600"/>
            <a:ext cx="990600" cy="6096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990600" y="51054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feld 111"/>
          <p:cNvSpPr txBox="1"/>
          <p:nvPr/>
        </p:nvSpPr>
        <p:spPr>
          <a:xfrm>
            <a:off x="2640551" y="4800600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</a:t>
            </a:r>
            <a:r>
              <a:rPr lang="de-DE" dirty="0" smtClean="0"/>
              <a:t> R</a:t>
            </a:r>
            <a:endParaRPr lang="de-DE" dirty="0"/>
          </a:p>
        </p:txBody>
      </p:sp>
      <p:sp>
        <p:nvSpPr>
          <p:cNvPr id="81" name="Textfeld 136"/>
          <p:cNvSpPr txBox="1"/>
          <p:nvPr/>
        </p:nvSpPr>
        <p:spPr>
          <a:xfrm>
            <a:off x="1066800" y="43434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82" name="Textfeld 136"/>
          <p:cNvSpPr txBox="1"/>
          <p:nvPr/>
        </p:nvSpPr>
        <p:spPr>
          <a:xfrm>
            <a:off x="946166" y="51054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83" name="Bogen 82"/>
          <p:cNvSpPr/>
          <p:nvPr/>
        </p:nvSpPr>
        <p:spPr bwMode="auto">
          <a:xfrm flipH="1">
            <a:off x="1524000" y="5791200"/>
            <a:ext cx="304800" cy="6096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4" name="Gerade Verbindung 83"/>
          <p:cNvCxnSpPr/>
          <p:nvPr/>
        </p:nvCxnSpPr>
        <p:spPr bwMode="auto">
          <a:xfrm>
            <a:off x="2209800" y="60960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990600" y="60960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Bogen 85"/>
          <p:cNvSpPr/>
          <p:nvPr/>
        </p:nvSpPr>
        <p:spPr bwMode="auto">
          <a:xfrm flipH="1" flipV="1">
            <a:off x="2057400" y="5486400"/>
            <a:ext cx="228600" cy="609600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4" name="Gerade Verbindung 93"/>
          <p:cNvCxnSpPr/>
          <p:nvPr/>
        </p:nvCxnSpPr>
        <p:spPr bwMode="auto">
          <a:xfrm>
            <a:off x="990600" y="5791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feld 111"/>
          <p:cNvSpPr txBox="1"/>
          <p:nvPr/>
        </p:nvSpPr>
        <p:spPr>
          <a:xfrm>
            <a:off x="2640551" y="5486400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</a:t>
            </a:r>
            <a:r>
              <a:rPr lang="de-DE" dirty="0" smtClean="0"/>
              <a:t> R</a:t>
            </a:r>
            <a:endParaRPr lang="de-DE" dirty="0"/>
          </a:p>
        </p:txBody>
      </p:sp>
      <p:sp>
        <p:nvSpPr>
          <p:cNvPr id="98" name="Textfeld 136"/>
          <p:cNvSpPr txBox="1"/>
          <p:nvPr/>
        </p:nvSpPr>
        <p:spPr>
          <a:xfrm>
            <a:off x="946166" y="57912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590800" y="5791200"/>
            <a:ext cx="652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 klein</a:t>
            </a:r>
            <a:endParaRPr lang="de-DE" dirty="0"/>
          </a:p>
        </p:txBody>
      </p:sp>
      <p:sp>
        <p:nvSpPr>
          <p:cNvPr id="99" name="Textfeld 98"/>
          <p:cNvSpPr txBox="1"/>
          <p:nvPr/>
        </p:nvSpPr>
        <p:spPr>
          <a:xfrm>
            <a:off x="2666199" y="51054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 groß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9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50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Jim Williams: The </a:t>
            </a:r>
            <a:r>
              <a:rPr lang="de-DE" altLang="de-DE" dirty="0" err="1"/>
              <a:t>living</a:t>
            </a:r>
            <a:r>
              <a:rPr lang="de-DE" altLang="de-DE" dirty="0"/>
              <a:t> </a:t>
            </a:r>
            <a:r>
              <a:rPr lang="de-DE" altLang="de-DE" dirty="0" err="1"/>
              <a:t>room</a:t>
            </a:r>
            <a:r>
              <a:rPr lang="de-DE" altLang="de-DE" dirty="0"/>
              <a:t> </a:t>
            </a:r>
            <a:r>
              <a:rPr lang="de-DE" altLang="de-DE" dirty="0" err="1"/>
              <a:t>thermometer</a:t>
            </a:r>
            <a:endParaRPr lang="de-DE" altLang="de-DE" dirty="0" smtClean="0"/>
          </a:p>
        </p:txBody>
      </p:sp>
      <p:pic>
        <p:nvPicPr>
          <p:cNvPr id="371714" name="Picture 2" descr="http://m.eet.com/media/1180891/schemati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69218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D9DA99-917D-44F2-ABC9-59FCB75DDD87}" type="slidenum">
              <a:rPr lang="de-DE" altLang="de-DE" sz="1400">
                <a:latin typeface="Arial" charset="0"/>
              </a:rPr>
              <a:pPr/>
              <a:t>51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Jim Williams</a:t>
            </a:r>
            <a:r>
              <a:rPr lang="de-DE" altLang="de-DE" dirty="0"/>
              <a:t>: </a:t>
            </a:r>
            <a:r>
              <a:rPr lang="de-DE" altLang="de-DE" dirty="0" err="1"/>
              <a:t>Another</a:t>
            </a:r>
            <a:r>
              <a:rPr lang="de-DE" altLang="de-DE" dirty="0"/>
              <a:t> </a:t>
            </a:r>
            <a:r>
              <a:rPr lang="de-DE" altLang="de-DE" dirty="0" err="1"/>
              <a:t>thermometer</a:t>
            </a:r>
            <a:r>
              <a:rPr lang="de-DE" altLang="de-DE" dirty="0"/>
              <a:t> design</a:t>
            </a:r>
            <a:endParaRPr lang="de-DE" altLang="de-DE" dirty="0" smtClean="0"/>
          </a:p>
        </p:txBody>
      </p:sp>
      <p:pic>
        <p:nvPicPr>
          <p:cNvPr id="114" name="Picture 5" descr="williams-thermometer-scul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85800"/>
            <a:ext cx="8686801" cy="58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1858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Gleichtaktverstärkung - Frequenzgang</a:t>
            </a:r>
          </a:p>
        </p:txBody>
      </p:sp>
    </p:spTree>
    <p:extLst>
      <p:ext uri="{BB962C8B-B14F-4D97-AF65-F5344CB8AC3E}">
        <p14:creationId xmlns:p14="http://schemas.microsoft.com/office/powerpoint/2010/main" val="2556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7E0A87-696D-424A-9459-EE8B460A5D13}" type="slidenum">
              <a:rPr lang="de-DE" altLang="de-DE" sz="1400">
                <a:latin typeface="Arial" charset="0"/>
              </a:rPr>
              <a:pPr/>
              <a:t>54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Gleichtaktverstärkung</a:t>
            </a:r>
          </a:p>
        </p:txBody>
      </p:sp>
      <p:sp>
        <p:nvSpPr>
          <p:cNvPr id="38917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18" name="Group 4"/>
          <p:cNvGrpSpPr>
            <a:grpSpLocks/>
          </p:cNvGrpSpPr>
          <p:nvPr/>
        </p:nvGrpSpPr>
        <p:grpSpPr bwMode="auto">
          <a:xfrm flipH="1">
            <a:off x="1031875" y="3571875"/>
            <a:ext cx="504825" cy="431800"/>
            <a:chOff x="1020" y="2750"/>
            <a:chExt cx="318" cy="272"/>
          </a:xfrm>
        </p:grpSpPr>
        <p:sp>
          <p:nvSpPr>
            <p:cNvPr id="39062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3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4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5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6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19" name="Line 10"/>
          <p:cNvSpPr>
            <a:spLocks noChangeShapeType="1"/>
          </p:cNvSpPr>
          <p:nvPr/>
        </p:nvSpPr>
        <p:spPr bwMode="auto">
          <a:xfrm>
            <a:off x="1536700" y="40036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 flipV="1">
            <a:off x="1535112" y="3282950"/>
            <a:ext cx="1588" cy="2905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21" name="Group 12"/>
          <p:cNvGrpSpPr>
            <a:grpSpLocks/>
          </p:cNvGrpSpPr>
          <p:nvPr/>
        </p:nvGrpSpPr>
        <p:grpSpPr bwMode="auto">
          <a:xfrm>
            <a:off x="3121025" y="3573463"/>
            <a:ext cx="504825" cy="431800"/>
            <a:chOff x="1020" y="2750"/>
            <a:chExt cx="318" cy="272"/>
          </a:xfrm>
        </p:grpSpPr>
        <p:sp>
          <p:nvSpPr>
            <p:cNvPr id="39057" name="Line 13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58" name="Line 14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59" name="Line 15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0" name="Line 16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61" name="Line 17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22" name="Line 18"/>
          <p:cNvSpPr>
            <a:spLocks noChangeShapeType="1"/>
          </p:cNvSpPr>
          <p:nvPr/>
        </p:nvSpPr>
        <p:spPr bwMode="auto">
          <a:xfrm flipH="1">
            <a:off x="3121025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3" name="Line 19"/>
          <p:cNvSpPr>
            <a:spLocks noChangeShapeType="1"/>
          </p:cNvSpPr>
          <p:nvPr/>
        </p:nvSpPr>
        <p:spPr bwMode="auto">
          <a:xfrm flipH="1" flipV="1">
            <a:off x="3121025" y="32845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4" name="Line 20"/>
          <p:cNvSpPr>
            <a:spLocks noChangeShapeType="1"/>
          </p:cNvSpPr>
          <p:nvPr/>
        </p:nvSpPr>
        <p:spPr bwMode="auto">
          <a:xfrm>
            <a:off x="1536700" y="4292600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5" name="Oval 21"/>
          <p:cNvSpPr>
            <a:spLocks noChangeArrowheads="1"/>
          </p:cNvSpPr>
          <p:nvPr/>
        </p:nvSpPr>
        <p:spPr bwMode="auto">
          <a:xfrm>
            <a:off x="2112963" y="4510088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8926" name="Line 22"/>
          <p:cNvSpPr>
            <a:spLocks noChangeShapeType="1"/>
          </p:cNvSpPr>
          <p:nvPr/>
        </p:nvSpPr>
        <p:spPr bwMode="auto">
          <a:xfrm>
            <a:off x="2328863" y="4294188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7" name="Line 23"/>
          <p:cNvSpPr>
            <a:spLocks noChangeShapeType="1"/>
          </p:cNvSpPr>
          <p:nvPr/>
        </p:nvSpPr>
        <p:spPr bwMode="auto">
          <a:xfrm>
            <a:off x="2328863" y="49418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2185988" y="522922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29" name="Line 25"/>
          <p:cNvSpPr>
            <a:spLocks noChangeShapeType="1"/>
          </p:cNvSpPr>
          <p:nvPr/>
        </p:nvSpPr>
        <p:spPr bwMode="auto">
          <a:xfrm>
            <a:off x="2328863" y="45815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0" name="Line 26"/>
          <p:cNvSpPr>
            <a:spLocks noChangeShapeType="1"/>
          </p:cNvSpPr>
          <p:nvPr/>
        </p:nvSpPr>
        <p:spPr bwMode="auto">
          <a:xfrm>
            <a:off x="1535112" y="292258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1" name="Line 27"/>
          <p:cNvSpPr>
            <a:spLocks noChangeShapeType="1"/>
          </p:cNvSpPr>
          <p:nvPr/>
        </p:nvSpPr>
        <p:spPr bwMode="auto">
          <a:xfrm>
            <a:off x="3119438" y="2925763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4" name="Line 30"/>
          <p:cNvSpPr>
            <a:spLocks noChangeShapeType="1"/>
          </p:cNvSpPr>
          <p:nvPr/>
        </p:nvSpPr>
        <p:spPr bwMode="auto">
          <a:xfrm>
            <a:off x="1319212" y="3789363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5" name="Line 31"/>
          <p:cNvSpPr>
            <a:spLocks noChangeShapeType="1"/>
          </p:cNvSpPr>
          <p:nvPr/>
        </p:nvSpPr>
        <p:spPr bwMode="auto">
          <a:xfrm>
            <a:off x="1535112" y="37893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6" name="Line 32"/>
          <p:cNvSpPr>
            <a:spLocks noChangeShapeType="1"/>
          </p:cNvSpPr>
          <p:nvPr/>
        </p:nvSpPr>
        <p:spPr bwMode="auto">
          <a:xfrm flipH="1">
            <a:off x="3121025" y="3789363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7" name="Line 33"/>
          <p:cNvSpPr>
            <a:spLocks noChangeShapeType="1"/>
          </p:cNvSpPr>
          <p:nvPr/>
        </p:nvSpPr>
        <p:spPr bwMode="auto">
          <a:xfrm>
            <a:off x="3121025" y="37893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8" name="Line 34"/>
          <p:cNvSpPr>
            <a:spLocks noChangeShapeType="1"/>
          </p:cNvSpPr>
          <p:nvPr/>
        </p:nvSpPr>
        <p:spPr bwMode="auto">
          <a:xfrm>
            <a:off x="1030287" y="378936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39" name="Line 35"/>
          <p:cNvSpPr>
            <a:spLocks noChangeShapeType="1"/>
          </p:cNvSpPr>
          <p:nvPr/>
        </p:nvSpPr>
        <p:spPr bwMode="auto">
          <a:xfrm>
            <a:off x="1030287" y="42926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0" name="Line 36"/>
          <p:cNvSpPr>
            <a:spLocks noChangeShapeType="1"/>
          </p:cNvSpPr>
          <p:nvPr/>
        </p:nvSpPr>
        <p:spPr bwMode="auto">
          <a:xfrm>
            <a:off x="124777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1" name="Line 37"/>
          <p:cNvSpPr>
            <a:spLocks noChangeShapeType="1"/>
          </p:cNvSpPr>
          <p:nvPr/>
        </p:nvSpPr>
        <p:spPr bwMode="auto">
          <a:xfrm>
            <a:off x="1319212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2" name="Line 38"/>
          <p:cNvSpPr>
            <a:spLocks noChangeShapeType="1"/>
          </p:cNvSpPr>
          <p:nvPr/>
        </p:nvSpPr>
        <p:spPr bwMode="auto">
          <a:xfrm>
            <a:off x="1319212" y="4292600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3" name="Line 39"/>
          <p:cNvSpPr>
            <a:spLocks noChangeShapeType="1"/>
          </p:cNvSpPr>
          <p:nvPr/>
        </p:nvSpPr>
        <p:spPr bwMode="auto">
          <a:xfrm flipH="1">
            <a:off x="742950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4" name="Line 40"/>
          <p:cNvSpPr>
            <a:spLocks noChangeShapeType="1"/>
          </p:cNvSpPr>
          <p:nvPr/>
        </p:nvSpPr>
        <p:spPr bwMode="auto">
          <a:xfrm flipH="1">
            <a:off x="3624263" y="3789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5" name="Line 41"/>
          <p:cNvSpPr>
            <a:spLocks noChangeShapeType="1"/>
          </p:cNvSpPr>
          <p:nvPr/>
        </p:nvSpPr>
        <p:spPr bwMode="auto">
          <a:xfrm>
            <a:off x="3624263" y="3789363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6" name="Line 42"/>
          <p:cNvSpPr>
            <a:spLocks noChangeShapeType="1"/>
          </p:cNvSpPr>
          <p:nvPr/>
        </p:nvSpPr>
        <p:spPr bwMode="auto">
          <a:xfrm>
            <a:off x="3119438" y="4292600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7" name="Line 43"/>
          <p:cNvSpPr>
            <a:spLocks noChangeShapeType="1"/>
          </p:cNvSpPr>
          <p:nvPr/>
        </p:nvSpPr>
        <p:spPr bwMode="auto">
          <a:xfrm>
            <a:off x="33369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8" name="Line 44"/>
          <p:cNvSpPr>
            <a:spLocks noChangeShapeType="1"/>
          </p:cNvSpPr>
          <p:nvPr/>
        </p:nvSpPr>
        <p:spPr bwMode="auto">
          <a:xfrm>
            <a:off x="3408363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49" name="Line 45"/>
          <p:cNvSpPr>
            <a:spLocks noChangeShapeType="1"/>
          </p:cNvSpPr>
          <p:nvPr/>
        </p:nvSpPr>
        <p:spPr bwMode="auto">
          <a:xfrm>
            <a:off x="3408363" y="4292600"/>
            <a:ext cx="2174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0" name="Line 46"/>
          <p:cNvSpPr>
            <a:spLocks noChangeShapeType="1"/>
          </p:cNvSpPr>
          <p:nvPr/>
        </p:nvSpPr>
        <p:spPr bwMode="auto">
          <a:xfrm>
            <a:off x="1822450" y="42926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1" name="Line 47"/>
          <p:cNvSpPr>
            <a:spLocks noChangeShapeType="1"/>
          </p:cNvSpPr>
          <p:nvPr/>
        </p:nvSpPr>
        <p:spPr bwMode="auto">
          <a:xfrm>
            <a:off x="1679575" y="47259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2" name="Line 48"/>
          <p:cNvSpPr>
            <a:spLocks noChangeShapeType="1"/>
          </p:cNvSpPr>
          <p:nvPr/>
        </p:nvSpPr>
        <p:spPr bwMode="auto">
          <a:xfrm>
            <a:off x="1679575" y="47974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3" name="Line 49"/>
          <p:cNvSpPr>
            <a:spLocks noChangeShapeType="1"/>
          </p:cNvSpPr>
          <p:nvPr/>
        </p:nvSpPr>
        <p:spPr bwMode="auto">
          <a:xfrm>
            <a:off x="1822450" y="47974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4" name="Line 50"/>
          <p:cNvSpPr>
            <a:spLocks noChangeShapeType="1"/>
          </p:cNvSpPr>
          <p:nvPr/>
        </p:nvSpPr>
        <p:spPr bwMode="auto">
          <a:xfrm flipH="1">
            <a:off x="1679575" y="5229225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5" name="Line 51"/>
          <p:cNvSpPr>
            <a:spLocks noChangeShapeType="1"/>
          </p:cNvSpPr>
          <p:nvPr/>
        </p:nvSpPr>
        <p:spPr bwMode="auto">
          <a:xfrm>
            <a:off x="2832100" y="42926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6" name="Line 52"/>
          <p:cNvSpPr>
            <a:spLocks noChangeShapeType="1"/>
          </p:cNvSpPr>
          <p:nvPr/>
        </p:nvSpPr>
        <p:spPr bwMode="auto">
          <a:xfrm>
            <a:off x="2689225" y="47259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7" name="Line 53"/>
          <p:cNvSpPr>
            <a:spLocks noChangeShapeType="1"/>
          </p:cNvSpPr>
          <p:nvPr/>
        </p:nvSpPr>
        <p:spPr bwMode="auto">
          <a:xfrm>
            <a:off x="2689225" y="47974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8" name="Line 54"/>
          <p:cNvSpPr>
            <a:spLocks noChangeShapeType="1"/>
          </p:cNvSpPr>
          <p:nvPr/>
        </p:nvSpPr>
        <p:spPr bwMode="auto">
          <a:xfrm>
            <a:off x="2832100" y="47974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59" name="Line 55"/>
          <p:cNvSpPr>
            <a:spLocks noChangeShapeType="1"/>
          </p:cNvSpPr>
          <p:nvPr/>
        </p:nvSpPr>
        <p:spPr bwMode="auto">
          <a:xfrm flipH="1">
            <a:off x="2689225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0" name="Line 56"/>
          <p:cNvSpPr>
            <a:spLocks noChangeShapeType="1"/>
          </p:cNvSpPr>
          <p:nvPr/>
        </p:nvSpPr>
        <p:spPr bwMode="auto">
          <a:xfrm>
            <a:off x="1030287" y="3284538"/>
            <a:ext cx="0" cy="5032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1" name="Line 57"/>
          <p:cNvSpPr>
            <a:spLocks noChangeShapeType="1"/>
          </p:cNvSpPr>
          <p:nvPr/>
        </p:nvSpPr>
        <p:spPr bwMode="auto">
          <a:xfrm>
            <a:off x="1030287" y="29257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2" name="Line 58"/>
          <p:cNvSpPr>
            <a:spLocks noChangeShapeType="1"/>
          </p:cNvSpPr>
          <p:nvPr/>
        </p:nvSpPr>
        <p:spPr bwMode="auto">
          <a:xfrm>
            <a:off x="887412" y="32146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3" name="Line 59"/>
          <p:cNvSpPr>
            <a:spLocks noChangeShapeType="1"/>
          </p:cNvSpPr>
          <p:nvPr/>
        </p:nvSpPr>
        <p:spPr bwMode="auto">
          <a:xfrm>
            <a:off x="887412" y="32861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4" name="Line 60"/>
          <p:cNvSpPr>
            <a:spLocks noChangeShapeType="1"/>
          </p:cNvSpPr>
          <p:nvPr/>
        </p:nvSpPr>
        <p:spPr bwMode="auto">
          <a:xfrm>
            <a:off x="1030287" y="32861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5" name="Line 61"/>
          <p:cNvSpPr>
            <a:spLocks noChangeShapeType="1"/>
          </p:cNvSpPr>
          <p:nvPr/>
        </p:nvSpPr>
        <p:spPr bwMode="auto">
          <a:xfrm>
            <a:off x="887412" y="29257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6" name="Line 62"/>
          <p:cNvSpPr>
            <a:spLocks noChangeShapeType="1"/>
          </p:cNvSpPr>
          <p:nvPr/>
        </p:nvSpPr>
        <p:spPr bwMode="auto">
          <a:xfrm>
            <a:off x="3624263" y="3282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7" name="Line 63"/>
          <p:cNvSpPr>
            <a:spLocks noChangeShapeType="1"/>
          </p:cNvSpPr>
          <p:nvPr/>
        </p:nvSpPr>
        <p:spPr bwMode="auto">
          <a:xfrm>
            <a:off x="3624263" y="292417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8" name="Line 64"/>
          <p:cNvSpPr>
            <a:spLocks noChangeShapeType="1"/>
          </p:cNvSpPr>
          <p:nvPr/>
        </p:nvSpPr>
        <p:spPr bwMode="auto">
          <a:xfrm>
            <a:off x="3481388" y="32131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69" name="Line 65"/>
          <p:cNvSpPr>
            <a:spLocks noChangeShapeType="1"/>
          </p:cNvSpPr>
          <p:nvPr/>
        </p:nvSpPr>
        <p:spPr bwMode="auto">
          <a:xfrm>
            <a:off x="3481388" y="32845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0" name="Line 66"/>
          <p:cNvSpPr>
            <a:spLocks noChangeShapeType="1"/>
          </p:cNvSpPr>
          <p:nvPr/>
        </p:nvSpPr>
        <p:spPr bwMode="auto">
          <a:xfrm>
            <a:off x="3624263" y="32845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1" name="Line 67"/>
          <p:cNvSpPr>
            <a:spLocks noChangeShapeType="1"/>
          </p:cNvSpPr>
          <p:nvPr/>
        </p:nvSpPr>
        <p:spPr bwMode="auto">
          <a:xfrm>
            <a:off x="3124200" y="2895600"/>
            <a:ext cx="1371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2" name="Oval 68"/>
          <p:cNvSpPr>
            <a:spLocks noChangeArrowheads="1"/>
          </p:cNvSpPr>
          <p:nvPr/>
        </p:nvSpPr>
        <p:spPr bwMode="auto">
          <a:xfrm>
            <a:off x="381000" y="393541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8973" name="Line 69"/>
          <p:cNvSpPr>
            <a:spLocks noChangeShapeType="1"/>
          </p:cNvSpPr>
          <p:nvPr/>
        </p:nvSpPr>
        <p:spPr bwMode="auto">
          <a:xfrm>
            <a:off x="525462" y="379095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4" name="Line 70"/>
          <p:cNvSpPr>
            <a:spLocks noChangeShapeType="1"/>
          </p:cNvSpPr>
          <p:nvPr/>
        </p:nvSpPr>
        <p:spPr bwMode="auto">
          <a:xfrm>
            <a:off x="525462" y="422275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5" name="Line 71"/>
          <p:cNvSpPr>
            <a:spLocks noChangeShapeType="1"/>
          </p:cNvSpPr>
          <p:nvPr/>
        </p:nvSpPr>
        <p:spPr bwMode="auto">
          <a:xfrm>
            <a:off x="381000" y="43672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76" name="Line 72"/>
          <p:cNvSpPr>
            <a:spLocks noChangeShapeType="1"/>
          </p:cNvSpPr>
          <p:nvPr/>
        </p:nvSpPr>
        <p:spPr bwMode="auto">
          <a:xfrm flipH="1">
            <a:off x="525462" y="37909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52" name="Oval 74"/>
          <p:cNvSpPr>
            <a:spLocks noChangeArrowheads="1"/>
          </p:cNvSpPr>
          <p:nvPr/>
        </p:nvSpPr>
        <p:spPr bwMode="auto">
          <a:xfrm flipH="1">
            <a:off x="4054475" y="3935413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053" name="Line 75"/>
          <p:cNvSpPr>
            <a:spLocks noChangeShapeType="1"/>
          </p:cNvSpPr>
          <p:nvPr/>
        </p:nvSpPr>
        <p:spPr bwMode="auto">
          <a:xfrm flipH="1">
            <a:off x="4198938" y="379095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54" name="Line 76"/>
          <p:cNvSpPr>
            <a:spLocks noChangeShapeType="1"/>
          </p:cNvSpPr>
          <p:nvPr/>
        </p:nvSpPr>
        <p:spPr bwMode="auto">
          <a:xfrm flipH="1">
            <a:off x="4198938" y="422275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55" name="Line 77"/>
          <p:cNvSpPr>
            <a:spLocks noChangeShapeType="1"/>
          </p:cNvSpPr>
          <p:nvPr/>
        </p:nvSpPr>
        <p:spPr bwMode="auto">
          <a:xfrm flipH="1">
            <a:off x="4056063" y="43672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56" name="Line 78"/>
          <p:cNvSpPr>
            <a:spLocks noChangeShapeType="1"/>
          </p:cNvSpPr>
          <p:nvPr/>
        </p:nvSpPr>
        <p:spPr bwMode="auto">
          <a:xfrm>
            <a:off x="3911600" y="37909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78" name="Group 79"/>
          <p:cNvGrpSpPr>
            <a:grpSpLocks/>
          </p:cNvGrpSpPr>
          <p:nvPr/>
        </p:nvGrpSpPr>
        <p:grpSpPr bwMode="auto">
          <a:xfrm flipH="1">
            <a:off x="5653088" y="3573463"/>
            <a:ext cx="504825" cy="431800"/>
            <a:chOff x="1020" y="2750"/>
            <a:chExt cx="318" cy="272"/>
          </a:xfrm>
        </p:grpSpPr>
        <p:sp>
          <p:nvSpPr>
            <p:cNvPr id="39047" name="Line 8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8" name="Line 8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9" name="Line 8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50" name="Line 8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51" name="Line 8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79" name="Line 85"/>
          <p:cNvSpPr>
            <a:spLocks noChangeShapeType="1"/>
          </p:cNvSpPr>
          <p:nvPr/>
        </p:nvSpPr>
        <p:spPr bwMode="auto">
          <a:xfrm>
            <a:off x="6157913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0" name="Line 86"/>
          <p:cNvSpPr>
            <a:spLocks noChangeShapeType="1"/>
          </p:cNvSpPr>
          <p:nvPr/>
        </p:nvSpPr>
        <p:spPr bwMode="auto">
          <a:xfrm flipV="1">
            <a:off x="6156325" y="3284538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1" name="Line 87"/>
          <p:cNvSpPr>
            <a:spLocks noChangeShapeType="1"/>
          </p:cNvSpPr>
          <p:nvPr/>
        </p:nvSpPr>
        <p:spPr bwMode="auto">
          <a:xfrm flipH="1">
            <a:off x="6154738" y="4294188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2" name="Line 88"/>
          <p:cNvSpPr>
            <a:spLocks noChangeShapeType="1"/>
          </p:cNvSpPr>
          <p:nvPr/>
        </p:nvSpPr>
        <p:spPr bwMode="auto">
          <a:xfrm>
            <a:off x="6156325" y="29241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3" name="Line 89"/>
          <p:cNvSpPr>
            <a:spLocks noChangeShapeType="1"/>
          </p:cNvSpPr>
          <p:nvPr/>
        </p:nvSpPr>
        <p:spPr bwMode="auto">
          <a:xfrm>
            <a:off x="6011863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4" name="Line 90"/>
          <p:cNvSpPr>
            <a:spLocks noChangeShapeType="1"/>
          </p:cNvSpPr>
          <p:nvPr/>
        </p:nvSpPr>
        <p:spPr bwMode="auto">
          <a:xfrm>
            <a:off x="5940425" y="379095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5" name="Line 91"/>
          <p:cNvSpPr>
            <a:spLocks noChangeShapeType="1"/>
          </p:cNvSpPr>
          <p:nvPr/>
        </p:nvSpPr>
        <p:spPr bwMode="auto">
          <a:xfrm>
            <a:off x="6156325" y="37909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6" name="Line 92"/>
          <p:cNvSpPr>
            <a:spLocks noChangeShapeType="1"/>
          </p:cNvSpPr>
          <p:nvPr/>
        </p:nvSpPr>
        <p:spPr bwMode="auto">
          <a:xfrm>
            <a:off x="5651500" y="3790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7" name="Line 93"/>
          <p:cNvSpPr>
            <a:spLocks noChangeShapeType="1"/>
          </p:cNvSpPr>
          <p:nvPr/>
        </p:nvSpPr>
        <p:spPr bwMode="auto">
          <a:xfrm>
            <a:off x="5651500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8" name="Line 94"/>
          <p:cNvSpPr>
            <a:spLocks noChangeShapeType="1"/>
          </p:cNvSpPr>
          <p:nvPr/>
        </p:nvSpPr>
        <p:spPr bwMode="auto">
          <a:xfrm>
            <a:off x="5868988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9" name="Line 95"/>
          <p:cNvSpPr>
            <a:spLocks noChangeShapeType="1"/>
          </p:cNvSpPr>
          <p:nvPr/>
        </p:nvSpPr>
        <p:spPr bwMode="auto">
          <a:xfrm>
            <a:off x="5940425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0" name="Line 96"/>
          <p:cNvSpPr>
            <a:spLocks noChangeShapeType="1"/>
          </p:cNvSpPr>
          <p:nvPr/>
        </p:nvSpPr>
        <p:spPr bwMode="auto">
          <a:xfrm>
            <a:off x="5940425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1" name="Line 97"/>
          <p:cNvSpPr>
            <a:spLocks noChangeShapeType="1"/>
          </p:cNvSpPr>
          <p:nvPr/>
        </p:nvSpPr>
        <p:spPr bwMode="auto">
          <a:xfrm flipH="1">
            <a:off x="5364163" y="37909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2" name="Line 98"/>
          <p:cNvSpPr>
            <a:spLocks noChangeShapeType="1"/>
          </p:cNvSpPr>
          <p:nvPr/>
        </p:nvSpPr>
        <p:spPr bwMode="auto">
          <a:xfrm>
            <a:off x="5651500" y="32861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3" name="Line 99"/>
          <p:cNvSpPr>
            <a:spLocks noChangeShapeType="1"/>
          </p:cNvSpPr>
          <p:nvPr/>
        </p:nvSpPr>
        <p:spPr bwMode="auto">
          <a:xfrm>
            <a:off x="5651500" y="29273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4" name="Line 100"/>
          <p:cNvSpPr>
            <a:spLocks noChangeShapeType="1"/>
          </p:cNvSpPr>
          <p:nvPr/>
        </p:nvSpPr>
        <p:spPr bwMode="auto">
          <a:xfrm>
            <a:off x="5508625" y="32162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5" name="Line 101"/>
          <p:cNvSpPr>
            <a:spLocks noChangeShapeType="1"/>
          </p:cNvSpPr>
          <p:nvPr/>
        </p:nvSpPr>
        <p:spPr bwMode="auto">
          <a:xfrm>
            <a:off x="5508625" y="32877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6" name="Line 102"/>
          <p:cNvSpPr>
            <a:spLocks noChangeShapeType="1"/>
          </p:cNvSpPr>
          <p:nvPr/>
        </p:nvSpPr>
        <p:spPr bwMode="auto">
          <a:xfrm>
            <a:off x="5651500" y="32877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7" name="Line 103"/>
          <p:cNvSpPr>
            <a:spLocks noChangeShapeType="1"/>
          </p:cNvSpPr>
          <p:nvPr/>
        </p:nvSpPr>
        <p:spPr bwMode="auto">
          <a:xfrm>
            <a:off x="5508625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8" name="Oval 104"/>
          <p:cNvSpPr>
            <a:spLocks noChangeArrowheads="1"/>
          </p:cNvSpPr>
          <p:nvPr/>
        </p:nvSpPr>
        <p:spPr bwMode="auto">
          <a:xfrm>
            <a:off x="5002213" y="3937000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8999" name="Line 105"/>
          <p:cNvSpPr>
            <a:spLocks noChangeShapeType="1"/>
          </p:cNvSpPr>
          <p:nvPr/>
        </p:nvSpPr>
        <p:spPr bwMode="auto">
          <a:xfrm>
            <a:off x="5146675" y="37925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0" name="Line 106"/>
          <p:cNvSpPr>
            <a:spLocks noChangeShapeType="1"/>
          </p:cNvSpPr>
          <p:nvPr/>
        </p:nvSpPr>
        <p:spPr bwMode="auto">
          <a:xfrm>
            <a:off x="5146675" y="42243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1" name="Line 107"/>
          <p:cNvSpPr>
            <a:spLocks noChangeShapeType="1"/>
          </p:cNvSpPr>
          <p:nvPr/>
        </p:nvSpPr>
        <p:spPr bwMode="auto">
          <a:xfrm>
            <a:off x="5002213" y="43688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2" name="Line 108"/>
          <p:cNvSpPr>
            <a:spLocks noChangeShapeType="1"/>
          </p:cNvSpPr>
          <p:nvPr/>
        </p:nvSpPr>
        <p:spPr bwMode="auto">
          <a:xfrm flipH="1">
            <a:off x="5146675" y="37925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3" name="Line 109"/>
          <p:cNvSpPr>
            <a:spLocks noChangeShapeType="1"/>
          </p:cNvSpPr>
          <p:nvPr/>
        </p:nvSpPr>
        <p:spPr bwMode="auto">
          <a:xfrm>
            <a:off x="6370638" y="3144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004" name="Group 110"/>
          <p:cNvGrpSpPr>
            <a:grpSpLocks/>
          </p:cNvGrpSpPr>
          <p:nvPr/>
        </p:nvGrpSpPr>
        <p:grpSpPr bwMode="auto">
          <a:xfrm>
            <a:off x="7089775" y="3573463"/>
            <a:ext cx="504825" cy="431800"/>
            <a:chOff x="1020" y="2750"/>
            <a:chExt cx="318" cy="272"/>
          </a:xfrm>
        </p:grpSpPr>
        <p:sp>
          <p:nvSpPr>
            <p:cNvPr id="39042" name="Line 111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3" name="Line 112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4" name="Line 113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5" name="Line 114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6" name="Line 115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005" name="Line 116"/>
          <p:cNvSpPr>
            <a:spLocks noChangeShapeType="1"/>
          </p:cNvSpPr>
          <p:nvPr/>
        </p:nvSpPr>
        <p:spPr bwMode="auto">
          <a:xfrm flipH="1">
            <a:off x="7089775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6" name="Line 117"/>
          <p:cNvSpPr>
            <a:spLocks noChangeShapeType="1"/>
          </p:cNvSpPr>
          <p:nvPr/>
        </p:nvSpPr>
        <p:spPr bwMode="auto">
          <a:xfrm flipH="1" flipV="1">
            <a:off x="7089775" y="3284538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7" name="Line 118"/>
          <p:cNvSpPr>
            <a:spLocks noChangeShapeType="1"/>
          </p:cNvSpPr>
          <p:nvPr/>
        </p:nvSpPr>
        <p:spPr bwMode="auto">
          <a:xfrm>
            <a:off x="7091363" y="4294188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8" name="Line 119"/>
          <p:cNvSpPr>
            <a:spLocks noChangeShapeType="1"/>
          </p:cNvSpPr>
          <p:nvPr/>
        </p:nvSpPr>
        <p:spPr bwMode="auto">
          <a:xfrm flipH="1">
            <a:off x="7091363" y="29241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9" name="Line 120"/>
          <p:cNvSpPr>
            <a:spLocks noChangeShapeType="1"/>
          </p:cNvSpPr>
          <p:nvPr/>
        </p:nvSpPr>
        <p:spPr bwMode="auto">
          <a:xfrm flipH="1">
            <a:off x="6946900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0" name="Line 121"/>
          <p:cNvSpPr>
            <a:spLocks noChangeShapeType="1"/>
          </p:cNvSpPr>
          <p:nvPr/>
        </p:nvSpPr>
        <p:spPr bwMode="auto">
          <a:xfrm flipH="1">
            <a:off x="7091363" y="379095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1" name="Line 122"/>
          <p:cNvSpPr>
            <a:spLocks noChangeShapeType="1"/>
          </p:cNvSpPr>
          <p:nvPr/>
        </p:nvSpPr>
        <p:spPr bwMode="auto">
          <a:xfrm flipH="1">
            <a:off x="7091363" y="37909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2" name="Line 123"/>
          <p:cNvSpPr>
            <a:spLocks noChangeShapeType="1"/>
          </p:cNvSpPr>
          <p:nvPr/>
        </p:nvSpPr>
        <p:spPr bwMode="auto">
          <a:xfrm flipH="1">
            <a:off x="7596188" y="3790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3" name="Line 124"/>
          <p:cNvSpPr>
            <a:spLocks noChangeShapeType="1"/>
          </p:cNvSpPr>
          <p:nvPr/>
        </p:nvSpPr>
        <p:spPr bwMode="auto">
          <a:xfrm flipH="1">
            <a:off x="7378700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4" name="Line 125"/>
          <p:cNvSpPr>
            <a:spLocks noChangeShapeType="1"/>
          </p:cNvSpPr>
          <p:nvPr/>
        </p:nvSpPr>
        <p:spPr bwMode="auto">
          <a:xfrm flipH="1">
            <a:off x="7378700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5" name="Line 126"/>
          <p:cNvSpPr>
            <a:spLocks noChangeShapeType="1"/>
          </p:cNvSpPr>
          <p:nvPr/>
        </p:nvSpPr>
        <p:spPr bwMode="auto">
          <a:xfrm flipH="1">
            <a:off x="7307263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6" name="Line 127"/>
          <p:cNvSpPr>
            <a:spLocks noChangeShapeType="1"/>
          </p:cNvSpPr>
          <p:nvPr/>
        </p:nvSpPr>
        <p:spPr bwMode="auto">
          <a:xfrm flipH="1">
            <a:off x="7089775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7" name="Line 128"/>
          <p:cNvSpPr>
            <a:spLocks noChangeShapeType="1"/>
          </p:cNvSpPr>
          <p:nvPr/>
        </p:nvSpPr>
        <p:spPr bwMode="auto">
          <a:xfrm>
            <a:off x="7596188" y="37909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8" name="Line 129"/>
          <p:cNvSpPr>
            <a:spLocks noChangeShapeType="1"/>
          </p:cNvSpPr>
          <p:nvPr/>
        </p:nvSpPr>
        <p:spPr bwMode="auto">
          <a:xfrm flipH="1">
            <a:off x="7596188" y="32861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9" name="Line 130"/>
          <p:cNvSpPr>
            <a:spLocks noChangeShapeType="1"/>
          </p:cNvSpPr>
          <p:nvPr/>
        </p:nvSpPr>
        <p:spPr bwMode="auto">
          <a:xfrm flipH="1">
            <a:off x="7596188" y="29273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0" name="Line 131"/>
          <p:cNvSpPr>
            <a:spLocks noChangeShapeType="1"/>
          </p:cNvSpPr>
          <p:nvPr/>
        </p:nvSpPr>
        <p:spPr bwMode="auto">
          <a:xfrm flipH="1">
            <a:off x="7451725" y="32162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1" name="Line 132"/>
          <p:cNvSpPr>
            <a:spLocks noChangeShapeType="1"/>
          </p:cNvSpPr>
          <p:nvPr/>
        </p:nvSpPr>
        <p:spPr bwMode="auto">
          <a:xfrm flipH="1">
            <a:off x="7451725" y="32877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2" name="Line 133"/>
          <p:cNvSpPr>
            <a:spLocks noChangeShapeType="1"/>
          </p:cNvSpPr>
          <p:nvPr/>
        </p:nvSpPr>
        <p:spPr bwMode="auto">
          <a:xfrm flipH="1">
            <a:off x="7596188" y="32877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3" name="Line 134"/>
          <p:cNvSpPr>
            <a:spLocks noChangeShapeType="1"/>
          </p:cNvSpPr>
          <p:nvPr/>
        </p:nvSpPr>
        <p:spPr bwMode="auto">
          <a:xfrm flipH="1">
            <a:off x="7450138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4" name="Oval 135"/>
          <p:cNvSpPr>
            <a:spLocks noChangeArrowheads="1"/>
          </p:cNvSpPr>
          <p:nvPr/>
        </p:nvSpPr>
        <p:spPr bwMode="auto">
          <a:xfrm flipH="1">
            <a:off x="7956550" y="3937000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025" name="Line 136"/>
          <p:cNvSpPr>
            <a:spLocks noChangeShapeType="1"/>
          </p:cNvSpPr>
          <p:nvPr/>
        </p:nvSpPr>
        <p:spPr bwMode="auto">
          <a:xfrm flipH="1">
            <a:off x="8101013" y="37925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6" name="Line 137"/>
          <p:cNvSpPr>
            <a:spLocks noChangeShapeType="1"/>
          </p:cNvSpPr>
          <p:nvPr/>
        </p:nvSpPr>
        <p:spPr bwMode="auto">
          <a:xfrm flipH="1">
            <a:off x="8101013" y="42243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7" name="Line 138"/>
          <p:cNvSpPr>
            <a:spLocks noChangeShapeType="1"/>
          </p:cNvSpPr>
          <p:nvPr/>
        </p:nvSpPr>
        <p:spPr bwMode="auto">
          <a:xfrm flipH="1">
            <a:off x="7958138" y="43688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8" name="Line 139"/>
          <p:cNvSpPr>
            <a:spLocks noChangeShapeType="1"/>
          </p:cNvSpPr>
          <p:nvPr/>
        </p:nvSpPr>
        <p:spPr bwMode="auto">
          <a:xfrm>
            <a:off x="7813675" y="37925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9" name="Line 140"/>
          <p:cNvSpPr>
            <a:spLocks noChangeShapeType="1"/>
          </p:cNvSpPr>
          <p:nvPr/>
        </p:nvSpPr>
        <p:spPr bwMode="auto">
          <a:xfrm flipH="1">
            <a:off x="6877050" y="3144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0" name="Line 141"/>
          <p:cNvSpPr>
            <a:spLocks noChangeShapeType="1"/>
          </p:cNvSpPr>
          <p:nvPr/>
        </p:nvSpPr>
        <p:spPr bwMode="auto">
          <a:xfrm>
            <a:off x="7092950" y="47244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1" name="Line 142"/>
          <p:cNvSpPr>
            <a:spLocks noChangeShapeType="1"/>
          </p:cNvSpPr>
          <p:nvPr/>
        </p:nvSpPr>
        <p:spPr bwMode="auto">
          <a:xfrm>
            <a:off x="6950075" y="51577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2" name="Line 143"/>
          <p:cNvSpPr>
            <a:spLocks noChangeShapeType="1"/>
          </p:cNvSpPr>
          <p:nvPr/>
        </p:nvSpPr>
        <p:spPr bwMode="auto">
          <a:xfrm>
            <a:off x="6950075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3" name="Line 144"/>
          <p:cNvSpPr>
            <a:spLocks noChangeShapeType="1"/>
          </p:cNvSpPr>
          <p:nvPr/>
        </p:nvSpPr>
        <p:spPr bwMode="auto">
          <a:xfrm>
            <a:off x="7092950" y="52292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4" name="Line 145"/>
          <p:cNvSpPr>
            <a:spLocks noChangeShapeType="1"/>
          </p:cNvSpPr>
          <p:nvPr/>
        </p:nvSpPr>
        <p:spPr bwMode="auto">
          <a:xfrm flipH="1">
            <a:off x="6950075" y="5661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5" name="Line 146"/>
          <p:cNvSpPr>
            <a:spLocks noChangeShapeType="1"/>
          </p:cNvSpPr>
          <p:nvPr/>
        </p:nvSpPr>
        <p:spPr bwMode="auto">
          <a:xfrm>
            <a:off x="6156325" y="47244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6" name="Line 147"/>
          <p:cNvSpPr>
            <a:spLocks noChangeShapeType="1"/>
          </p:cNvSpPr>
          <p:nvPr/>
        </p:nvSpPr>
        <p:spPr bwMode="auto">
          <a:xfrm>
            <a:off x="6013450" y="51577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7" name="Line 148"/>
          <p:cNvSpPr>
            <a:spLocks noChangeShapeType="1"/>
          </p:cNvSpPr>
          <p:nvPr/>
        </p:nvSpPr>
        <p:spPr bwMode="auto">
          <a:xfrm>
            <a:off x="6013450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8" name="Line 149"/>
          <p:cNvSpPr>
            <a:spLocks noChangeShapeType="1"/>
          </p:cNvSpPr>
          <p:nvPr/>
        </p:nvSpPr>
        <p:spPr bwMode="auto">
          <a:xfrm>
            <a:off x="6156325" y="52292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9" name="Line 150"/>
          <p:cNvSpPr>
            <a:spLocks noChangeShapeType="1"/>
          </p:cNvSpPr>
          <p:nvPr/>
        </p:nvSpPr>
        <p:spPr bwMode="auto">
          <a:xfrm flipH="1">
            <a:off x="6013450" y="5661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9040" name="Object 15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181802"/>
              </p:ext>
            </p:extLst>
          </p:nvPr>
        </p:nvGraphicFramePr>
        <p:xfrm>
          <a:off x="384175" y="3284538"/>
          <a:ext cx="407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2" name="Formel" r:id="rId3" imgW="215806" imgH="228501" progId="Equation.3">
                  <p:embed/>
                </p:oleObj>
              </mc:Choice>
              <mc:Fallback>
                <p:oleObj name="Formel" r:id="rId3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284538"/>
                        <a:ext cx="4079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41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21410"/>
              </p:ext>
            </p:extLst>
          </p:nvPr>
        </p:nvGraphicFramePr>
        <p:xfrm>
          <a:off x="3768725" y="3284538"/>
          <a:ext cx="4175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3" name="Formel" r:id="rId5" imgW="215806" imgH="228501" progId="Equation.3">
                  <p:embed/>
                </p:oleObj>
              </mc:Choice>
              <mc:Fallback>
                <p:oleObj name="Formel" r:id="rId5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3284538"/>
                        <a:ext cx="41751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" name="Group 119"/>
          <p:cNvGrpSpPr>
            <a:grpSpLocks/>
          </p:cNvGrpSpPr>
          <p:nvPr/>
        </p:nvGrpSpPr>
        <p:grpSpPr bwMode="auto">
          <a:xfrm flipH="1">
            <a:off x="2595563" y="1735138"/>
            <a:ext cx="504825" cy="431800"/>
            <a:chOff x="1020" y="2750"/>
            <a:chExt cx="318" cy="272"/>
          </a:xfrm>
        </p:grpSpPr>
        <p:sp>
          <p:nvSpPr>
            <p:cNvPr id="196" name="Line 12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7" name="Line 12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8" name="Line 12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9" name="Line 12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0" name="Line 12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56" name="Oval 125"/>
          <p:cNvSpPr>
            <a:spLocks noChangeArrowheads="1"/>
          </p:cNvSpPr>
          <p:nvPr/>
        </p:nvSpPr>
        <p:spPr bwMode="auto">
          <a:xfrm>
            <a:off x="2667000" y="187960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157" name="Group 126"/>
          <p:cNvGrpSpPr>
            <a:grpSpLocks/>
          </p:cNvGrpSpPr>
          <p:nvPr/>
        </p:nvGrpSpPr>
        <p:grpSpPr bwMode="auto">
          <a:xfrm flipH="1">
            <a:off x="1516063" y="1733550"/>
            <a:ext cx="504825" cy="431800"/>
            <a:chOff x="3470" y="3022"/>
            <a:chExt cx="318" cy="272"/>
          </a:xfrm>
        </p:grpSpPr>
        <p:grpSp>
          <p:nvGrpSpPr>
            <p:cNvPr id="189" name="Group 127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191" name="Line 128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2" name="Line 129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3" name="Line 130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4" name="Line 131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5" name="Line 132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90" name="Oval 133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58" name="Line 134"/>
          <p:cNvSpPr>
            <a:spLocks noChangeShapeType="1"/>
          </p:cNvSpPr>
          <p:nvPr/>
        </p:nvSpPr>
        <p:spPr bwMode="auto">
          <a:xfrm>
            <a:off x="1516063" y="24526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9" name="Line 135"/>
          <p:cNvSpPr>
            <a:spLocks noChangeShapeType="1"/>
          </p:cNvSpPr>
          <p:nvPr/>
        </p:nvSpPr>
        <p:spPr bwMode="auto">
          <a:xfrm>
            <a:off x="2019300" y="194945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0" name="Line 136"/>
          <p:cNvSpPr>
            <a:spLocks noChangeShapeType="1"/>
          </p:cNvSpPr>
          <p:nvPr/>
        </p:nvSpPr>
        <p:spPr bwMode="auto">
          <a:xfrm>
            <a:off x="2092325" y="19494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1" name="Line 137"/>
          <p:cNvSpPr>
            <a:spLocks noChangeShapeType="1"/>
          </p:cNvSpPr>
          <p:nvPr/>
        </p:nvSpPr>
        <p:spPr bwMode="auto">
          <a:xfrm>
            <a:off x="1516063" y="151765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2" name="Line 138"/>
          <p:cNvSpPr>
            <a:spLocks noChangeShapeType="1"/>
          </p:cNvSpPr>
          <p:nvPr/>
        </p:nvSpPr>
        <p:spPr bwMode="auto">
          <a:xfrm>
            <a:off x="1371600" y="130175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" name="Line 139"/>
          <p:cNvSpPr>
            <a:spLocks noChangeShapeType="1"/>
          </p:cNvSpPr>
          <p:nvPr/>
        </p:nvSpPr>
        <p:spPr bwMode="auto">
          <a:xfrm flipV="1">
            <a:off x="1516063" y="13017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" name="Line 140"/>
          <p:cNvSpPr>
            <a:spLocks noChangeShapeType="1"/>
          </p:cNvSpPr>
          <p:nvPr/>
        </p:nvSpPr>
        <p:spPr bwMode="auto">
          <a:xfrm>
            <a:off x="2090738" y="19510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5" name="Line 141"/>
          <p:cNvSpPr>
            <a:spLocks noChangeShapeType="1"/>
          </p:cNvSpPr>
          <p:nvPr/>
        </p:nvSpPr>
        <p:spPr bwMode="auto">
          <a:xfrm>
            <a:off x="3098800" y="15192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6" name="Line 142"/>
          <p:cNvSpPr>
            <a:spLocks noChangeShapeType="1"/>
          </p:cNvSpPr>
          <p:nvPr/>
        </p:nvSpPr>
        <p:spPr bwMode="auto">
          <a:xfrm>
            <a:off x="2954338" y="13033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7" name="Line 143"/>
          <p:cNvSpPr>
            <a:spLocks noChangeShapeType="1"/>
          </p:cNvSpPr>
          <p:nvPr/>
        </p:nvSpPr>
        <p:spPr bwMode="auto">
          <a:xfrm flipV="1">
            <a:off x="3098800" y="130333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8" name="Line 144"/>
          <p:cNvSpPr>
            <a:spLocks noChangeShapeType="1"/>
          </p:cNvSpPr>
          <p:nvPr/>
        </p:nvSpPr>
        <p:spPr bwMode="auto">
          <a:xfrm>
            <a:off x="1516063" y="2166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9" name="Line 145"/>
          <p:cNvSpPr>
            <a:spLocks noChangeShapeType="1"/>
          </p:cNvSpPr>
          <p:nvPr/>
        </p:nvSpPr>
        <p:spPr bwMode="auto">
          <a:xfrm>
            <a:off x="3100388" y="21669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0" name="Line 146"/>
          <p:cNvSpPr>
            <a:spLocks noChangeShapeType="1"/>
          </p:cNvSpPr>
          <p:nvPr/>
        </p:nvSpPr>
        <p:spPr bwMode="auto">
          <a:xfrm flipH="1">
            <a:off x="2306638" y="1303338"/>
            <a:ext cx="1587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1" name="Line 147"/>
          <p:cNvSpPr>
            <a:spLocks noChangeShapeType="1"/>
          </p:cNvSpPr>
          <p:nvPr/>
        </p:nvSpPr>
        <p:spPr bwMode="auto">
          <a:xfrm>
            <a:off x="2163763" y="1663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2" name="Line 148"/>
          <p:cNvSpPr>
            <a:spLocks noChangeShapeType="1"/>
          </p:cNvSpPr>
          <p:nvPr/>
        </p:nvSpPr>
        <p:spPr bwMode="auto">
          <a:xfrm>
            <a:off x="2163763" y="17351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" name="Line 149"/>
          <p:cNvSpPr>
            <a:spLocks noChangeShapeType="1"/>
          </p:cNvSpPr>
          <p:nvPr/>
        </p:nvSpPr>
        <p:spPr bwMode="auto">
          <a:xfrm>
            <a:off x="2306638" y="173513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" name="Line 150"/>
          <p:cNvSpPr>
            <a:spLocks noChangeShapeType="1"/>
          </p:cNvSpPr>
          <p:nvPr/>
        </p:nvSpPr>
        <p:spPr bwMode="auto">
          <a:xfrm>
            <a:off x="3603625" y="1303338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5" name="Line 151"/>
          <p:cNvSpPr>
            <a:spLocks noChangeShapeType="1"/>
          </p:cNvSpPr>
          <p:nvPr/>
        </p:nvSpPr>
        <p:spPr bwMode="auto">
          <a:xfrm>
            <a:off x="3460750" y="18796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152"/>
          <p:cNvSpPr>
            <a:spLocks noChangeShapeType="1"/>
          </p:cNvSpPr>
          <p:nvPr/>
        </p:nvSpPr>
        <p:spPr bwMode="auto">
          <a:xfrm>
            <a:off x="3460750" y="19510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153"/>
          <p:cNvSpPr>
            <a:spLocks noChangeShapeType="1"/>
          </p:cNvSpPr>
          <p:nvPr/>
        </p:nvSpPr>
        <p:spPr bwMode="auto">
          <a:xfrm>
            <a:off x="3603625" y="1951038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" name="Line 154"/>
          <p:cNvSpPr>
            <a:spLocks noChangeShapeType="1"/>
          </p:cNvSpPr>
          <p:nvPr/>
        </p:nvSpPr>
        <p:spPr bwMode="auto">
          <a:xfrm>
            <a:off x="3460750" y="1303338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9" name="Line 155"/>
          <p:cNvSpPr>
            <a:spLocks noChangeShapeType="1"/>
          </p:cNvSpPr>
          <p:nvPr/>
        </p:nvSpPr>
        <p:spPr bwMode="auto">
          <a:xfrm flipH="1">
            <a:off x="3100388" y="2382838"/>
            <a:ext cx="5032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0" name="Line 156"/>
          <p:cNvSpPr>
            <a:spLocks noChangeShapeType="1"/>
          </p:cNvSpPr>
          <p:nvPr/>
        </p:nvSpPr>
        <p:spPr bwMode="auto">
          <a:xfrm>
            <a:off x="2163763" y="130333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7" name="Textfeld 186"/>
          <p:cNvSpPr txBox="1"/>
          <p:nvPr/>
        </p:nvSpPr>
        <p:spPr>
          <a:xfrm>
            <a:off x="1539875" y="21590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Vdio</a:t>
            </a:r>
            <a:endParaRPr lang="de-DE" dirty="0"/>
          </a:p>
        </p:txBody>
      </p:sp>
      <p:cxnSp>
        <p:nvCxnSpPr>
          <p:cNvPr id="201" name="Gerade Verbindung mit Pfeil 200"/>
          <p:cNvCxnSpPr/>
          <p:nvPr/>
        </p:nvCxnSpPr>
        <p:spPr bwMode="auto">
          <a:xfrm>
            <a:off x="3673654" y="27432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mit Pfeil 201"/>
          <p:cNvCxnSpPr/>
          <p:nvPr/>
        </p:nvCxnSpPr>
        <p:spPr bwMode="auto">
          <a:xfrm>
            <a:off x="2987854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mit Pfeil 202"/>
          <p:cNvCxnSpPr/>
          <p:nvPr/>
        </p:nvCxnSpPr>
        <p:spPr bwMode="auto">
          <a:xfrm>
            <a:off x="2987854" y="3124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" name="Textfeld 203"/>
          <p:cNvSpPr txBox="1"/>
          <p:nvPr/>
        </p:nvSpPr>
        <p:spPr>
          <a:xfrm>
            <a:off x="3358664" y="24384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Iout</a:t>
            </a:r>
            <a:r>
              <a:rPr lang="de-DE" dirty="0"/>
              <a:t> = I1* - </a:t>
            </a:r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205" name="Textfeld 204"/>
          <p:cNvSpPr txBox="1"/>
          <p:nvPr/>
        </p:nvSpPr>
        <p:spPr>
          <a:xfrm>
            <a:off x="2565118" y="2438400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I1*</a:t>
            </a:r>
            <a:endParaRPr lang="de-DE" dirty="0"/>
          </a:p>
        </p:txBody>
      </p:sp>
      <p:sp>
        <p:nvSpPr>
          <p:cNvPr id="206" name="Textfeld 205"/>
          <p:cNvSpPr txBox="1"/>
          <p:nvPr/>
        </p:nvSpPr>
        <p:spPr>
          <a:xfrm>
            <a:off x="2560310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cxnSp>
        <p:nvCxnSpPr>
          <p:cNvPr id="207" name="Gerade Verbindung mit Pfeil 206"/>
          <p:cNvCxnSpPr/>
          <p:nvPr/>
        </p:nvCxnSpPr>
        <p:spPr bwMode="auto">
          <a:xfrm>
            <a:off x="1668294" y="3124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8" name="Textfeld 207"/>
          <p:cNvSpPr txBox="1"/>
          <p:nvPr/>
        </p:nvSpPr>
        <p:spPr>
          <a:xfrm>
            <a:off x="1668294" y="31242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465564"/>
              </p:ext>
            </p:extLst>
          </p:nvPr>
        </p:nvGraphicFramePr>
        <p:xfrm>
          <a:off x="3974192" y="1676400"/>
          <a:ext cx="174080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4" name="Formel" r:id="rId7" imgW="1409400" imgH="431640" progId="Equation.3">
                  <p:embed/>
                </p:oleObj>
              </mc:Choice>
              <mc:Fallback>
                <p:oleObj name="Formel" r:id="rId7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192" y="1676400"/>
                        <a:ext cx="174080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Gerade Verbindung 3"/>
          <p:cNvCxnSpPr>
            <a:stCxn id="39016" idx="1"/>
            <a:endCxn id="38981" idx="0"/>
          </p:cNvCxnSpPr>
          <p:nvPr/>
        </p:nvCxnSpPr>
        <p:spPr bwMode="auto">
          <a:xfrm flipH="1" flipV="1">
            <a:off x="6156325" y="4294188"/>
            <a:ext cx="933450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" name="Textfeld 208"/>
          <p:cNvSpPr txBox="1"/>
          <p:nvPr/>
        </p:nvSpPr>
        <p:spPr>
          <a:xfrm>
            <a:off x="6705600" y="28956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I2</a:t>
            </a:r>
            <a:endParaRPr lang="de-DE" dirty="0"/>
          </a:p>
        </p:txBody>
      </p:sp>
      <p:sp>
        <p:nvSpPr>
          <p:cNvPr id="210" name="Textfeld 209"/>
          <p:cNvSpPr txBox="1"/>
          <p:nvPr/>
        </p:nvSpPr>
        <p:spPr>
          <a:xfrm>
            <a:off x="6248400" y="28956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98286"/>
              </p:ext>
            </p:extLst>
          </p:nvPr>
        </p:nvGraphicFramePr>
        <p:xfrm>
          <a:off x="1066800" y="1676400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5" name="Formel" r:id="rId9" imgW="291973" imgH="228501" progId="Equation.3">
                  <p:embed/>
                </p:oleObj>
              </mc:Choice>
              <mc:Fallback>
                <p:oleObj name="Formel" r:id="rId9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mit Pfeil 5"/>
          <p:cNvCxnSpPr/>
          <p:nvPr/>
        </p:nvCxnSpPr>
        <p:spPr bwMode="auto">
          <a:xfrm>
            <a:off x="6324600" y="4191000"/>
            <a:ext cx="609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6400800" y="388620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I=0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0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17E0A87-696D-424A-9459-EE8B460A5D13}" type="slidenum">
              <a:rPr lang="de-DE" altLang="de-DE" sz="1400">
                <a:latin typeface="Arial" charset="0"/>
              </a:rPr>
              <a:pPr/>
              <a:t>55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Gleichtaktverstärkung</a:t>
            </a:r>
            <a:endParaRPr lang="de-DE" altLang="de-DE" dirty="0" smtClean="0"/>
          </a:p>
        </p:txBody>
      </p:sp>
      <p:sp>
        <p:nvSpPr>
          <p:cNvPr id="38917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78" name="Group 79"/>
          <p:cNvGrpSpPr>
            <a:grpSpLocks/>
          </p:cNvGrpSpPr>
          <p:nvPr/>
        </p:nvGrpSpPr>
        <p:grpSpPr bwMode="auto">
          <a:xfrm flipH="1">
            <a:off x="5653088" y="3573463"/>
            <a:ext cx="504825" cy="431800"/>
            <a:chOff x="1020" y="2750"/>
            <a:chExt cx="318" cy="272"/>
          </a:xfrm>
        </p:grpSpPr>
        <p:sp>
          <p:nvSpPr>
            <p:cNvPr id="39047" name="Line 80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8" name="Line 81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9" name="Line 82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50" name="Line 83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51" name="Line 84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79" name="Line 85"/>
          <p:cNvSpPr>
            <a:spLocks noChangeShapeType="1"/>
          </p:cNvSpPr>
          <p:nvPr/>
        </p:nvSpPr>
        <p:spPr bwMode="auto">
          <a:xfrm>
            <a:off x="6157913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0" name="Line 86"/>
          <p:cNvSpPr>
            <a:spLocks noChangeShapeType="1"/>
          </p:cNvSpPr>
          <p:nvPr/>
        </p:nvSpPr>
        <p:spPr bwMode="auto">
          <a:xfrm flipV="1">
            <a:off x="6156325" y="3284538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1" name="Line 87"/>
          <p:cNvSpPr>
            <a:spLocks noChangeShapeType="1"/>
          </p:cNvSpPr>
          <p:nvPr/>
        </p:nvSpPr>
        <p:spPr bwMode="auto">
          <a:xfrm flipH="1">
            <a:off x="6154738" y="4294188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2" name="Line 88"/>
          <p:cNvSpPr>
            <a:spLocks noChangeShapeType="1"/>
          </p:cNvSpPr>
          <p:nvPr/>
        </p:nvSpPr>
        <p:spPr bwMode="auto">
          <a:xfrm>
            <a:off x="6156325" y="29241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3" name="Line 89"/>
          <p:cNvSpPr>
            <a:spLocks noChangeShapeType="1"/>
          </p:cNvSpPr>
          <p:nvPr/>
        </p:nvSpPr>
        <p:spPr bwMode="auto">
          <a:xfrm>
            <a:off x="6011863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4" name="Line 90"/>
          <p:cNvSpPr>
            <a:spLocks noChangeShapeType="1"/>
          </p:cNvSpPr>
          <p:nvPr/>
        </p:nvSpPr>
        <p:spPr bwMode="auto">
          <a:xfrm>
            <a:off x="5940425" y="379095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5" name="Line 91"/>
          <p:cNvSpPr>
            <a:spLocks noChangeShapeType="1"/>
          </p:cNvSpPr>
          <p:nvPr/>
        </p:nvSpPr>
        <p:spPr bwMode="auto">
          <a:xfrm>
            <a:off x="6156325" y="37909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6" name="Line 92"/>
          <p:cNvSpPr>
            <a:spLocks noChangeShapeType="1"/>
          </p:cNvSpPr>
          <p:nvPr/>
        </p:nvSpPr>
        <p:spPr bwMode="auto">
          <a:xfrm>
            <a:off x="5651500" y="3790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7" name="Line 93"/>
          <p:cNvSpPr>
            <a:spLocks noChangeShapeType="1"/>
          </p:cNvSpPr>
          <p:nvPr/>
        </p:nvSpPr>
        <p:spPr bwMode="auto">
          <a:xfrm>
            <a:off x="5651500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8" name="Line 94"/>
          <p:cNvSpPr>
            <a:spLocks noChangeShapeType="1"/>
          </p:cNvSpPr>
          <p:nvPr/>
        </p:nvSpPr>
        <p:spPr bwMode="auto">
          <a:xfrm>
            <a:off x="5868988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89" name="Line 95"/>
          <p:cNvSpPr>
            <a:spLocks noChangeShapeType="1"/>
          </p:cNvSpPr>
          <p:nvPr/>
        </p:nvSpPr>
        <p:spPr bwMode="auto">
          <a:xfrm>
            <a:off x="5940425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0" name="Line 96"/>
          <p:cNvSpPr>
            <a:spLocks noChangeShapeType="1"/>
          </p:cNvSpPr>
          <p:nvPr/>
        </p:nvSpPr>
        <p:spPr bwMode="auto">
          <a:xfrm>
            <a:off x="5940425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1" name="Line 97"/>
          <p:cNvSpPr>
            <a:spLocks noChangeShapeType="1"/>
          </p:cNvSpPr>
          <p:nvPr/>
        </p:nvSpPr>
        <p:spPr bwMode="auto">
          <a:xfrm flipH="1">
            <a:off x="5364163" y="37909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2" name="Line 98"/>
          <p:cNvSpPr>
            <a:spLocks noChangeShapeType="1"/>
          </p:cNvSpPr>
          <p:nvPr/>
        </p:nvSpPr>
        <p:spPr bwMode="auto">
          <a:xfrm>
            <a:off x="5651500" y="32861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3" name="Line 99"/>
          <p:cNvSpPr>
            <a:spLocks noChangeShapeType="1"/>
          </p:cNvSpPr>
          <p:nvPr/>
        </p:nvSpPr>
        <p:spPr bwMode="auto">
          <a:xfrm>
            <a:off x="5651500" y="29273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4" name="Line 100"/>
          <p:cNvSpPr>
            <a:spLocks noChangeShapeType="1"/>
          </p:cNvSpPr>
          <p:nvPr/>
        </p:nvSpPr>
        <p:spPr bwMode="auto">
          <a:xfrm>
            <a:off x="5508625" y="32162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5" name="Line 101"/>
          <p:cNvSpPr>
            <a:spLocks noChangeShapeType="1"/>
          </p:cNvSpPr>
          <p:nvPr/>
        </p:nvSpPr>
        <p:spPr bwMode="auto">
          <a:xfrm>
            <a:off x="5508625" y="32877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6" name="Line 102"/>
          <p:cNvSpPr>
            <a:spLocks noChangeShapeType="1"/>
          </p:cNvSpPr>
          <p:nvPr/>
        </p:nvSpPr>
        <p:spPr bwMode="auto">
          <a:xfrm>
            <a:off x="5651500" y="32877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7" name="Line 103"/>
          <p:cNvSpPr>
            <a:spLocks noChangeShapeType="1"/>
          </p:cNvSpPr>
          <p:nvPr/>
        </p:nvSpPr>
        <p:spPr bwMode="auto">
          <a:xfrm>
            <a:off x="5508625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98" name="Oval 104"/>
          <p:cNvSpPr>
            <a:spLocks noChangeArrowheads="1"/>
          </p:cNvSpPr>
          <p:nvPr/>
        </p:nvSpPr>
        <p:spPr bwMode="auto">
          <a:xfrm>
            <a:off x="5002213" y="3937000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8999" name="Line 105"/>
          <p:cNvSpPr>
            <a:spLocks noChangeShapeType="1"/>
          </p:cNvSpPr>
          <p:nvPr/>
        </p:nvSpPr>
        <p:spPr bwMode="auto">
          <a:xfrm>
            <a:off x="5146675" y="37925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0" name="Line 106"/>
          <p:cNvSpPr>
            <a:spLocks noChangeShapeType="1"/>
          </p:cNvSpPr>
          <p:nvPr/>
        </p:nvSpPr>
        <p:spPr bwMode="auto">
          <a:xfrm>
            <a:off x="5146675" y="42243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1" name="Line 107"/>
          <p:cNvSpPr>
            <a:spLocks noChangeShapeType="1"/>
          </p:cNvSpPr>
          <p:nvPr/>
        </p:nvSpPr>
        <p:spPr bwMode="auto">
          <a:xfrm>
            <a:off x="5002213" y="43688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2" name="Line 108"/>
          <p:cNvSpPr>
            <a:spLocks noChangeShapeType="1"/>
          </p:cNvSpPr>
          <p:nvPr/>
        </p:nvSpPr>
        <p:spPr bwMode="auto">
          <a:xfrm flipH="1">
            <a:off x="5146675" y="37925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3" name="Line 109"/>
          <p:cNvSpPr>
            <a:spLocks noChangeShapeType="1"/>
          </p:cNvSpPr>
          <p:nvPr/>
        </p:nvSpPr>
        <p:spPr bwMode="auto">
          <a:xfrm>
            <a:off x="6370638" y="3144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004" name="Group 110"/>
          <p:cNvGrpSpPr>
            <a:grpSpLocks/>
          </p:cNvGrpSpPr>
          <p:nvPr/>
        </p:nvGrpSpPr>
        <p:grpSpPr bwMode="auto">
          <a:xfrm>
            <a:off x="7089775" y="3573463"/>
            <a:ext cx="504825" cy="431800"/>
            <a:chOff x="1020" y="2750"/>
            <a:chExt cx="318" cy="272"/>
          </a:xfrm>
        </p:grpSpPr>
        <p:sp>
          <p:nvSpPr>
            <p:cNvPr id="39042" name="Line 111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3" name="Line 112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4" name="Line 113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5" name="Line 114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46" name="Line 115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005" name="Line 116"/>
          <p:cNvSpPr>
            <a:spLocks noChangeShapeType="1"/>
          </p:cNvSpPr>
          <p:nvPr/>
        </p:nvSpPr>
        <p:spPr bwMode="auto">
          <a:xfrm flipH="1">
            <a:off x="7089775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6" name="Line 117"/>
          <p:cNvSpPr>
            <a:spLocks noChangeShapeType="1"/>
          </p:cNvSpPr>
          <p:nvPr/>
        </p:nvSpPr>
        <p:spPr bwMode="auto">
          <a:xfrm flipH="1" flipV="1">
            <a:off x="7089775" y="3284538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7" name="Line 118"/>
          <p:cNvSpPr>
            <a:spLocks noChangeShapeType="1"/>
          </p:cNvSpPr>
          <p:nvPr/>
        </p:nvSpPr>
        <p:spPr bwMode="auto">
          <a:xfrm>
            <a:off x="7091363" y="4294188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8" name="Line 119"/>
          <p:cNvSpPr>
            <a:spLocks noChangeShapeType="1"/>
          </p:cNvSpPr>
          <p:nvPr/>
        </p:nvSpPr>
        <p:spPr bwMode="auto">
          <a:xfrm flipH="1">
            <a:off x="7091363" y="29241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09" name="Line 120"/>
          <p:cNvSpPr>
            <a:spLocks noChangeShapeType="1"/>
          </p:cNvSpPr>
          <p:nvPr/>
        </p:nvSpPr>
        <p:spPr bwMode="auto">
          <a:xfrm flipH="1">
            <a:off x="6946900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0" name="Line 121"/>
          <p:cNvSpPr>
            <a:spLocks noChangeShapeType="1"/>
          </p:cNvSpPr>
          <p:nvPr/>
        </p:nvSpPr>
        <p:spPr bwMode="auto">
          <a:xfrm flipH="1">
            <a:off x="7091363" y="379095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1" name="Line 122"/>
          <p:cNvSpPr>
            <a:spLocks noChangeShapeType="1"/>
          </p:cNvSpPr>
          <p:nvPr/>
        </p:nvSpPr>
        <p:spPr bwMode="auto">
          <a:xfrm flipH="1">
            <a:off x="7091363" y="37909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2" name="Line 123"/>
          <p:cNvSpPr>
            <a:spLocks noChangeShapeType="1"/>
          </p:cNvSpPr>
          <p:nvPr/>
        </p:nvSpPr>
        <p:spPr bwMode="auto">
          <a:xfrm flipH="1">
            <a:off x="7596188" y="3790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3" name="Line 124"/>
          <p:cNvSpPr>
            <a:spLocks noChangeShapeType="1"/>
          </p:cNvSpPr>
          <p:nvPr/>
        </p:nvSpPr>
        <p:spPr bwMode="auto">
          <a:xfrm flipH="1">
            <a:off x="7378700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4" name="Line 125"/>
          <p:cNvSpPr>
            <a:spLocks noChangeShapeType="1"/>
          </p:cNvSpPr>
          <p:nvPr/>
        </p:nvSpPr>
        <p:spPr bwMode="auto">
          <a:xfrm flipH="1">
            <a:off x="7378700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5" name="Line 126"/>
          <p:cNvSpPr>
            <a:spLocks noChangeShapeType="1"/>
          </p:cNvSpPr>
          <p:nvPr/>
        </p:nvSpPr>
        <p:spPr bwMode="auto">
          <a:xfrm flipH="1">
            <a:off x="7307263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6" name="Line 127"/>
          <p:cNvSpPr>
            <a:spLocks noChangeShapeType="1"/>
          </p:cNvSpPr>
          <p:nvPr/>
        </p:nvSpPr>
        <p:spPr bwMode="auto">
          <a:xfrm flipH="1">
            <a:off x="7089775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7" name="Line 128"/>
          <p:cNvSpPr>
            <a:spLocks noChangeShapeType="1"/>
          </p:cNvSpPr>
          <p:nvPr/>
        </p:nvSpPr>
        <p:spPr bwMode="auto">
          <a:xfrm>
            <a:off x="7596188" y="37909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8" name="Line 129"/>
          <p:cNvSpPr>
            <a:spLocks noChangeShapeType="1"/>
          </p:cNvSpPr>
          <p:nvPr/>
        </p:nvSpPr>
        <p:spPr bwMode="auto">
          <a:xfrm flipH="1">
            <a:off x="7596188" y="32861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9" name="Line 130"/>
          <p:cNvSpPr>
            <a:spLocks noChangeShapeType="1"/>
          </p:cNvSpPr>
          <p:nvPr/>
        </p:nvSpPr>
        <p:spPr bwMode="auto">
          <a:xfrm flipH="1">
            <a:off x="7596188" y="29273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0" name="Line 131"/>
          <p:cNvSpPr>
            <a:spLocks noChangeShapeType="1"/>
          </p:cNvSpPr>
          <p:nvPr/>
        </p:nvSpPr>
        <p:spPr bwMode="auto">
          <a:xfrm flipH="1">
            <a:off x="7451725" y="32162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1" name="Line 132"/>
          <p:cNvSpPr>
            <a:spLocks noChangeShapeType="1"/>
          </p:cNvSpPr>
          <p:nvPr/>
        </p:nvSpPr>
        <p:spPr bwMode="auto">
          <a:xfrm flipH="1">
            <a:off x="7451725" y="32877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2" name="Line 133"/>
          <p:cNvSpPr>
            <a:spLocks noChangeShapeType="1"/>
          </p:cNvSpPr>
          <p:nvPr/>
        </p:nvSpPr>
        <p:spPr bwMode="auto">
          <a:xfrm flipH="1">
            <a:off x="7596188" y="32877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3" name="Line 134"/>
          <p:cNvSpPr>
            <a:spLocks noChangeShapeType="1"/>
          </p:cNvSpPr>
          <p:nvPr/>
        </p:nvSpPr>
        <p:spPr bwMode="auto">
          <a:xfrm flipH="1">
            <a:off x="7450138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4" name="Oval 135"/>
          <p:cNvSpPr>
            <a:spLocks noChangeArrowheads="1"/>
          </p:cNvSpPr>
          <p:nvPr/>
        </p:nvSpPr>
        <p:spPr bwMode="auto">
          <a:xfrm flipH="1">
            <a:off x="7956550" y="3937000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025" name="Line 136"/>
          <p:cNvSpPr>
            <a:spLocks noChangeShapeType="1"/>
          </p:cNvSpPr>
          <p:nvPr/>
        </p:nvSpPr>
        <p:spPr bwMode="auto">
          <a:xfrm flipH="1">
            <a:off x="8101013" y="37925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6" name="Line 137"/>
          <p:cNvSpPr>
            <a:spLocks noChangeShapeType="1"/>
          </p:cNvSpPr>
          <p:nvPr/>
        </p:nvSpPr>
        <p:spPr bwMode="auto">
          <a:xfrm flipH="1">
            <a:off x="8101013" y="42243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7" name="Line 138"/>
          <p:cNvSpPr>
            <a:spLocks noChangeShapeType="1"/>
          </p:cNvSpPr>
          <p:nvPr/>
        </p:nvSpPr>
        <p:spPr bwMode="auto">
          <a:xfrm flipH="1">
            <a:off x="7958138" y="43688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8" name="Line 139"/>
          <p:cNvSpPr>
            <a:spLocks noChangeShapeType="1"/>
          </p:cNvSpPr>
          <p:nvPr/>
        </p:nvSpPr>
        <p:spPr bwMode="auto">
          <a:xfrm>
            <a:off x="7813675" y="37925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29" name="Line 140"/>
          <p:cNvSpPr>
            <a:spLocks noChangeShapeType="1"/>
          </p:cNvSpPr>
          <p:nvPr/>
        </p:nvSpPr>
        <p:spPr bwMode="auto">
          <a:xfrm flipH="1">
            <a:off x="6877050" y="3144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0" name="Line 141"/>
          <p:cNvSpPr>
            <a:spLocks noChangeShapeType="1"/>
          </p:cNvSpPr>
          <p:nvPr/>
        </p:nvSpPr>
        <p:spPr bwMode="auto">
          <a:xfrm>
            <a:off x="7092950" y="47244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1" name="Line 142"/>
          <p:cNvSpPr>
            <a:spLocks noChangeShapeType="1"/>
          </p:cNvSpPr>
          <p:nvPr/>
        </p:nvSpPr>
        <p:spPr bwMode="auto">
          <a:xfrm>
            <a:off x="6950075" y="51577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2" name="Line 143"/>
          <p:cNvSpPr>
            <a:spLocks noChangeShapeType="1"/>
          </p:cNvSpPr>
          <p:nvPr/>
        </p:nvSpPr>
        <p:spPr bwMode="auto">
          <a:xfrm>
            <a:off x="6950075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3" name="Line 144"/>
          <p:cNvSpPr>
            <a:spLocks noChangeShapeType="1"/>
          </p:cNvSpPr>
          <p:nvPr/>
        </p:nvSpPr>
        <p:spPr bwMode="auto">
          <a:xfrm>
            <a:off x="7092950" y="52292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4" name="Line 145"/>
          <p:cNvSpPr>
            <a:spLocks noChangeShapeType="1"/>
          </p:cNvSpPr>
          <p:nvPr/>
        </p:nvSpPr>
        <p:spPr bwMode="auto">
          <a:xfrm flipH="1">
            <a:off x="6950075" y="5661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5" name="Line 146"/>
          <p:cNvSpPr>
            <a:spLocks noChangeShapeType="1"/>
          </p:cNvSpPr>
          <p:nvPr/>
        </p:nvSpPr>
        <p:spPr bwMode="auto">
          <a:xfrm>
            <a:off x="6156325" y="47244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6" name="Line 147"/>
          <p:cNvSpPr>
            <a:spLocks noChangeShapeType="1"/>
          </p:cNvSpPr>
          <p:nvPr/>
        </p:nvSpPr>
        <p:spPr bwMode="auto">
          <a:xfrm>
            <a:off x="6013450" y="51577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7" name="Line 148"/>
          <p:cNvSpPr>
            <a:spLocks noChangeShapeType="1"/>
          </p:cNvSpPr>
          <p:nvPr/>
        </p:nvSpPr>
        <p:spPr bwMode="auto">
          <a:xfrm>
            <a:off x="6013450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8" name="Line 149"/>
          <p:cNvSpPr>
            <a:spLocks noChangeShapeType="1"/>
          </p:cNvSpPr>
          <p:nvPr/>
        </p:nvSpPr>
        <p:spPr bwMode="auto">
          <a:xfrm>
            <a:off x="6156325" y="52292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39" name="Line 150"/>
          <p:cNvSpPr>
            <a:spLocks noChangeShapeType="1"/>
          </p:cNvSpPr>
          <p:nvPr/>
        </p:nvSpPr>
        <p:spPr bwMode="auto">
          <a:xfrm flipH="1">
            <a:off x="6013450" y="5661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172200" y="4876800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endParaRPr lang="de-DE" dirty="0"/>
          </a:p>
        </p:txBody>
      </p:sp>
      <p:sp>
        <p:nvSpPr>
          <p:cNvPr id="157" name="Textfeld 156"/>
          <p:cNvSpPr txBox="1"/>
          <p:nvPr/>
        </p:nvSpPr>
        <p:spPr>
          <a:xfrm>
            <a:off x="5443921" y="42672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Cgs</a:t>
            </a:r>
            <a:endParaRPr lang="de-DE" dirty="0"/>
          </a:p>
        </p:txBody>
      </p:sp>
      <p:sp>
        <p:nvSpPr>
          <p:cNvPr id="158" name="Textfeld 157"/>
          <p:cNvSpPr txBox="1"/>
          <p:nvPr/>
        </p:nvSpPr>
        <p:spPr>
          <a:xfrm>
            <a:off x="7150720" y="4876800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endParaRPr lang="de-DE" dirty="0"/>
          </a:p>
        </p:txBody>
      </p:sp>
      <p:sp>
        <p:nvSpPr>
          <p:cNvPr id="159" name="Textfeld 158"/>
          <p:cNvSpPr txBox="1"/>
          <p:nvPr/>
        </p:nvSpPr>
        <p:spPr>
          <a:xfrm>
            <a:off x="7391400" y="42672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Cgs</a:t>
            </a:r>
            <a:endParaRPr lang="de-DE" dirty="0"/>
          </a:p>
        </p:txBody>
      </p:sp>
      <p:sp>
        <p:nvSpPr>
          <p:cNvPr id="81" name="Textfeld 80"/>
          <p:cNvSpPr txBox="1"/>
          <p:nvPr/>
        </p:nvSpPr>
        <p:spPr>
          <a:xfrm>
            <a:off x="6248400" y="28956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  <p:sp>
        <p:nvSpPr>
          <p:cNvPr id="82" name="Textfeld 81"/>
          <p:cNvSpPr txBox="1"/>
          <p:nvPr/>
        </p:nvSpPr>
        <p:spPr>
          <a:xfrm>
            <a:off x="6705600" y="2895600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287C51-D9CC-43DC-97F1-B226DBE08C9C}" type="slidenum">
              <a:rPr lang="de-DE" altLang="de-DE" sz="1400">
                <a:latin typeface="Arial" charset="0"/>
              </a:rPr>
              <a:pPr/>
              <a:t>56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Gleichtaktverstärkung</a:t>
            </a:r>
            <a:endParaRPr lang="de-DE" altLang="de-DE" dirty="0" smtClean="0"/>
          </a:p>
        </p:txBody>
      </p:sp>
      <p:sp>
        <p:nvSpPr>
          <p:cNvPr id="39941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942" name="Group 4"/>
          <p:cNvGrpSpPr>
            <a:grpSpLocks/>
          </p:cNvGrpSpPr>
          <p:nvPr/>
        </p:nvGrpSpPr>
        <p:grpSpPr bwMode="auto">
          <a:xfrm flipH="1">
            <a:off x="2241550" y="3549650"/>
            <a:ext cx="504825" cy="431800"/>
            <a:chOff x="1020" y="2750"/>
            <a:chExt cx="318" cy="272"/>
          </a:xfrm>
        </p:grpSpPr>
        <p:sp>
          <p:nvSpPr>
            <p:cNvPr id="40006" name="Line 5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7" name="Line 6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8" name="Line 7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9" name="Line 8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10" name="Line 9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2746375" y="398145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V="1">
            <a:off x="2744787" y="3260725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 flipH="1">
            <a:off x="2743200" y="4270375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2744787" y="2900362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>
            <a:off x="2600325" y="2903537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8" name="Line 15"/>
          <p:cNvSpPr>
            <a:spLocks noChangeShapeType="1"/>
          </p:cNvSpPr>
          <p:nvPr/>
        </p:nvSpPr>
        <p:spPr bwMode="auto">
          <a:xfrm>
            <a:off x="2528887" y="3767137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49" name="Line 16"/>
          <p:cNvSpPr>
            <a:spLocks noChangeShapeType="1"/>
          </p:cNvSpPr>
          <p:nvPr/>
        </p:nvSpPr>
        <p:spPr bwMode="auto">
          <a:xfrm>
            <a:off x="2744787" y="3767137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0" name="Line 17"/>
          <p:cNvSpPr>
            <a:spLocks noChangeShapeType="1"/>
          </p:cNvSpPr>
          <p:nvPr/>
        </p:nvSpPr>
        <p:spPr bwMode="auto">
          <a:xfrm>
            <a:off x="2239962" y="3767137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>
            <a:off x="2239962" y="4270375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2" name="Line 19"/>
          <p:cNvSpPr>
            <a:spLocks noChangeShapeType="1"/>
          </p:cNvSpPr>
          <p:nvPr/>
        </p:nvSpPr>
        <p:spPr bwMode="auto">
          <a:xfrm>
            <a:off x="2457450" y="412750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3" name="Line 20"/>
          <p:cNvSpPr>
            <a:spLocks noChangeShapeType="1"/>
          </p:cNvSpPr>
          <p:nvPr/>
        </p:nvSpPr>
        <p:spPr bwMode="auto">
          <a:xfrm>
            <a:off x="2528887" y="412750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4" name="Line 21"/>
          <p:cNvSpPr>
            <a:spLocks noChangeShapeType="1"/>
          </p:cNvSpPr>
          <p:nvPr/>
        </p:nvSpPr>
        <p:spPr bwMode="auto">
          <a:xfrm>
            <a:off x="2528887" y="4270375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5" name="Line 22"/>
          <p:cNvSpPr>
            <a:spLocks noChangeShapeType="1"/>
          </p:cNvSpPr>
          <p:nvPr/>
        </p:nvSpPr>
        <p:spPr bwMode="auto">
          <a:xfrm flipH="1">
            <a:off x="1952625" y="3767137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6" name="Line 23"/>
          <p:cNvSpPr>
            <a:spLocks noChangeShapeType="1"/>
          </p:cNvSpPr>
          <p:nvPr/>
        </p:nvSpPr>
        <p:spPr bwMode="auto">
          <a:xfrm>
            <a:off x="2239962" y="3262312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7" name="Line 24"/>
          <p:cNvSpPr>
            <a:spLocks noChangeShapeType="1"/>
          </p:cNvSpPr>
          <p:nvPr/>
        </p:nvSpPr>
        <p:spPr bwMode="auto">
          <a:xfrm>
            <a:off x="2239962" y="2903537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8" name="Line 25"/>
          <p:cNvSpPr>
            <a:spLocks noChangeShapeType="1"/>
          </p:cNvSpPr>
          <p:nvPr/>
        </p:nvSpPr>
        <p:spPr bwMode="auto">
          <a:xfrm>
            <a:off x="2097087" y="3192462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9" name="Line 26"/>
          <p:cNvSpPr>
            <a:spLocks noChangeShapeType="1"/>
          </p:cNvSpPr>
          <p:nvPr/>
        </p:nvSpPr>
        <p:spPr bwMode="auto">
          <a:xfrm>
            <a:off x="2097087" y="32639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0" name="Line 27"/>
          <p:cNvSpPr>
            <a:spLocks noChangeShapeType="1"/>
          </p:cNvSpPr>
          <p:nvPr/>
        </p:nvSpPr>
        <p:spPr bwMode="auto">
          <a:xfrm>
            <a:off x="2239962" y="3263900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1" name="Line 28"/>
          <p:cNvSpPr>
            <a:spLocks noChangeShapeType="1"/>
          </p:cNvSpPr>
          <p:nvPr/>
        </p:nvSpPr>
        <p:spPr bwMode="auto">
          <a:xfrm>
            <a:off x="2097087" y="2903537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2" name="Oval 29"/>
          <p:cNvSpPr>
            <a:spLocks noChangeArrowheads="1"/>
          </p:cNvSpPr>
          <p:nvPr/>
        </p:nvSpPr>
        <p:spPr bwMode="auto">
          <a:xfrm>
            <a:off x="1590675" y="3913187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63" name="Line 30"/>
          <p:cNvSpPr>
            <a:spLocks noChangeShapeType="1"/>
          </p:cNvSpPr>
          <p:nvPr/>
        </p:nvSpPr>
        <p:spPr bwMode="auto">
          <a:xfrm>
            <a:off x="1735137" y="3768725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4" name="Line 31"/>
          <p:cNvSpPr>
            <a:spLocks noChangeShapeType="1"/>
          </p:cNvSpPr>
          <p:nvPr/>
        </p:nvSpPr>
        <p:spPr bwMode="auto">
          <a:xfrm>
            <a:off x="1735137" y="4200525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5" name="Line 32"/>
          <p:cNvSpPr>
            <a:spLocks noChangeShapeType="1"/>
          </p:cNvSpPr>
          <p:nvPr/>
        </p:nvSpPr>
        <p:spPr bwMode="auto">
          <a:xfrm>
            <a:off x="1590675" y="4344987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6" name="Line 33"/>
          <p:cNvSpPr>
            <a:spLocks noChangeShapeType="1"/>
          </p:cNvSpPr>
          <p:nvPr/>
        </p:nvSpPr>
        <p:spPr bwMode="auto">
          <a:xfrm flipH="1">
            <a:off x="1735137" y="37687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7" name="Line 34"/>
          <p:cNvSpPr>
            <a:spLocks noChangeShapeType="1"/>
          </p:cNvSpPr>
          <p:nvPr/>
        </p:nvSpPr>
        <p:spPr bwMode="auto">
          <a:xfrm>
            <a:off x="2959100" y="3121025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8" name="Line 35"/>
          <p:cNvSpPr>
            <a:spLocks noChangeShapeType="1"/>
          </p:cNvSpPr>
          <p:nvPr/>
        </p:nvSpPr>
        <p:spPr bwMode="auto">
          <a:xfrm>
            <a:off x="2744787" y="4700587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69" name="Line 36"/>
          <p:cNvSpPr>
            <a:spLocks noChangeShapeType="1"/>
          </p:cNvSpPr>
          <p:nvPr/>
        </p:nvSpPr>
        <p:spPr bwMode="auto">
          <a:xfrm>
            <a:off x="2601912" y="51339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0" name="Line 37"/>
          <p:cNvSpPr>
            <a:spLocks noChangeShapeType="1"/>
          </p:cNvSpPr>
          <p:nvPr/>
        </p:nvSpPr>
        <p:spPr bwMode="auto">
          <a:xfrm>
            <a:off x="2601912" y="5205412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1" name="Line 38"/>
          <p:cNvSpPr>
            <a:spLocks noChangeShapeType="1"/>
          </p:cNvSpPr>
          <p:nvPr/>
        </p:nvSpPr>
        <p:spPr bwMode="auto">
          <a:xfrm>
            <a:off x="2744787" y="5205412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2" name="Line 39"/>
          <p:cNvSpPr>
            <a:spLocks noChangeShapeType="1"/>
          </p:cNvSpPr>
          <p:nvPr/>
        </p:nvSpPr>
        <p:spPr bwMode="auto">
          <a:xfrm flipH="1">
            <a:off x="2601912" y="5637212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3" name="Line 40"/>
          <p:cNvSpPr>
            <a:spLocks noChangeShapeType="1"/>
          </p:cNvSpPr>
          <p:nvPr/>
        </p:nvSpPr>
        <p:spPr bwMode="auto">
          <a:xfrm>
            <a:off x="5029200" y="3621087"/>
            <a:ext cx="4333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4" name="Line 41"/>
          <p:cNvSpPr>
            <a:spLocks noChangeShapeType="1"/>
          </p:cNvSpPr>
          <p:nvPr/>
        </p:nvSpPr>
        <p:spPr bwMode="auto">
          <a:xfrm>
            <a:off x="5461000" y="4629149"/>
            <a:ext cx="720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5" name="Line 42"/>
          <p:cNvSpPr>
            <a:spLocks noChangeShapeType="1"/>
          </p:cNvSpPr>
          <p:nvPr/>
        </p:nvSpPr>
        <p:spPr bwMode="auto">
          <a:xfrm>
            <a:off x="5461000" y="3621087"/>
            <a:ext cx="0" cy="5064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6" name="Line 43"/>
          <p:cNvSpPr>
            <a:spLocks noChangeShapeType="1"/>
          </p:cNvSpPr>
          <p:nvPr/>
        </p:nvSpPr>
        <p:spPr bwMode="auto">
          <a:xfrm>
            <a:off x="5318125" y="4127499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7" name="Line 44"/>
          <p:cNvSpPr>
            <a:spLocks noChangeShapeType="1"/>
          </p:cNvSpPr>
          <p:nvPr/>
        </p:nvSpPr>
        <p:spPr bwMode="auto">
          <a:xfrm>
            <a:off x="5318125" y="4198937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8" name="Line 45"/>
          <p:cNvSpPr>
            <a:spLocks noChangeShapeType="1"/>
          </p:cNvSpPr>
          <p:nvPr/>
        </p:nvSpPr>
        <p:spPr bwMode="auto">
          <a:xfrm>
            <a:off x="5461000" y="4197349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79" name="Line 46"/>
          <p:cNvSpPr>
            <a:spLocks noChangeShapeType="1"/>
          </p:cNvSpPr>
          <p:nvPr/>
        </p:nvSpPr>
        <p:spPr bwMode="auto">
          <a:xfrm flipH="1">
            <a:off x="5964237" y="3910012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0" name="Line 47"/>
          <p:cNvSpPr>
            <a:spLocks noChangeShapeType="1"/>
          </p:cNvSpPr>
          <p:nvPr/>
        </p:nvSpPr>
        <p:spPr bwMode="auto">
          <a:xfrm flipH="1">
            <a:off x="6181725" y="4125912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1" name="Line 48"/>
          <p:cNvSpPr>
            <a:spLocks noChangeShapeType="1"/>
          </p:cNvSpPr>
          <p:nvPr/>
        </p:nvSpPr>
        <p:spPr bwMode="auto">
          <a:xfrm>
            <a:off x="6181725" y="3910012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2" name="Line 49"/>
          <p:cNvSpPr>
            <a:spLocks noChangeShapeType="1"/>
          </p:cNvSpPr>
          <p:nvPr/>
        </p:nvSpPr>
        <p:spPr bwMode="auto">
          <a:xfrm>
            <a:off x="5964237" y="4125912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3" name="Line 50"/>
          <p:cNvSpPr>
            <a:spLocks noChangeShapeType="1"/>
          </p:cNvSpPr>
          <p:nvPr/>
        </p:nvSpPr>
        <p:spPr bwMode="auto">
          <a:xfrm>
            <a:off x="6181725" y="3983037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4" name="Line 51"/>
          <p:cNvSpPr>
            <a:spLocks noChangeShapeType="1"/>
          </p:cNvSpPr>
          <p:nvPr/>
        </p:nvSpPr>
        <p:spPr bwMode="auto">
          <a:xfrm>
            <a:off x="6181725" y="3622674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5" name="Line 52"/>
          <p:cNvSpPr>
            <a:spLocks noChangeShapeType="1"/>
          </p:cNvSpPr>
          <p:nvPr/>
        </p:nvSpPr>
        <p:spPr bwMode="auto">
          <a:xfrm>
            <a:off x="6181725" y="4341812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86" name="Line 53"/>
          <p:cNvSpPr>
            <a:spLocks noChangeShapeType="1"/>
          </p:cNvSpPr>
          <p:nvPr/>
        </p:nvSpPr>
        <p:spPr bwMode="auto">
          <a:xfrm>
            <a:off x="6037262" y="3621087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987" name="Group 54"/>
          <p:cNvGrpSpPr>
            <a:grpSpLocks/>
          </p:cNvGrpSpPr>
          <p:nvPr/>
        </p:nvGrpSpPr>
        <p:grpSpPr bwMode="auto">
          <a:xfrm rot="10800000">
            <a:off x="5316537" y="4629149"/>
            <a:ext cx="288925" cy="1009650"/>
            <a:chOff x="1338" y="3158"/>
            <a:chExt cx="182" cy="636"/>
          </a:xfrm>
        </p:grpSpPr>
        <p:sp>
          <p:nvSpPr>
            <p:cNvPr id="40001" name="Line 55"/>
            <p:cNvSpPr>
              <a:spLocks noChangeShapeType="1"/>
            </p:cNvSpPr>
            <p:nvPr/>
          </p:nvSpPr>
          <p:spPr bwMode="auto">
            <a:xfrm>
              <a:off x="1429" y="3158"/>
              <a:ext cx="0" cy="3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2" name="Line 56"/>
            <p:cNvSpPr>
              <a:spLocks noChangeShapeType="1"/>
            </p:cNvSpPr>
            <p:nvPr/>
          </p:nvSpPr>
          <p:spPr bwMode="auto">
            <a:xfrm>
              <a:off x="1339" y="3477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3" name="Line 57"/>
            <p:cNvSpPr>
              <a:spLocks noChangeShapeType="1"/>
            </p:cNvSpPr>
            <p:nvPr/>
          </p:nvSpPr>
          <p:spPr bwMode="auto">
            <a:xfrm>
              <a:off x="1339" y="3522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4" name="Line 58"/>
            <p:cNvSpPr>
              <a:spLocks noChangeShapeType="1"/>
            </p:cNvSpPr>
            <p:nvPr/>
          </p:nvSpPr>
          <p:spPr bwMode="auto">
            <a:xfrm>
              <a:off x="1429" y="3521"/>
              <a:ext cx="0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05" name="Line 59"/>
            <p:cNvSpPr>
              <a:spLocks noChangeShapeType="1"/>
            </p:cNvSpPr>
            <p:nvPr/>
          </p:nvSpPr>
          <p:spPr bwMode="auto">
            <a:xfrm>
              <a:off x="1338" y="3158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88" name="Oval 60"/>
          <p:cNvSpPr>
            <a:spLocks noChangeArrowheads="1"/>
          </p:cNvSpPr>
          <p:nvPr/>
        </p:nvSpPr>
        <p:spPr bwMode="auto">
          <a:xfrm>
            <a:off x="4740275" y="3981449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89" name="Line 61"/>
          <p:cNvSpPr>
            <a:spLocks noChangeShapeType="1"/>
          </p:cNvSpPr>
          <p:nvPr/>
        </p:nvSpPr>
        <p:spPr bwMode="auto">
          <a:xfrm>
            <a:off x="4884737" y="3621087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90" name="Line 62"/>
          <p:cNvSpPr>
            <a:spLocks noChangeShapeType="1"/>
          </p:cNvSpPr>
          <p:nvPr/>
        </p:nvSpPr>
        <p:spPr bwMode="auto">
          <a:xfrm>
            <a:off x="4884737" y="4270374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91" name="Line 63"/>
          <p:cNvSpPr>
            <a:spLocks noChangeShapeType="1"/>
          </p:cNvSpPr>
          <p:nvPr/>
        </p:nvSpPr>
        <p:spPr bwMode="auto">
          <a:xfrm>
            <a:off x="4740275" y="4630737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92" name="Line 64"/>
          <p:cNvSpPr>
            <a:spLocks noChangeShapeType="1"/>
          </p:cNvSpPr>
          <p:nvPr/>
        </p:nvSpPr>
        <p:spPr bwMode="auto">
          <a:xfrm flipH="1">
            <a:off x="4884737" y="3621087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94" name="Text Box 66"/>
          <p:cNvSpPr txBox="1">
            <a:spLocks noChangeArrowheads="1"/>
          </p:cNvSpPr>
          <p:nvPr/>
        </p:nvSpPr>
        <p:spPr bwMode="auto">
          <a:xfrm>
            <a:off x="5461000" y="3621087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+</a:t>
            </a:r>
          </a:p>
        </p:txBody>
      </p:sp>
      <p:sp>
        <p:nvSpPr>
          <p:cNvPr id="39995" name="Text Box 67"/>
          <p:cNvSpPr txBox="1">
            <a:spLocks noChangeArrowheads="1"/>
          </p:cNvSpPr>
          <p:nvPr/>
        </p:nvSpPr>
        <p:spPr bwMode="auto">
          <a:xfrm>
            <a:off x="5487987" y="4270374"/>
            <a:ext cx="23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-</a:t>
            </a:r>
          </a:p>
        </p:txBody>
      </p:sp>
      <p:graphicFrame>
        <p:nvGraphicFramePr>
          <p:cNvPr id="39998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30590"/>
              </p:ext>
            </p:extLst>
          </p:nvPr>
        </p:nvGraphicFramePr>
        <p:xfrm>
          <a:off x="5532437" y="5133974"/>
          <a:ext cx="300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0" name="Formel" r:id="rId3" imgW="190500" imgH="228600" progId="Equation.3">
                  <p:embed/>
                </p:oleObj>
              </mc:Choice>
              <mc:Fallback>
                <p:oleObj name="Formel" r:id="rId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7" y="5133974"/>
                        <a:ext cx="3000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99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670624"/>
              </p:ext>
            </p:extLst>
          </p:nvPr>
        </p:nvGraphicFramePr>
        <p:xfrm>
          <a:off x="5029200" y="4197349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1" name="Formel" r:id="rId5" imgW="241195" imgH="241195" progId="Equation.3">
                  <p:embed/>
                </p:oleObj>
              </mc:Choice>
              <mc:Fallback>
                <p:oleObj name="Formel" r:id="rId5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7349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00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802532"/>
              </p:ext>
            </p:extLst>
          </p:nvPr>
        </p:nvGraphicFramePr>
        <p:xfrm>
          <a:off x="3105150" y="3044825"/>
          <a:ext cx="2524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2" name="Formel" r:id="rId7" imgW="139579" imgH="215713" progId="Equation.3">
                  <p:embed/>
                </p:oleObj>
              </mc:Choice>
              <mc:Fallback>
                <p:oleObj name="Formel" r:id="rId7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3044825"/>
                        <a:ext cx="2524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feld 74"/>
          <p:cNvSpPr txBox="1"/>
          <p:nvPr/>
        </p:nvSpPr>
        <p:spPr>
          <a:xfrm>
            <a:off x="2760662" y="4852987"/>
            <a:ext cx="372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Cs</a:t>
            </a:r>
            <a:endParaRPr lang="de-DE" dirty="0"/>
          </a:p>
        </p:txBody>
      </p:sp>
      <p:sp>
        <p:nvSpPr>
          <p:cNvPr id="76" name="Textfeld 75"/>
          <p:cNvSpPr txBox="1"/>
          <p:nvPr/>
        </p:nvSpPr>
        <p:spPr>
          <a:xfrm>
            <a:off x="2032383" y="4243387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Cgs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364392" y="3867149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gmVin</a:t>
            </a: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 bwMode="auto">
          <a:xfrm>
            <a:off x="3048000" y="4267200"/>
            <a:ext cx="1295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55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/>
        </p:nvSpPr>
        <p:spPr bwMode="auto">
          <a:xfrm>
            <a:off x="6577013" y="3048000"/>
            <a:ext cx="428625" cy="409575"/>
          </a:xfrm>
          <a:custGeom>
            <a:avLst/>
            <a:gdLst>
              <a:gd name="connsiteX0" fmla="*/ 219075 w 428625"/>
              <a:gd name="connsiteY0" fmla="*/ 409575 h 409575"/>
              <a:gd name="connsiteX1" fmla="*/ 428625 w 428625"/>
              <a:gd name="connsiteY1" fmla="*/ 204788 h 409575"/>
              <a:gd name="connsiteX2" fmla="*/ 214312 w 428625"/>
              <a:gd name="connsiteY2" fmla="*/ 0 h 409575"/>
              <a:gd name="connsiteX3" fmla="*/ 0 w 428625"/>
              <a:gd name="connsiteY3" fmla="*/ 204788 h 409575"/>
              <a:gd name="connsiteX4" fmla="*/ 219075 w 428625"/>
              <a:gd name="connsiteY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5" h="409575">
                <a:moveTo>
                  <a:pt x="219075" y="409575"/>
                </a:moveTo>
                <a:lnTo>
                  <a:pt x="428625" y="204788"/>
                </a:lnTo>
                <a:lnTo>
                  <a:pt x="214312" y="0"/>
                </a:lnTo>
                <a:lnTo>
                  <a:pt x="0" y="204788"/>
                </a:lnTo>
                <a:lnTo>
                  <a:pt x="219075" y="409575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 flipH="1">
            <a:off x="3717925" y="2971800"/>
            <a:ext cx="12701" cy="6492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8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287C51-D9CC-43DC-97F1-B226DBE08C9C}" type="slidenum">
              <a:rPr lang="de-DE" altLang="de-DE" sz="1400">
                <a:latin typeface="Arial" charset="0"/>
              </a:rPr>
              <a:pPr/>
              <a:t>57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Gleichtaktverstärkung</a:t>
            </a:r>
            <a:endParaRPr lang="de-DE" altLang="de-DE" dirty="0" smtClean="0"/>
          </a:p>
        </p:txBody>
      </p:sp>
      <p:sp>
        <p:nvSpPr>
          <p:cNvPr id="39941" name="Line 3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39997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49452"/>
              </p:ext>
            </p:extLst>
          </p:nvPr>
        </p:nvGraphicFramePr>
        <p:xfrm>
          <a:off x="3505200" y="4953000"/>
          <a:ext cx="4206875" cy="7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2" name="Formel" r:id="rId3" imgW="2412720" imgH="444240" progId="Equation.3">
                  <p:embed/>
                </p:oleObj>
              </mc:Choice>
              <mc:Fallback>
                <p:oleObj name="Formel" r:id="rId3" imgW="2412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206875" cy="77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78611"/>
              </p:ext>
            </p:extLst>
          </p:nvPr>
        </p:nvGraphicFramePr>
        <p:xfrm>
          <a:off x="457200" y="1905000"/>
          <a:ext cx="1447800" cy="71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3" name="Formel" r:id="rId5" imgW="901440" imgH="444240" progId="Equation.3">
                  <p:embed/>
                </p:oleObj>
              </mc:Choice>
              <mc:Fallback>
                <p:oleObj name="Formel" r:id="rId5" imgW="901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1447800" cy="714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39223"/>
              </p:ext>
            </p:extLst>
          </p:nvPr>
        </p:nvGraphicFramePr>
        <p:xfrm>
          <a:off x="2938463" y="2057400"/>
          <a:ext cx="911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4" name="Formel" r:id="rId7" imgW="545760" imgH="228600" progId="Equation.3">
                  <p:embed/>
                </p:oleObj>
              </mc:Choice>
              <mc:Fallback>
                <p:oleObj name="Formel" r:id="rId7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057400"/>
                        <a:ext cx="9112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52520"/>
              </p:ext>
            </p:extLst>
          </p:nvPr>
        </p:nvGraphicFramePr>
        <p:xfrm>
          <a:off x="5181600" y="1905000"/>
          <a:ext cx="1981200" cy="74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5" name="Formel" r:id="rId9" imgW="1180800" imgH="444240" progId="Equation.3">
                  <p:embed/>
                </p:oleObj>
              </mc:Choice>
              <mc:Fallback>
                <p:oleObj name="Formel" r:id="rId9" imgW="1180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05000"/>
                        <a:ext cx="1981200" cy="746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Line 40"/>
          <p:cNvSpPr>
            <a:spLocks noChangeShapeType="1"/>
          </p:cNvSpPr>
          <p:nvPr/>
        </p:nvSpPr>
        <p:spPr bwMode="auto">
          <a:xfrm>
            <a:off x="593725" y="2743200"/>
            <a:ext cx="4333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6" name="Line 41"/>
          <p:cNvSpPr>
            <a:spLocks noChangeShapeType="1"/>
          </p:cNvSpPr>
          <p:nvPr/>
        </p:nvSpPr>
        <p:spPr bwMode="auto">
          <a:xfrm>
            <a:off x="1025525" y="3751262"/>
            <a:ext cx="720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7" name="Line 42"/>
          <p:cNvSpPr>
            <a:spLocks noChangeShapeType="1"/>
          </p:cNvSpPr>
          <p:nvPr/>
        </p:nvSpPr>
        <p:spPr bwMode="auto">
          <a:xfrm>
            <a:off x="1025525" y="2743200"/>
            <a:ext cx="0" cy="5064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8" name="Line 43"/>
          <p:cNvSpPr>
            <a:spLocks noChangeShapeType="1"/>
          </p:cNvSpPr>
          <p:nvPr/>
        </p:nvSpPr>
        <p:spPr bwMode="auto">
          <a:xfrm>
            <a:off x="882650" y="3249612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9" name="Line 44"/>
          <p:cNvSpPr>
            <a:spLocks noChangeShapeType="1"/>
          </p:cNvSpPr>
          <p:nvPr/>
        </p:nvSpPr>
        <p:spPr bwMode="auto">
          <a:xfrm>
            <a:off x="882650" y="33210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0" name="Line 45"/>
          <p:cNvSpPr>
            <a:spLocks noChangeShapeType="1"/>
          </p:cNvSpPr>
          <p:nvPr/>
        </p:nvSpPr>
        <p:spPr bwMode="auto">
          <a:xfrm>
            <a:off x="1025525" y="3319462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" name="Line 46"/>
          <p:cNvSpPr>
            <a:spLocks noChangeShapeType="1"/>
          </p:cNvSpPr>
          <p:nvPr/>
        </p:nvSpPr>
        <p:spPr bwMode="auto">
          <a:xfrm flipH="1">
            <a:off x="1528762" y="3032125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" name="Line 47"/>
          <p:cNvSpPr>
            <a:spLocks noChangeShapeType="1"/>
          </p:cNvSpPr>
          <p:nvPr/>
        </p:nvSpPr>
        <p:spPr bwMode="auto">
          <a:xfrm flipH="1">
            <a:off x="1746250" y="3248025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3" name="Line 48"/>
          <p:cNvSpPr>
            <a:spLocks noChangeShapeType="1"/>
          </p:cNvSpPr>
          <p:nvPr/>
        </p:nvSpPr>
        <p:spPr bwMode="auto">
          <a:xfrm>
            <a:off x="1746250" y="3032125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" name="Line 49"/>
          <p:cNvSpPr>
            <a:spLocks noChangeShapeType="1"/>
          </p:cNvSpPr>
          <p:nvPr/>
        </p:nvSpPr>
        <p:spPr bwMode="auto">
          <a:xfrm>
            <a:off x="1528762" y="3248025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5" name="Line 50"/>
          <p:cNvSpPr>
            <a:spLocks noChangeShapeType="1"/>
          </p:cNvSpPr>
          <p:nvPr/>
        </p:nvSpPr>
        <p:spPr bwMode="auto">
          <a:xfrm>
            <a:off x="1746250" y="310515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7" name="Line 52"/>
          <p:cNvSpPr>
            <a:spLocks noChangeShapeType="1"/>
          </p:cNvSpPr>
          <p:nvPr/>
        </p:nvSpPr>
        <p:spPr bwMode="auto">
          <a:xfrm>
            <a:off x="1746250" y="34639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9" name="Group 54"/>
          <p:cNvGrpSpPr>
            <a:grpSpLocks/>
          </p:cNvGrpSpPr>
          <p:nvPr/>
        </p:nvGrpSpPr>
        <p:grpSpPr bwMode="auto">
          <a:xfrm rot="10800000">
            <a:off x="881062" y="3751262"/>
            <a:ext cx="288925" cy="1009650"/>
            <a:chOff x="1338" y="3158"/>
            <a:chExt cx="182" cy="636"/>
          </a:xfrm>
        </p:grpSpPr>
        <p:sp>
          <p:nvSpPr>
            <p:cNvPr id="190" name="Line 55"/>
            <p:cNvSpPr>
              <a:spLocks noChangeShapeType="1"/>
            </p:cNvSpPr>
            <p:nvPr/>
          </p:nvSpPr>
          <p:spPr bwMode="auto">
            <a:xfrm>
              <a:off x="1429" y="3158"/>
              <a:ext cx="0" cy="3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1" name="Line 56"/>
            <p:cNvSpPr>
              <a:spLocks noChangeShapeType="1"/>
            </p:cNvSpPr>
            <p:nvPr/>
          </p:nvSpPr>
          <p:spPr bwMode="auto">
            <a:xfrm>
              <a:off x="1339" y="3477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2" name="Line 57"/>
            <p:cNvSpPr>
              <a:spLocks noChangeShapeType="1"/>
            </p:cNvSpPr>
            <p:nvPr/>
          </p:nvSpPr>
          <p:spPr bwMode="auto">
            <a:xfrm>
              <a:off x="1339" y="3522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3" name="Line 58"/>
            <p:cNvSpPr>
              <a:spLocks noChangeShapeType="1"/>
            </p:cNvSpPr>
            <p:nvPr/>
          </p:nvSpPr>
          <p:spPr bwMode="auto">
            <a:xfrm>
              <a:off x="1429" y="3521"/>
              <a:ext cx="0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" name="Line 59"/>
            <p:cNvSpPr>
              <a:spLocks noChangeShapeType="1"/>
            </p:cNvSpPr>
            <p:nvPr/>
          </p:nvSpPr>
          <p:spPr bwMode="auto">
            <a:xfrm>
              <a:off x="1338" y="3158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5" name="Oval 60"/>
          <p:cNvSpPr>
            <a:spLocks noChangeArrowheads="1"/>
          </p:cNvSpPr>
          <p:nvPr/>
        </p:nvSpPr>
        <p:spPr bwMode="auto">
          <a:xfrm>
            <a:off x="304800" y="3103562"/>
            <a:ext cx="288925" cy="287338"/>
          </a:xfrm>
          <a:prstGeom prst="ellipse">
            <a:avLst/>
          </a:prstGeom>
          <a:solidFill>
            <a:schemeClr val="accent2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6" name="Line 61"/>
          <p:cNvSpPr>
            <a:spLocks noChangeShapeType="1"/>
          </p:cNvSpPr>
          <p:nvPr/>
        </p:nvSpPr>
        <p:spPr bwMode="auto">
          <a:xfrm>
            <a:off x="449262" y="27432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7" name="Line 62"/>
          <p:cNvSpPr>
            <a:spLocks noChangeShapeType="1"/>
          </p:cNvSpPr>
          <p:nvPr/>
        </p:nvSpPr>
        <p:spPr bwMode="auto">
          <a:xfrm>
            <a:off x="449262" y="3392487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8" name="Line 63"/>
          <p:cNvSpPr>
            <a:spLocks noChangeShapeType="1"/>
          </p:cNvSpPr>
          <p:nvPr/>
        </p:nvSpPr>
        <p:spPr bwMode="auto">
          <a:xfrm>
            <a:off x="304800" y="3752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Line 64"/>
          <p:cNvSpPr>
            <a:spLocks noChangeShapeType="1"/>
          </p:cNvSpPr>
          <p:nvPr/>
        </p:nvSpPr>
        <p:spPr bwMode="auto">
          <a:xfrm flipH="1">
            <a:off x="449262" y="2743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0" name="Text Box 66"/>
          <p:cNvSpPr txBox="1">
            <a:spLocks noChangeArrowheads="1"/>
          </p:cNvSpPr>
          <p:nvPr/>
        </p:nvSpPr>
        <p:spPr bwMode="auto">
          <a:xfrm>
            <a:off x="1316037" y="2743200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+</a:t>
            </a: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1343024" y="3392487"/>
            <a:ext cx="23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-</a:t>
            </a:r>
          </a:p>
        </p:txBody>
      </p:sp>
      <p:graphicFrame>
        <p:nvGraphicFramePr>
          <p:cNvPr id="20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577909"/>
              </p:ext>
            </p:extLst>
          </p:nvPr>
        </p:nvGraphicFramePr>
        <p:xfrm>
          <a:off x="1096962" y="4256087"/>
          <a:ext cx="300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6" name="Formel" r:id="rId11" imgW="190500" imgH="228600" progId="Equation.3">
                  <p:embed/>
                </p:oleObj>
              </mc:Choice>
              <mc:Fallback>
                <p:oleObj name="Formel" r:id="rId11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2" y="4256087"/>
                        <a:ext cx="3000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304026"/>
              </p:ext>
            </p:extLst>
          </p:nvPr>
        </p:nvGraphicFramePr>
        <p:xfrm>
          <a:off x="593725" y="3319462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7" name="Formel" r:id="rId13" imgW="241195" imgH="241195" progId="Equation.3">
                  <p:embed/>
                </p:oleObj>
              </mc:Choice>
              <mc:Fallback>
                <p:oleObj name="Formel" r:id="rId13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3319462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" name="Textfeld 203"/>
          <p:cNvSpPr txBox="1"/>
          <p:nvPr/>
        </p:nvSpPr>
        <p:spPr>
          <a:xfrm>
            <a:off x="1928917" y="2989262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205" name="Line 41"/>
          <p:cNvSpPr>
            <a:spLocks noChangeShapeType="1"/>
          </p:cNvSpPr>
          <p:nvPr/>
        </p:nvSpPr>
        <p:spPr bwMode="auto">
          <a:xfrm>
            <a:off x="1306512" y="3598862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6" name="Line 41"/>
          <p:cNvSpPr>
            <a:spLocks noChangeShapeType="1"/>
          </p:cNvSpPr>
          <p:nvPr/>
        </p:nvSpPr>
        <p:spPr bwMode="auto">
          <a:xfrm>
            <a:off x="1306512" y="2989262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 bwMode="auto">
          <a:xfrm rot="10800000" flipV="1">
            <a:off x="1127125" y="29718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Text Box 66"/>
          <p:cNvSpPr txBox="1">
            <a:spLocks noChangeArrowheads="1"/>
          </p:cNvSpPr>
          <p:nvPr/>
        </p:nvSpPr>
        <p:spPr bwMode="auto">
          <a:xfrm>
            <a:off x="1060450" y="2743200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+</a:t>
            </a:r>
          </a:p>
        </p:txBody>
      </p:sp>
      <p:sp>
        <p:nvSpPr>
          <p:cNvPr id="212" name="Text Box 67"/>
          <p:cNvSpPr txBox="1">
            <a:spLocks noChangeArrowheads="1"/>
          </p:cNvSpPr>
          <p:nvPr/>
        </p:nvSpPr>
        <p:spPr bwMode="auto">
          <a:xfrm>
            <a:off x="1087437" y="3392487"/>
            <a:ext cx="23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-</a:t>
            </a:r>
          </a:p>
        </p:txBody>
      </p:sp>
      <p:sp>
        <p:nvSpPr>
          <p:cNvPr id="213" name="Line 40"/>
          <p:cNvSpPr>
            <a:spLocks noChangeShapeType="1"/>
          </p:cNvSpPr>
          <p:nvPr/>
        </p:nvSpPr>
        <p:spPr bwMode="auto">
          <a:xfrm>
            <a:off x="2955925" y="2743200"/>
            <a:ext cx="4333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4" name="Line 41"/>
          <p:cNvSpPr>
            <a:spLocks noChangeShapeType="1"/>
          </p:cNvSpPr>
          <p:nvPr/>
        </p:nvSpPr>
        <p:spPr bwMode="auto">
          <a:xfrm>
            <a:off x="3387725" y="3751262"/>
            <a:ext cx="720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Line 42"/>
          <p:cNvSpPr>
            <a:spLocks noChangeShapeType="1"/>
          </p:cNvSpPr>
          <p:nvPr/>
        </p:nvSpPr>
        <p:spPr bwMode="auto">
          <a:xfrm>
            <a:off x="3387725" y="2743200"/>
            <a:ext cx="0" cy="5064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6" name="Line 43"/>
          <p:cNvSpPr>
            <a:spLocks noChangeShapeType="1"/>
          </p:cNvSpPr>
          <p:nvPr/>
        </p:nvSpPr>
        <p:spPr bwMode="auto">
          <a:xfrm>
            <a:off x="3244850" y="3249612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7" name="Line 44"/>
          <p:cNvSpPr>
            <a:spLocks noChangeShapeType="1"/>
          </p:cNvSpPr>
          <p:nvPr/>
        </p:nvSpPr>
        <p:spPr bwMode="auto">
          <a:xfrm>
            <a:off x="3244850" y="33210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8" name="Line 45"/>
          <p:cNvSpPr>
            <a:spLocks noChangeShapeType="1"/>
          </p:cNvSpPr>
          <p:nvPr/>
        </p:nvSpPr>
        <p:spPr bwMode="auto">
          <a:xfrm>
            <a:off x="3387725" y="3319462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9" name="Line 46"/>
          <p:cNvSpPr>
            <a:spLocks noChangeShapeType="1"/>
          </p:cNvSpPr>
          <p:nvPr/>
        </p:nvSpPr>
        <p:spPr bwMode="auto">
          <a:xfrm flipH="1">
            <a:off x="3890962" y="3032125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0" name="Line 47"/>
          <p:cNvSpPr>
            <a:spLocks noChangeShapeType="1"/>
          </p:cNvSpPr>
          <p:nvPr/>
        </p:nvSpPr>
        <p:spPr bwMode="auto">
          <a:xfrm flipH="1">
            <a:off x="4108450" y="3248025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1" name="Line 48"/>
          <p:cNvSpPr>
            <a:spLocks noChangeShapeType="1"/>
          </p:cNvSpPr>
          <p:nvPr/>
        </p:nvSpPr>
        <p:spPr bwMode="auto">
          <a:xfrm>
            <a:off x="4108450" y="3032125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2" name="Line 49"/>
          <p:cNvSpPr>
            <a:spLocks noChangeShapeType="1"/>
          </p:cNvSpPr>
          <p:nvPr/>
        </p:nvSpPr>
        <p:spPr bwMode="auto">
          <a:xfrm>
            <a:off x="3890962" y="3248025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3" name="Line 50"/>
          <p:cNvSpPr>
            <a:spLocks noChangeShapeType="1"/>
          </p:cNvSpPr>
          <p:nvPr/>
        </p:nvSpPr>
        <p:spPr bwMode="auto">
          <a:xfrm>
            <a:off x="4108450" y="310515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4" name="Line 52"/>
          <p:cNvSpPr>
            <a:spLocks noChangeShapeType="1"/>
          </p:cNvSpPr>
          <p:nvPr/>
        </p:nvSpPr>
        <p:spPr bwMode="auto">
          <a:xfrm>
            <a:off x="4108450" y="34639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25" name="Group 54"/>
          <p:cNvGrpSpPr>
            <a:grpSpLocks/>
          </p:cNvGrpSpPr>
          <p:nvPr/>
        </p:nvGrpSpPr>
        <p:grpSpPr bwMode="auto">
          <a:xfrm rot="10800000">
            <a:off x="3243262" y="3751262"/>
            <a:ext cx="288925" cy="1009650"/>
            <a:chOff x="1338" y="3158"/>
            <a:chExt cx="182" cy="636"/>
          </a:xfrm>
        </p:grpSpPr>
        <p:sp>
          <p:nvSpPr>
            <p:cNvPr id="226" name="Line 55"/>
            <p:cNvSpPr>
              <a:spLocks noChangeShapeType="1"/>
            </p:cNvSpPr>
            <p:nvPr/>
          </p:nvSpPr>
          <p:spPr bwMode="auto">
            <a:xfrm>
              <a:off x="1429" y="3158"/>
              <a:ext cx="0" cy="3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7" name="Line 56"/>
            <p:cNvSpPr>
              <a:spLocks noChangeShapeType="1"/>
            </p:cNvSpPr>
            <p:nvPr/>
          </p:nvSpPr>
          <p:spPr bwMode="auto">
            <a:xfrm>
              <a:off x="1339" y="3477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8" name="Line 57"/>
            <p:cNvSpPr>
              <a:spLocks noChangeShapeType="1"/>
            </p:cNvSpPr>
            <p:nvPr/>
          </p:nvSpPr>
          <p:spPr bwMode="auto">
            <a:xfrm>
              <a:off x="1339" y="3522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9" name="Line 58"/>
            <p:cNvSpPr>
              <a:spLocks noChangeShapeType="1"/>
            </p:cNvSpPr>
            <p:nvPr/>
          </p:nvSpPr>
          <p:spPr bwMode="auto">
            <a:xfrm>
              <a:off x="1429" y="3521"/>
              <a:ext cx="0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0" name="Line 59"/>
            <p:cNvSpPr>
              <a:spLocks noChangeShapeType="1"/>
            </p:cNvSpPr>
            <p:nvPr/>
          </p:nvSpPr>
          <p:spPr bwMode="auto">
            <a:xfrm>
              <a:off x="1338" y="3158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1" name="Oval 60"/>
          <p:cNvSpPr>
            <a:spLocks noChangeArrowheads="1"/>
          </p:cNvSpPr>
          <p:nvPr/>
        </p:nvSpPr>
        <p:spPr bwMode="auto">
          <a:xfrm>
            <a:off x="3641725" y="3199980"/>
            <a:ext cx="152400" cy="151563"/>
          </a:xfrm>
          <a:prstGeom prst="ellipse">
            <a:avLst/>
          </a:prstGeom>
          <a:solidFill>
            <a:schemeClr val="accent2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/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32" name="Line 61"/>
          <p:cNvSpPr>
            <a:spLocks noChangeShapeType="1"/>
          </p:cNvSpPr>
          <p:nvPr/>
        </p:nvSpPr>
        <p:spPr bwMode="auto">
          <a:xfrm>
            <a:off x="2811462" y="27432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3" name="Line 62"/>
          <p:cNvSpPr>
            <a:spLocks noChangeShapeType="1"/>
          </p:cNvSpPr>
          <p:nvPr/>
        </p:nvSpPr>
        <p:spPr bwMode="auto">
          <a:xfrm>
            <a:off x="2811462" y="3048000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4" name="Line 63"/>
          <p:cNvSpPr>
            <a:spLocks noChangeShapeType="1"/>
          </p:cNvSpPr>
          <p:nvPr/>
        </p:nvSpPr>
        <p:spPr bwMode="auto">
          <a:xfrm>
            <a:off x="2667000" y="3408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" name="Line 64"/>
          <p:cNvSpPr>
            <a:spLocks noChangeShapeType="1"/>
          </p:cNvSpPr>
          <p:nvPr/>
        </p:nvSpPr>
        <p:spPr bwMode="auto">
          <a:xfrm flipH="1">
            <a:off x="2811462" y="2743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6" name="Text Box 66"/>
          <p:cNvSpPr txBox="1">
            <a:spLocks noChangeArrowheads="1"/>
          </p:cNvSpPr>
          <p:nvPr/>
        </p:nvSpPr>
        <p:spPr bwMode="auto">
          <a:xfrm>
            <a:off x="3678237" y="2743200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+</a:t>
            </a:r>
          </a:p>
        </p:txBody>
      </p:sp>
      <p:sp>
        <p:nvSpPr>
          <p:cNvPr id="237" name="Text Box 67"/>
          <p:cNvSpPr txBox="1">
            <a:spLocks noChangeArrowheads="1"/>
          </p:cNvSpPr>
          <p:nvPr/>
        </p:nvSpPr>
        <p:spPr bwMode="auto">
          <a:xfrm>
            <a:off x="3705224" y="3392487"/>
            <a:ext cx="23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-</a:t>
            </a:r>
          </a:p>
        </p:txBody>
      </p:sp>
      <p:graphicFrame>
        <p:nvGraphicFramePr>
          <p:cNvPr id="238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216992"/>
              </p:ext>
            </p:extLst>
          </p:nvPr>
        </p:nvGraphicFramePr>
        <p:xfrm>
          <a:off x="3459162" y="4256087"/>
          <a:ext cx="300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8" name="Formel" r:id="rId15" imgW="190500" imgH="228600" progId="Equation.3">
                  <p:embed/>
                </p:oleObj>
              </mc:Choice>
              <mc:Fallback>
                <p:oleObj name="Formel" r:id="rId15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2" y="4256087"/>
                        <a:ext cx="3000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26979"/>
              </p:ext>
            </p:extLst>
          </p:nvPr>
        </p:nvGraphicFramePr>
        <p:xfrm>
          <a:off x="2955925" y="3319462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9" name="Formel" r:id="rId16" imgW="241195" imgH="241195" progId="Equation.3">
                  <p:embed/>
                </p:oleObj>
              </mc:Choice>
              <mc:Fallback>
                <p:oleObj name="Formel" r:id="rId16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3319462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Textfeld 239"/>
          <p:cNvSpPr txBox="1"/>
          <p:nvPr/>
        </p:nvSpPr>
        <p:spPr>
          <a:xfrm>
            <a:off x="4291117" y="2989262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241" name="Line 41"/>
          <p:cNvSpPr>
            <a:spLocks noChangeShapeType="1"/>
          </p:cNvSpPr>
          <p:nvPr/>
        </p:nvSpPr>
        <p:spPr bwMode="auto">
          <a:xfrm>
            <a:off x="3668712" y="3598862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Line 41"/>
          <p:cNvSpPr>
            <a:spLocks noChangeShapeType="1"/>
          </p:cNvSpPr>
          <p:nvPr/>
        </p:nvSpPr>
        <p:spPr bwMode="auto">
          <a:xfrm>
            <a:off x="3668712" y="2989262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43" name="Gerade Verbindung mit Pfeil 242"/>
          <p:cNvCxnSpPr/>
          <p:nvPr/>
        </p:nvCxnSpPr>
        <p:spPr bwMode="auto">
          <a:xfrm>
            <a:off x="4251325" y="28194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" name="Text Box 66"/>
          <p:cNvSpPr txBox="1">
            <a:spLocks noChangeArrowheads="1"/>
          </p:cNvSpPr>
          <p:nvPr/>
        </p:nvSpPr>
        <p:spPr bwMode="auto">
          <a:xfrm>
            <a:off x="3422650" y="2743200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+</a:t>
            </a:r>
          </a:p>
        </p:txBody>
      </p:sp>
      <p:sp>
        <p:nvSpPr>
          <p:cNvPr id="245" name="Text Box 67"/>
          <p:cNvSpPr txBox="1">
            <a:spLocks noChangeArrowheads="1"/>
          </p:cNvSpPr>
          <p:nvPr/>
        </p:nvSpPr>
        <p:spPr bwMode="auto">
          <a:xfrm>
            <a:off x="3449637" y="3392487"/>
            <a:ext cx="23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-</a:t>
            </a:r>
          </a:p>
        </p:txBody>
      </p:sp>
      <p:sp>
        <p:nvSpPr>
          <p:cNvPr id="246" name="Line 51"/>
          <p:cNvSpPr>
            <a:spLocks noChangeShapeType="1"/>
          </p:cNvSpPr>
          <p:nvPr/>
        </p:nvSpPr>
        <p:spPr bwMode="auto">
          <a:xfrm>
            <a:off x="4098925" y="2743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7" name="Line 53"/>
          <p:cNvSpPr>
            <a:spLocks noChangeShapeType="1"/>
          </p:cNvSpPr>
          <p:nvPr/>
        </p:nvSpPr>
        <p:spPr bwMode="auto">
          <a:xfrm>
            <a:off x="3954462" y="27416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2" name="Line 40"/>
          <p:cNvSpPr>
            <a:spLocks noChangeShapeType="1"/>
          </p:cNvSpPr>
          <p:nvPr/>
        </p:nvSpPr>
        <p:spPr bwMode="auto">
          <a:xfrm>
            <a:off x="5638800" y="2743200"/>
            <a:ext cx="4333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3" name="Line 41"/>
          <p:cNvSpPr>
            <a:spLocks noChangeShapeType="1"/>
          </p:cNvSpPr>
          <p:nvPr/>
        </p:nvSpPr>
        <p:spPr bwMode="auto">
          <a:xfrm>
            <a:off x="6070600" y="3751262"/>
            <a:ext cx="720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" name="Line 42"/>
          <p:cNvSpPr>
            <a:spLocks noChangeShapeType="1"/>
          </p:cNvSpPr>
          <p:nvPr/>
        </p:nvSpPr>
        <p:spPr bwMode="auto">
          <a:xfrm>
            <a:off x="6070600" y="2743200"/>
            <a:ext cx="0" cy="5064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5" name="Line 43"/>
          <p:cNvSpPr>
            <a:spLocks noChangeShapeType="1"/>
          </p:cNvSpPr>
          <p:nvPr/>
        </p:nvSpPr>
        <p:spPr bwMode="auto">
          <a:xfrm>
            <a:off x="5927725" y="3249612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" name="Line 44"/>
          <p:cNvSpPr>
            <a:spLocks noChangeShapeType="1"/>
          </p:cNvSpPr>
          <p:nvPr/>
        </p:nvSpPr>
        <p:spPr bwMode="auto">
          <a:xfrm>
            <a:off x="5927725" y="33210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7" name="Line 45"/>
          <p:cNvSpPr>
            <a:spLocks noChangeShapeType="1"/>
          </p:cNvSpPr>
          <p:nvPr/>
        </p:nvSpPr>
        <p:spPr bwMode="auto">
          <a:xfrm>
            <a:off x="6070600" y="3319462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8" name="Line 46"/>
          <p:cNvSpPr>
            <a:spLocks noChangeShapeType="1"/>
          </p:cNvSpPr>
          <p:nvPr/>
        </p:nvSpPr>
        <p:spPr bwMode="auto">
          <a:xfrm flipH="1">
            <a:off x="6573837" y="3032125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9" name="Line 47"/>
          <p:cNvSpPr>
            <a:spLocks noChangeShapeType="1"/>
          </p:cNvSpPr>
          <p:nvPr/>
        </p:nvSpPr>
        <p:spPr bwMode="auto">
          <a:xfrm flipH="1">
            <a:off x="6791325" y="3248025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0" name="Line 48"/>
          <p:cNvSpPr>
            <a:spLocks noChangeShapeType="1"/>
          </p:cNvSpPr>
          <p:nvPr/>
        </p:nvSpPr>
        <p:spPr bwMode="auto">
          <a:xfrm>
            <a:off x="6791325" y="3032125"/>
            <a:ext cx="21590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1" name="Line 49"/>
          <p:cNvSpPr>
            <a:spLocks noChangeShapeType="1"/>
          </p:cNvSpPr>
          <p:nvPr/>
        </p:nvSpPr>
        <p:spPr bwMode="auto">
          <a:xfrm>
            <a:off x="6573837" y="3248025"/>
            <a:ext cx="217488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2" name="Line 50"/>
          <p:cNvSpPr>
            <a:spLocks noChangeShapeType="1"/>
          </p:cNvSpPr>
          <p:nvPr/>
        </p:nvSpPr>
        <p:spPr bwMode="auto">
          <a:xfrm>
            <a:off x="6791325" y="3105150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3" name="Line 52"/>
          <p:cNvSpPr>
            <a:spLocks noChangeShapeType="1"/>
          </p:cNvSpPr>
          <p:nvPr/>
        </p:nvSpPr>
        <p:spPr bwMode="auto">
          <a:xfrm>
            <a:off x="6791325" y="34639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64" name="Group 54"/>
          <p:cNvGrpSpPr>
            <a:grpSpLocks/>
          </p:cNvGrpSpPr>
          <p:nvPr/>
        </p:nvGrpSpPr>
        <p:grpSpPr bwMode="auto">
          <a:xfrm rot="10800000">
            <a:off x="5926137" y="3751262"/>
            <a:ext cx="288925" cy="1009650"/>
            <a:chOff x="1338" y="3158"/>
            <a:chExt cx="182" cy="636"/>
          </a:xfrm>
        </p:grpSpPr>
        <p:sp>
          <p:nvSpPr>
            <p:cNvPr id="265" name="Line 55"/>
            <p:cNvSpPr>
              <a:spLocks noChangeShapeType="1"/>
            </p:cNvSpPr>
            <p:nvPr/>
          </p:nvSpPr>
          <p:spPr bwMode="auto">
            <a:xfrm>
              <a:off x="1429" y="3158"/>
              <a:ext cx="0" cy="31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" name="Line 56"/>
            <p:cNvSpPr>
              <a:spLocks noChangeShapeType="1"/>
            </p:cNvSpPr>
            <p:nvPr/>
          </p:nvSpPr>
          <p:spPr bwMode="auto">
            <a:xfrm>
              <a:off x="1339" y="3477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" name="Line 57"/>
            <p:cNvSpPr>
              <a:spLocks noChangeShapeType="1"/>
            </p:cNvSpPr>
            <p:nvPr/>
          </p:nvSpPr>
          <p:spPr bwMode="auto">
            <a:xfrm>
              <a:off x="1339" y="3522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8" name="Line 58"/>
            <p:cNvSpPr>
              <a:spLocks noChangeShapeType="1"/>
            </p:cNvSpPr>
            <p:nvPr/>
          </p:nvSpPr>
          <p:spPr bwMode="auto">
            <a:xfrm>
              <a:off x="1429" y="3521"/>
              <a:ext cx="0" cy="27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9" name="Line 59"/>
            <p:cNvSpPr>
              <a:spLocks noChangeShapeType="1"/>
            </p:cNvSpPr>
            <p:nvPr/>
          </p:nvSpPr>
          <p:spPr bwMode="auto">
            <a:xfrm>
              <a:off x="1338" y="3158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71" name="Line 61"/>
          <p:cNvSpPr>
            <a:spLocks noChangeShapeType="1"/>
          </p:cNvSpPr>
          <p:nvPr/>
        </p:nvSpPr>
        <p:spPr bwMode="auto">
          <a:xfrm>
            <a:off x="5494337" y="2743200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2" name="Line 62"/>
          <p:cNvSpPr>
            <a:spLocks noChangeShapeType="1"/>
          </p:cNvSpPr>
          <p:nvPr/>
        </p:nvSpPr>
        <p:spPr bwMode="auto">
          <a:xfrm>
            <a:off x="5494337" y="3048000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3" name="Line 63"/>
          <p:cNvSpPr>
            <a:spLocks noChangeShapeType="1"/>
          </p:cNvSpPr>
          <p:nvPr/>
        </p:nvSpPr>
        <p:spPr bwMode="auto">
          <a:xfrm>
            <a:off x="5349875" y="34083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4" name="Line 64"/>
          <p:cNvSpPr>
            <a:spLocks noChangeShapeType="1"/>
          </p:cNvSpPr>
          <p:nvPr/>
        </p:nvSpPr>
        <p:spPr bwMode="auto">
          <a:xfrm flipH="1">
            <a:off x="5494337" y="27432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5" name="Text Box 66"/>
          <p:cNvSpPr txBox="1">
            <a:spLocks noChangeArrowheads="1"/>
          </p:cNvSpPr>
          <p:nvPr/>
        </p:nvSpPr>
        <p:spPr bwMode="auto">
          <a:xfrm>
            <a:off x="6361112" y="2743200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+</a:t>
            </a:r>
          </a:p>
        </p:txBody>
      </p:sp>
      <p:sp>
        <p:nvSpPr>
          <p:cNvPr id="276" name="Text Box 67"/>
          <p:cNvSpPr txBox="1">
            <a:spLocks noChangeArrowheads="1"/>
          </p:cNvSpPr>
          <p:nvPr/>
        </p:nvSpPr>
        <p:spPr bwMode="auto">
          <a:xfrm>
            <a:off x="6388099" y="3392487"/>
            <a:ext cx="23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-</a:t>
            </a:r>
          </a:p>
        </p:txBody>
      </p:sp>
      <p:graphicFrame>
        <p:nvGraphicFramePr>
          <p:cNvPr id="27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542404"/>
              </p:ext>
            </p:extLst>
          </p:nvPr>
        </p:nvGraphicFramePr>
        <p:xfrm>
          <a:off x="6142037" y="4256087"/>
          <a:ext cx="300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0" name="Formel" r:id="rId17" imgW="190500" imgH="228600" progId="Equation.3">
                  <p:embed/>
                </p:oleObj>
              </mc:Choice>
              <mc:Fallback>
                <p:oleObj name="Formel" r:id="rId17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7" y="4256087"/>
                        <a:ext cx="3000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23581"/>
              </p:ext>
            </p:extLst>
          </p:nvPr>
        </p:nvGraphicFramePr>
        <p:xfrm>
          <a:off x="5638800" y="3319462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1" name="Formel" r:id="rId18" imgW="241195" imgH="241195" progId="Equation.3">
                  <p:embed/>
                </p:oleObj>
              </mc:Choice>
              <mc:Fallback>
                <p:oleObj name="Formel" r:id="rId18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19462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feld 278"/>
          <p:cNvSpPr txBox="1"/>
          <p:nvPr/>
        </p:nvSpPr>
        <p:spPr>
          <a:xfrm>
            <a:off x="6973992" y="2989262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280" name="Line 41"/>
          <p:cNvSpPr>
            <a:spLocks noChangeShapeType="1"/>
          </p:cNvSpPr>
          <p:nvPr/>
        </p:nvSpPr>
        <p:spPr bwMode="auto">
          <a:xfrm>
            <a:off x="6351587" y="3598862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1" name="Line 41"/>
          <p:cNvSpPr>
            <a:spLocks noChangeShapeType="1"/>
          </p:cNvSpPr>
          <p:nvPr/>
        </p:nvSpPr>
        <p:spPr bwMode="auto">
          <a:xfrm>
            <a:off x="6351587" y="2989262"/>
            <a:ext cx="22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3" name="Text Box 66"/>
          <p:cNvSpPr txBox="1">
            <a:spLocks noChangeArrowheads="1"/>
          </p:cNvSpPr>
          <p:nvPr/>
        </p:nvSpPr>
        <p:spPr bwMode="auto">
          <a:xfrm>
            <a:off x="6105525" y="2743200"/>
            <a:ext cx="29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+</a:t>
            </a:r>
          </a:p>
        </p:txBody>
      </p:sp>
      <p:sp>
        <p:nvSpPr>
          <p:cNvPr id="284" name="Text Box 67"/>
          <p:cNvSpPr txBox="1">
            <a:spLocks noChangeArrowheads="1"/>
          </p:cNvSpPr>
          <p:nvPr/>
        </p:nvSpPr>
        <p:spPr bwMode="auto">
          <a:xfrm>
            <a:off x="6132512" y="3392487"/>
            <a:ext cx="23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dirty="0"/>
              <a:t>-</a:t>
            </a:r>
          </a:p>
        </p:txBody>
      </p:sp>
      <p:sp>
        <p:nvSpPr>
          <p:cNvPr id="285" name="Line 51"/>
          <p:cNvSpPr>
            <a:spLocks noChangeShapeType="1"/>
          </p:cNvSpPr>
          <p:nvPr/>
        </p:nvSpPr>
        <p:spPr bwMode="auto">
          <a:xfrm>
            <a:off x="6781800" y="27432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" name="Line 53"/>
          <p:cNvSpPr>
            <a:spLocks noChangeShapeType="1"/>
          </p:cNvSpPr>
          <p:nvPr/>
        </p:nvSpPr>
        <p:spPr bwMode="auto">
          <a:xfrm>
            <a:off x="6637337" y="27416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87" name="Gerade Verbindung mit Pfeil 286"/>
          <p:cNvCxnSpPr/>
          <p:nvPr/>
        </p:nvCxnSpPr>
        <p:spPr bwMode="auto">
          <a:xfrm flipV="1">
            <a:off x="6172200" y="2971800"/>
            <a:ext cx="0" cy="6096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9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92350"/>
              </p:ext>
            </p:extLst>
          </p:nvPr>
        </p:nvGraphicFramePr>
        <p:xfrm>
          <a:off x="8001000" y="2057400"/>
          <a:ext cx="8048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2" name="Formel" r:id="rId19" imgW="482400" imgH="177480" progId="Equation.3">
                  <p:embed/>
                </p:oleObj>
              </mc:Choice>
              <mc:Fallback>
                <p:oleObj name="Formel" r:id="rId19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057400"/>
                        <a:ext cx="8048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447800" y="2667000"/>
            <a:ext cx="1188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Offene Leitung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1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nummernplatzhalt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3D5EC8-19AE-482F-BC2B-81D4BDFB8D4E}" type="slidenum">
              <a:rPr lang="de-DE" altLang="de-DE" sz="1400">
                <a:latin typeface="Arial" charset="0"/>
              </a:rPr>
              <a:pPr/>
              <a:t>58</a:t>
            </a:fld>
            <a:endParaRPr lang="de-DE" altLang="de-DE" sz="1400">
              <a:latin typeface="Arial" charset="0"/>
            </a:endParaRPr>
          </a:p>
        </p:txBody>
      </p:sp>
      <p:graphicFrame>
        <p:nvGraphicFramePr>
          <p:cNvPr id="4096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7053955"/>
              </p:ext>
            </p:extLst>
          </p:nvPr>
        </p:nvGraphicFramePr>
        <p:xfrm>
          <a:off x="511175" y="1268413"/>
          <a:ext cx="36591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4" name="Formel" r:id="rId3" imgW="2108160" imgH="444240" progId="Equation.3">
                  <p:embed/>
                </p:oleObj>
              </mc:Choice>
              <mc:Fallback>
                <p:oleObj name="Formel" r:id="rId3" imgW="2108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268413"/>
                        <a:ext cx="36591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64161225"/>
              </p:ext>
            </p:extLst>
          </p:nvPr>
        </p:nvGraphicFramePr>
        <p:xfrm>
          <a:off x="506413" y="2205038"/>
          <a:ext cx="2160587" cy="66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5" name="Formel" r:id="rId5" imgW="1409400" imgH="431640" progId="Equation.3">
                  <p:embed/>
                </p:oleObj>
              </mc:Choice>
              <mc:Fallback>
                <p:oleObj name="Formel" r:id="rId5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205038"/>
                        <a:ext cx="2160587" cy="661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Line 5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0968" name="Group 6"/>
          <p:cNvGrpSpPr>
            <a:grpSpLocks/>
          </p:cNvGrpSpPr>
          <p:nvPr/>
        </p:nvGrpSpPr>
        <p:grpSpPr bwMode="auto">
          <a:xfrm flipH="1">
            <a:off x="5653088" y="3573463"/>
            <a:ext cx="504825" cy="431800"/>
            <a:chOff x="1020" y="2750"/>
            <a:chExt cx="318" cy="272"/>
          </a:xfrm>
        </p:grpSpPr>
        <p:sp>
          <p:nvSpPr>
            <p:cNvPr id="41046" name="Line 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7" name="Line 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8" name="Line 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9" name="Line 1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50" name="Line 1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6157913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flipV="1">
            <a:off x="6156325" y="3284538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 flipH="1">
            <a:off x="6154738" y="4294188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2" name="Line 15"/>
          <p:cNvSpPr>
            <a:spLocks noChangeShapeType="1"/>
          </p:cNvSpPr>
          <p:nvPr/>
        </p:nvSpPr>
        <p:spPr bwMode="auto">
          <a:xfrm>
            <a:off x="6156325" y="2565400"/>
            <a:ext cx="0" cy="9350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>
            <a:off x="5940425" y="379095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4" name="Line 17"/>
          <p:cNvSpPr>
            <a:spLocks noChangeShapeType="1"/>
          </p:cNvSpPr>
          <p:nvPr/>
        </p:nvSpPr>
        <p:spPr bwMode="auto">
          <a:xfrm>
            <a:off x="6156325" y="37909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>
            <a:off x="5651500" y="3790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6" name="Line 19"/>
          <p:cNvSpPr>
            <a:spLocks noChangeShapeType="1"/>
          </p:cNvSpPr>
          <p:nvPr/>
        </p:nvSpPr>
        <p:spPr bwMode="auto">
          <a:xfrm>
            <a:off x="5651500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7" name="Line 20"/>
          <p:cNvSpPr>
            <a:spLocks noChangeShapeType="1"/>
          </p:cNvSpPr>
          <p:nvPr/>
        </p:nvSpPr>
        <p:spPr bwMode="auto">
          <a:xfrm>
            <a:off x="5868988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8" name="Line 21"/>
          <p:cNvSpPr>
            <a:spLocks noChangeShapeType="1"/>
          </p:cNvSpPr>
          <p:nvPr/>
        </p:nvSpPr>
        <p:spPr bwMode="auto">
          <a:xfrm>
            <a:off x="5940425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9" name="Line 22"/>
          <p:cNvSpPr>
            <a:spLocks noChangeShapeType="1"/>
          </p:cNvSpPr>
          <p:nvPr/>
        </p:nvSpPr>
        <p:spPr bwMode="auto">
          <a:xfrm>
            <a:off x="5940425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0" name="Line 23"/>
          <p:cNvSpPr>
            <a:spLocks noChangeShapeType="1"/>
          </p:cNvSpPr>
          <p:nvPr/>
        </p:nvSpPr>
        <p:spPr bwMode="auto">
          <a:xfrm flipH="1">
            <a:off x="5364163" y="37909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1" name="Line 24"/>
          <p:cNvSpPr>
            <a:spLocks noChangeShapeType="1"/>
          </p:cNvSpPr>
          <p:nvPr/>
        </p:nvSpPr>
        <p:spPr bwMode="auto">
          <a:xfrm>
            <a:off x="5651500" y="32861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2" name="Line 25"/>
          <p:cNvSpPr>
            <a:spLocks noChangeShapeType="1"/>
          </p:cNvSpPr>
          <p:nvPr/>
        </p:nvSpPr>
        <p:spPr bwMode="auto">
          <a:xfrm>
            <a:off x="5651500" y="29273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3" name="Line 26"/>
          <p:cNvSpPr>
            <a:spLocks noChangeShapeType="1"/>
          </p:cNvSpPr>
          <p:nvPr/>
        </p:nvSpPr>
        <p:spPr bwMode="auto">
          <a:xfrm>
            <a:off x="5508625" y="32162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4" name="Line 27"/>
          <p:cNvSpPr>
            <a:spLocks noChangeShapeType="1"/>
          </p:cNvSpPr>
          <p:nvPr/>
        </p:nvSpPr>
        <p:spPr bwMode="auto">
          <a:xfrm>
            <a:off x="5508625" y="32877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5" name="Line 28"/>
          <p:cNvSpPr>
            <a:spLocks noChangeShapeType="1"/>
          </p:cNvSpPr>
          <p:nvPr/>
        </p:nvSpPr>
        <p:spPr bwMode="auto">
          <a:xfrm>
            <a:off x="5651500" y="32877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6" name="Line 29"/>
          <p:cNvSpPr>
            <a:spLocks noChangeShapeType="1"/>
          </p:cNvSpPr>
          <p:nvPr/>
        </p:nvSpPr>
        <p:spPr bwMode="auto">
          <a:xfrm>
            <a:off x="5508625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7" name="Oval 30"/>
          <p:cNvSpPr>
            <a:spLocks noChangeArrowheads="1"/>
          </p:cNvSpPr>
          <p:nvPr/>
        </p:nvSpPr>
        <p:spPr bwMode="auto">
          <a:xfrm>
            <a:off x="5002213" y="3937000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88" name="Line 31"/>
          <p:cNvSpPr>
            <a:spLocks noChangeShapeType="1"/>
          </p:cNvSpPr>
          <p:nvPr/>
        </p:nvSpPr>
        <p:spPr bwMode="auto">
          <a:xfrm>
            <a:off x="5146675" y="37925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9" name="Line 32"/>
          <p:cNvSpPr>
            <a:spLocks noChangeShapeType="1"/>
          </p:cNvSpPr>
          <p:nvPr/>
        </p:nvSpPr>
        <p:spPr bwMode="auto">
          <a:xfrm>
            <a:off x="5146675" y="42243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0" name="Line 33"/>
          <p:cNvSpPr>
            <a:spLocks noChangeShapeType="1"/>
          </p:cNvSpPr>
          <p:nvPr/>
        </p:nvSpPr>
        <p:spPr bwMode="auto">
          <a:xfrm>
            <a:off x="5002213" y="43688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1" name="Line 34"/>
          <p:cNvSpPr>
            <a:spLocks noChangeShapeType="1"/>
          </p:cNvSpPr>
          <p:nvPr/>
        </p:nvSpPr>
        <p:spPr bwMode="auto">
          <a:xfrm flipH="1">
            <a:off x="5146675" y="37925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2" name="Line 35"/>
          <p:cNvSpPr>
            <a:spLocks noChangeShapeType="1"/>
          </p:cNvSpPr>
          <p:nvPr/>
        </p:nvSpPr>
        <p:spPr bwMode="auto">
          <a:xfrm>
            <a:off x="6370638" y="3144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0993" name="Group 36"/>
          <p:cNvGrpSpPr>
            <a:grpSpLocks/>
          </p:cNvGrpSpPr>
          <p:nvPr/>
        </p:nvGrpSpPr>
        <p:grpSpPr bwMode="auto">
          <a:xfrm>
            <a:off x="7089775" y="3573463"/>
            <a:ext cx="504825" cy="431800"/>
            <a:chOff x="1020" y="2750"/>
            <a:chExt cx="318" cy="272"/>
          </a:xfrm>
        </p:grpSpPr>
        <p:sp>
          <p:nvSpPr>
            <p:cNvPr id="41041" name="Line 3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2" name="Line 3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3" name="Line 3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4" name="Line 4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5" name="Line 4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94" name="Line 42"/>
          <p:cNvSpPr>
            <a:spLocks noChangeShapeType="1"/>
          </p:cNvSpPr>
          <p:nvPr/>
        </p:nvSpPr>
        <p:spPr bwMode="auto">
          <a:xfrm flipH="1">
            <a:off x="7089775" y="400526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5" name="Line 43"/>
          <p:cNvSpPr>
            <a:spLocks noChangeShapeType="1"/>
          </p:cNvSpPr>
          <p:nvPr/>
        </p:nvSpPr>
        <p:spPr bwMode="auto">
          <a:xfrm flipH="1" flipV="1">
            <a:off x="7089775" y="3284538"/>
            <a:ext cx="1588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6" name="Line 44"/>
          <p:cNvSpPr>
            <a:spLocks noChangeShapeType="1"/>
          </p:cNvSpPr>
          <p:nvPr/>
        </p:nvSpPr>
        <p:spPr bwMode="auto">
          <a:xfrm>
            <a:off x="7091363" y="4294188"/>
            <a:ext cx="1587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7" name="Line 45"/>
          <p:cNvSpPr>
            <a:spLocks noChangeShapeType="1"/>
          </p:cNvSpPr>
          <p:nvPr/>
        </p:nvSpPr>
        <p:spPr bwMode="auto">
          <a:xfrm flipH="1">
            <a:off x="7091363" y="2492375"/>
            <a:ext cx="1587" cy="1008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8" name="Line 46"/>
          <p:cNvSpPr>
            <a:spLocks noChangeShapeType="1"/>
          </p:cNvSpPr>
          <p:nvPr/>
        </p:nvSpPr>
        <p:spPr bwMode="auto">
          <a:xfrm flipH="1">
            <a:off x="7091363" y="3790950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99" name="Line 47"/>
          <p:cNvSpPr>
            <a:spLocks noChangeShapeType="1"/>
          </p:cNvSpPr>
          <p:nvPr/>
        </p:nvSpPr>
        <p:spPr bwMode="auto">
          <a:xfrm flipH="1">
            <a:off x="7091363" y="379095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0" name="Line 48"/>
          <p:cNvSpPr>
            <a:spLocks noChangeShapeType="1"/>
          </p:cNvSpPr>
          <p:nvPr/>
        </p:nvSpPr>
        <p:spPr bwMode="auto">
          <a:xfrm flipH="1">
            <a:off x="7596188" y="379095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1" name="Line 49"/>
          <p:cNvSpPr>
            <a:spLocks noChangeShapeType="1"/>
          </p:cNvSpPr>
          <p:nvPr/>
        </p:nvSpPr>
        <p:spPr bwMode="auto">
          <a:xfrm flipH="1">
            <a:off x="7378700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2" name="Line 50"/>
          <p:cNvSpPr>
            <a:spLocks noChangeShapeType="1"/>
          </p:cNvSpPr>
          <p:nvPr/>
        </p:nvSpPr>
        <p:spPr bwMode="auto">
          <a:xfrm flipH="1">
            <a:off x="7378700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3" name="Line 51"/>
          <p:cNvSpPr>
            <a:spLocks noChangeShapeType="1"/>
          </p:cNvSpPr>
          <p:nvPr/>
        </p:nvSpPr>
        <p:spPr bwMode="auto">
          <a:xfrm flipH="1">
            <a:off x="7307263" y="4151313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4" name="Line 52"/>
          <p:cNvSpPr>
            <a:spLocks noChangeShapeType="1"/>
          </p:cNvSpPr>
          <p:nvPr/>
        </p:nvSpPr>
        <p:spPr bwMode="auto">
          <a:xfrm flipH="1">
            <a:off x="7089775" y="42941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5" name="Line 53"/>
          <p:cNvSpPr>
            <a:spLocks noChangeShapeType="1"/>
          </p:cNvSpPr>
          <p:nvPr/>
        </p:nvSpPr>
        <p:spPr bwMode="auto">
          <a:xfrm>
            <a:off x="7596188" y="37909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6" name="Line 54"/>
          <p:cNvSpPr>
            <a:spLocks noChangeShapeType="1"/>
          </p:cNvSpPr>
          <p:nvPr/>
        </p:nvSpPr>
        <p:spPr bwMode="auto">
          <a:xfrm flipH="1">
            <a:off x="7596188" y="3286125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7" name="Line 55"/>
          <p:cNvSpPr>
            <a:spLocks noChangeShapeType="1"/>
          </p:cNvSpPr>
          <p:nvPr/>
        </p:nvSpPr>
        <p:spPr bwMode="auto">
          <a:xfrm flipH="1">
            <a:off x="7596188" y="29273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8" name="Line 56"/>
          <p:cNvSpPr>
            <a:spLocks noChangeShapeType="1"/>
          </p:cNvSpPr>
          <p:nvPr/>
        </p:nvSpPr>
        <p:spPr bwMode="auto">
          <a:xfrm flipH="1">
            <a:off x="7451725" y="321627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09" name="Line 57"/>
          <p:cNvSpPr>
            <a:spLocks noChangeShapeType="1"/>
          </p:cNvSpPr>
          <p:nvPr/>
        </p:nvSpPr>
        <p:spPr bwMode="auto">
          <a:xfrm flipH="1">
            <a:off x="7451725" y="328771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0" name="Line 58"/>
          <p:cNvSpPr>
            <a:spLocks noChangeShapeType="1"/>
          </p:cNvSpPr>
          <p:nvPr/>
        </p:nvSpPr>
        <p:spPr bwMode="auto">
          <a:xfrm flipH="1">
            <a:off x="7596188" y="3287713"/>
            <a:ext cx="0" cy="433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1" name="Line 59"/>
          <p:cNvSpPr>
            <a:spLocks noChangeShapeType="1"/>
          </p:cNvSpPr>
          <p:nvPr/>
        </p:nvSpPr>
        <p:spPr bwMode="auto">
          <a:xfrm flipH="1">
            <a:off x="7450138" y="292735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2" name="Oval 60"/>
          <p:cNvSpPr>
            <a:spLocks noChangeArrowheads="1"/>
          </p:cNvSpPr>
          <p:nvPr/>
        </p:nvSpPr>
        <p:spPr bwMode="auto">
          <a:xfrm flipH="1">
            <a:off x="7956550" y="3937000"/>
            <a:ext cx="288925" cy="287338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13" name="Line 61"/>
          <p:cNvSpPr>
            <a:spLocks noChangeShapeType="1"/>
          </p:cNvSpPr>
          <p:nvPr/>
        </p:nvSpPr>
        <p:spPr bwMode="auto">
          <a:xfrm flipH="1">
            <a:off x="8101013" y="37925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4" name="Line 62"/>
          <p:cNvSpPr>
            <a:spLocks noChangeShapeType="1"/>
          </p:cNvSpPr>
          <p:nvPr/>
        </p:nvSpPr>
        <p:spPr bwMode="auto">
          <a:xfrm flipH="1">
            <a:off x="8101013" y="4224338"/>
            <a:ext cx="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5" name="Line 63"/>
          <p:cNvSpPr>
            <a:spLocks noChangeShapeType="1"/>
          </p:cNvSpPr>
          <p:nvPr/>
        </p:nvSpPr>
        <p:spPr bwMode="auto">
          <a:xfrm flipH="1">
            <a:off x="7958138" y="43688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6" name="Line 64"/>
          <p:cNvSpPr>
            <a:spLocks noChangeShapeType="1"/>
          </p:cNvSpPr>
          <p:nvPr/>
        </p:nvSpPr>
        <p:spPr bwMode="auto">
          <a:xfrm>
            <a:off x="7813675" y="379253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7" name="Line 65"/>
          <p:cNvSpPr>
            <a:spLocks noChangeShapeType="1"/>
          </p:cNvSpPr>
          <p:nvPr/>
        </p:nvSpPr>
        <p:spPr bwMode="auto">
          <a:xfrm flipH="1">
            <a:off x="6877050" y="314483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8" name="Line 66"/>
          <p:cNvSpPr>
            <a:spLocks noChangeShapeType="1"/>
          </p:cNvSpPr>
          <p:nvPr/>
        </p:nvSpPr>
        <p:spPr bwMode="auto">
          <a:xfrm>
            <a:off x="7092950" y="47244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19" name="Line 67"/>
          <p:cNvSpPr>
            <a:spLocks noChangeShapeType="1"/>
          </p:cNvSpPr>
          <p:nvPr/>
        </p:nvSpPr>
        <p:spPr bwMode="auto">
          <a:xfrm>
            <a:off x="6950075" y="51577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0" name="Line 68"/>
          <p:cNvSpPr>
            <a:spLocks noChangeShapeType="1"/>
          </p:cNvSpPr>
          <p:nvPr/>
        </p:nvSpPr>
        <p:spPr bwMode="auto">
          <a:xfrm>
            <a:off x="6950075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1" name="Line 69"/>
          <p:cNvSpPr>
            <a:spLocks noChangeShapeType="1"/>
          </p:cNvSpPr>
          <p:nvPr/>
        </p:nvSpPr>
        <p:spPr bwMode="auto">
          <a:xfrm>
            <a:off x="7092950" y="52292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2" name="Line 70"/>
          <p:cNvSpPr>
            <a:spLocks noChangeShapeType="1"/>
          </p:cNvSpPr>
          <p:nvPr/>
        </p:nvSpPr>
        <p:spPr bwMode="auto">
          <a:xfrm flipH="1">
            <a:off x="6950075" y="5661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3" name="Line 71"/>
          <p:cNvSpPr>
            <a:spLocks noChangeShapeType="1"/>
          </p:cNvSpPr>
          <p:nvPr/>
        </p:nvSpPr>
        <p:spPr bwMode="auto">
          <a:xfrm>
            <a:off x="6156325" y="47244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4" name="Line 72"/>
          <p:cNvSpPr>
            <a:spLocks noChangeShapeType="1"/>
          </p:cNvSpPr>
          <p:nvPr/>
        </p:nvSpPr>
        <p:spPr bwMode="auto">
          <a:xfrm>
            <a:off x="6013450" y="5157788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5" name="Line 73"/>
          <p:cNvSpPr>
            <a:spLocks noChangeShapeType="1"/>
          </p:cNvSpPr>
          <p:nvPr/>
        </p:nvSpPr>
        <p:spPr bwMode="auto">
          <a:xfrm>
            <a:off x="6013450" y="52292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6" name="Line 74"/>
          <p:cNvSpPr>
            <a:spLocks noChangeShapeType="1"/>
          </p:cNvSpPr>
          <p:nvPr/>
        </p:nvSpPr>
        <p:spPr bwMode="auto">
          <a:xfrm>
            <a:off x="6156325" y="52292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7" name="Line 75"/>
          <p:cNvSpPr>
            <a:spLocks noChangeShapeType="1"/>
          </p:cNvSpPr>
          <p:nvPr/>
        </p:nvSpPr>
        <p:spPr bwMode="auto">
          <a:xfrm flipH="1">
            <a:off x="6013450" y="5661025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8" name="Line 76"/>
          <p:cNvSpPr>
            <a:spLocks noChangeShapeType="1"/>
          </p:cNvSpPr>
          <p:nvPr/>
        </p:nvSpPr>
        <p:spPr bwMode="auto">
          <a:xfrm flipH="1">
            <a:off x="7091363" y="2565400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29" name="Line 77"/>
          <p:cNvSpPr>
            <a:spLocks noChangeShapeType="1"/>
          </p:cNvSpPr>
          <p:nvPr/>
        </p:nvSpPr>
        <p:spPr bwMode="auto">
          <a:xfrm flipH="1">
            <a:off x="7451725" y="2568575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30" name="Rectangle 78"/>
          <p:cNvSpPr>
            <a:spLocks noChangeArrowheads="1"/>
          </p:cNvSpPr>
          <p:nvPr/>
        </p:nvSpPr>
        <p:spPr bwMode="auto">
          <a:xfrm>
            <a:off x="5867400" y="1484313"/>
            <a:ext cx="576263" cy="5762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31" name="Line 79"/>
          <p:cNvSpPr>
            <a:spLocks noChangeShapeType="1"/>
          </p:cNvSpPr>
          <p:nvPr/>
        </p:nvSpPr>
        <p:spPr bwMode="auto">
          <a:xfrm>
            <a:off x="6154738" y="20605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32" name="Rectangle 80"/>
          <p:cNvSpPr>
            <a:spLocks noChangeArrowheads="1"/>
          </p:cNvSpPr>
          <p:nvPr/>
        </p:nvSpPr>
        <p:spPr bwMode="auto">
          <a:xfrm>
            <a:off x="6804025" y="1484313"/>
            <a:ext cx="576263" cy="576262"/>
          </a:xfrm>
          <a:prstGeom prst="rect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33" name="Line 81"/>
          <p:cNvSpPr>
            <a:spLocks noChangeShapeType="1"/>
          </p:cNvSpPr>
          <p:nvPr/>
        </p:nvSpPr>
        <p:spPr bwMode="auto">
          <a:xfrm>
            <a:off x="7091363" y="2060575"/>
            <a:ext cx="0" cy="5048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34" name="Line 82"/>
          <p:cNvSpPr>
            <a:spLocks noChangeShapeType="1"/>
          </p:cNvSpPr>
          <p:nvPr/>
        </p:nvSpPr>
        <p:spPr bwMode="auto">
          <a:xfrm>
            <a:off x="6443663" y="1773238"/>
            <a:ext cx="3603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35" name="Line 83"/>
          <p:cNvSpPr>
            <a:spLocks noChangeShapeType="1"/>
          </p:cNvSpPr>
          <p:nvPr/>
        </p:nvSpPr>
        <p:spPr bwMode="auto">
          <a:xfrm flipH="1">
            <a:off x="7235825" y="2133600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1036" name="Object 8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45438918"/>
              </p:ext>
            </p:extLst>
          </p:nvPr>
        </p:nvGraphicFramePr>
        <p:xfrm>
          <a:off x="531813" y="3860800"/>
          <a:ext cx="4024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6" name="Formel" r:id="rId7" imgW="3187440" imgH="507960" progId="Equation.3">
                  <p:embed/>
                </p:oleObj>
              </mc:Choice>
              <mc:Fallback>
                <p:oleObj name="Formel" r:id="rId7" imgW="3187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3860800"/>
                        <a:ext cx="40243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7" name="Object 85"/>
          <p:cNvGraphicFramePr>
            <a:graphicFrameLocks noChangeAspect="1"/>
          </p:cNvGraphicFramePr>
          <p:nvPr/>
        </p:nvGraphicFramePr>
        <p:xfrm>
          <a:off x="6227763" y="2636838"/>
          <a:ext cx="2428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7" name="Formel" r:id="rId9" imgW="139579" imgH="215713" progId="Equation.3">
                  <p:embed/>
                </p:oleObj>
              </mc:Choice>
              <mc:Fallback>
                <p:oleObj name="Formel" r:id="rId9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636838"/>
                        <a:ext cx="24288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8" name="Object 86"/>
          <p:cNvGraphicFramePr>
            <a:graphicFrameLocks noChangeAspect="1"/>
          </p:cNvGraphicFramePr>
          <p:nvPr/>
        </p:nvGraphicFramePr>
        <p:xfrm>
          <a:off x="6710363" y="2636838"/>
          <a:ext cx="2873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8" name="Formel" r:id="rId11" imgW="164885" imgH="215619" progId="Equation.3">
                  <p:embed/>
                </p:oleObj>
              </mc:Choice>
              <mc:Fallback>
                <p:oleObj name="Formel" r:id="rId11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2636838"/>
                        <a:ext cx="287337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9" name="Object 87"/>
          <p:cNvGraphicFramePr>
            <a:graphicFrameLocks noChangeAspect="1"/>
          </p:cNvGraphicFramePr>
          <p:nvPr/>
        </p:nvGraphicFramePr>
        <p:xfrm>
          <a:off x="7451725" y="2060575"/>
          <a:ext cx="3317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49" name="Formel" r:id="rId13" imgW="190417" imgH="241195" progId="Equation.3">
                  <p:embed/>
                </p:oleObj>
              </mc:Choice>
              <mc:Fallback>
                <p:oleObj name="Formel" r:id="rId13" imgW="19041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060575"/>
                        <a:ext cx="3317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0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46896"/>
              </p:ext>
            </p:extLst>
          </p:nvPr>
        </p:nvGraphicFramePr>
        <p:xfrm>
          <a:off x="549275" y="3141664"/>
          <a:ext cx="1050925" cy="339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0" name="Formel" r:id="rId15" imgW="787058" imgH="253890" progId="Equation.3">
                  <p:embed/>
                </p:oleObj>
              </mc:Choice>
              <mc:Fallback>
                <p:oleObj name="Formel" r:id="rId15" imgW="78705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3141664"/>
                        <a:ext cx="1050925" cy="339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30175"/>
            <a:ext cx="7499350" cy="346075"/>
          </a:xfrm>
        </p:spPr>
        <p:txBody>
          <a:bodyPr/>
          <a:lstStyle/>
          <a:p>
            <a:r>
              <a:rPr lang="de-DE" altLang="de-DE" dirty="0"/>
              <a:t>Gleichtaktverstärkung</a:t>
            </a:r>
            <a:endParaRPr lang="de-DE" altLang="de-DE" dirty="0" smtClean="0"/>
          </a:p>
        </p:txBody>
      </p:sp>
      <p:graphicFrame>
        <p:nvGraphicFramePr>
          <p:cNvPr id="90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92826"/>
              </p:ext>
            </p:extLst>
          </p:nvPr>
        </p:nvGraphicFramePr>
        <p:xfrm>
          <a:off x="614363" y="4976813"/>
          <a:ext cx="8334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1" name="Formel" r:id="rId17" imgW="660240" imgH="228600" progId="Equation.3">
                  <p:embed/>
                </p:oleObj>
              </mc:Choice>
              <mc:Fallback>
                <p:oleObj name="Formel" r:id="rId17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976813"/>
                        <a:ext cx="83343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77229"/>
              </p:ext>
            </p:extLst>
          </p:nvPr>
        </p:nvGraphicFramePr>
        <p:xfrm>
          <a:off x="2209800" y="4848225"/>
          <a:ext cx="21320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52" name="Formel" r:id="rId19" imgW="1688760" imgH="444240" progId="Equation.3">
                  <p:embed/>
                </p:oleObj>
              </mc:Choice>
              <mc:Fallback>
                <p:oleObj name="Formel" r:id="rId19" imgW="1688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48225"/>
                        <a:ext cx="21320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bgerundetes Rechteck 1"/>
          <p:cNvSpPr/>
          <p:nvPr/>
        </p:nvSpPr>
        <p:spPr bwMode="auto">
          <a:xfrm>
            <a:off x="381000" y="4724400"/>
            <a:ext cx="1371600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Abgerundetes Rechteck 92"/>
          <p:cNvSpPr/>
          <p:nvPr/>
        </p:nvSpPr>
        <p:spPr bwMode="auto">
          <a:xfrm>
            <a:off x="2057400" y="4724400"/>
            <a:ext cx="2514600" cy="8382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4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FC1DC3-F4FD-4233-9885-D445604B483B}" type="slidenum">
              <a:rPr lang="de-DE" altLang="de-DE" sz="1400">
                <a:latin typeface="Arial" charset="0"/>
              </a:rPr>
              <a:pPr/>
              <a:t>59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50825" y="2060575"/>
            <a:ext cx="4897438" cy="8636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250825" y="1052513"/>
            <a:ext cx="3889375" cy="863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Differentieller </a:t>
            </a:r>
            <a:r>
              <a:rPr lang="de-DE" altLang="de-DE" dirty="0" smtClean="0"/>
              <a:t>Verstärker: Zusammenfassung</a:t>
            </a:r>
            <a:endParaRPr lang="de-DE" altLang="de-DE" dirty="0" smtClean="0"/>
          </a:p>
        </p:txBody>
      </p:sp>
      <p:graphicFrame>
        <p:nvGraphicFramePr>
          <p:cNvPr id="4199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3467130"/>
              </p:ext>
            </p:extLst>
          </p:nvPr>
        </p:nvGraphicFramePr>
        <p:xfrm>
          <a:off x="396875" y="2179638"/>
          <a:ext cx="453231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2" name="Formel" r:id="rId3" imgW="3657600" imgH="507960" progId="Equation.3">
                  <p:embed/>
                </p:oleObj>
              </mc:Choice>
              <mc:Fallback>
                <p:oleObj name="Formel" r:id="rId3" imgW="36576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2179638"/>
                        <a:ext cx="4532313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Line 6"/>
          <p:cNvSpPr>
            <a:spLocks noChangeShapeType="1"/>
          </p:cNvSpPr>
          <p:nvPr/>
        </p:nvSpPr>
        <p:spPr bwMode="auto">
          <a:xfrm flipV="1">
            <a:off x="4787900" y="1557338"/>
            <a:ext cx="792163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199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3110217"/>
              </p:ext>
            </p:extLst>
          </p:nvPr>
        </p:nvGraphicFramePr>
        <p:xfrm>
          <a:off x="363538" y="1238250"/>
          <a:ext cx="308768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3" name="Formel" r:id="rId5" imgW="2781000" imgH="482400" progId="Equation.3">
                  <p:embed/>
                </p:oleObj>
              </mc:Choice>
              <mc:Fallback>
                <p:oleObj name="Formel" r:id="rId5" imgW="2781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238250"/>
                        <a:ext cx="3087687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4" name="Group 8"/>
          <p:cNvGrpSpPr>
            <a:grpSpLocks/>
          </p:cNvGrpSpPr>
          <p:nvPr/>
        </p:nvGrpSpPr>
        <p:grpSpPr bwMode="auto">
          <a:xfrm flipH="1">
            <a:off x="5508625" y="2782888"/>
            <a:ext cx="504825" cy="431800"/>
            <a:chOff x="1020" y="2750"/>
            <a:chExt cx="318" cy="272"/>
          </a:xfrm>
        </p:grpSpPr>
        <p:sp>
          <p:nvSpPr>
            <p:cNvPr id="42088" name="Line 9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9" name="Line 10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90" name="Line 11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91" name="Line 12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92" name="Line 13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5" name="Line 14"/>
          <p:cNvSpPr>
            <a:spLocks noChangeShapeType="1"/>
          </p:cNvSpPr>
          <p:nvPr/>
        </p:nvSpPr>
        <p:spPr bwMode="auto">
          <a:xfrm>
            <a:off x="6013450" y="3214688"/>
            <a:ext cx="0" cy="2873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6" name="Line 15"/>
          <p:cNvSpPr>
            <a:spLocks noChangeShapeType="1"/>
          </p:cNvSpPr>
          <p:nvPr/>
        </p:nvSpPr>
        <p:spPr bwMode="auto">
          <a:xfrm flipV="1">
            <a:off x="6011863" y="2493963"/>
            <a:ext cx="1587" cy="290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997" name="Group 16"/>
          <p:cNvGrpSpPr>
            <a:grpSpLocks/>
          </p:cNvGrpSpPr>
          <p:nvPr/>
        </p:nvGrpSpPr>
        <p:grpSpPr bwMode="auto">
          <a:xfrm>
            <a:off x="7596188" y="2784475"/>
            <a:ext cx="504825" cy="431800"/>
            <a:chOff x="1020" y="2750"/>
            <a:chExt cx="318" cy="272"/>
          </a:xfrm>
        </p:grpSpPr>
        <p:sp>
          <p:nvSpPr>
            <p:cNvPr id="42083" name="Line 17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4" name="Line 18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5" name="Line 19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6" name="Line 20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7" name="Line 21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8" name="Line 22"/>
          <p:cNvSpPr>
            <a:spLocks noChangeShapeType="1"/>
          </p:cNvSpPr>
          <p:nvPr/>
        </p:nvSpPr>
        <p:spPr bwMode="auto">
          <a:xfrm flipH="1">
            <a:off x="7596188" y="321627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999" name="Line 23"/>
          <p:cNvSpPr>
            <a:spLocks noChangeShapeType="1"/>
          </p:cNvSpPr>
          <p:nvPr/>
        </p:nvSpPr>
        <p:spPr bwMode="auto">
          <a:xfrm flipH="1" flipV="1">
            <a:off x="7596188" y="249555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0" name="Line 24"/>
          <p:cNvSpPr>
            <a:spLocks noChangeShapeType="1"/>
          </p:cNvSpPr>
          <p:nvPr/>
        </p:nvSpPr>
        <p:spPr bwMode="auto">
          <a:xfrm>
            <a:off x="6011863" y="3503613"/>
            <a:ext cx="15843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01" name="Group 25"/>
          <p:cNvGrpSpPr>
            <a:grpSpLocks/>
          </p:cNvGrpSpPr>
          <p:nvPr/>
        </p:nvGrpSpPr>
        <p:grpSpPr bwMode="auto">
          <a:xfrm flipH="1">
            <a:off x="7091363" y="1703388"/>
            <a:ext cx="504825" cy="431800"/>
            <a:chOff x="1020" y="2750"/>
            <a:chExt cx="318" cy="272"/>
          </a:xfrm>
        </p:grpSpPr>
        <p:sp>
          <p:nvSpPr>
            <p:cNvPr id="42078" name="Line 26"/>
            <p:cNvSpPr>
              <a:spLocks noChangeShapeType="1"/>
            </p:cNvSpPr>
            <p:nvPr/>
          </p:nvSpPr>
          <p:spPr bwMode="auto">
            <a:xfrm>
              <a:off x="1020" y="2750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79" name="Line 27"/>
            <p:cNvSpPr>
              <a:spLocks noChangeShapeType="1"/>
            </p:cNvSpPr>
            <p:nvPr/>
          </p:nvSpPr>
          <p:spPr bwMode="auto">
            <a:xfrm>
              <a:off x="1020" y="3022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0" name="Line 28"/>
            <p:cNvSpPr>
              <a:spLocks noChangeShapeType="1"/>
            </p:cNvSpPr>
            <p:nvPr/>
          </p:nvSpPr>
          <p:spPr bwMode="auto">
            <a:xfrm>
              <a:off x="1156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1" name="Line 29"/>
            <p:cNvSpPr>
              <a:spLocks noChangeShapeType="1"/>
            </p:cNvSpPr>
            <p:nvPr/>
          </p:nvSpPr>
          <p:spPr bwMode="auto">
            <a:xfrm>
              <a:off x="1202" y="2886"/>
              <a:ext cx="1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82" name="Line 30"/>
            <p:cNvSpPr>
              <a:spLocks noChangeShapeType="1"/>
            </p:cNvSpPr>
            <p:nvPr/>
          </p:nvSpPr>
          <p:spPr bwMode="auto">
            <a:xfrm>
              <a:off x="1202" y="2750"/>
              <a:ext cx="0" cy="2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7162800" y="1847850"/>
            <a:ext cx="144463" cy="144463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2003" name="Group 32"/>
          <p:cNvGrpSpPr>
            <a:grpSpLocks/>
          </p:cNvGrpSpPr>
          <p:nvPr/>
        </p:nvGrpSpPr>
        <p:grpSpPr bwMode="auto">
          <a:xfrm flipH="1">
            <a:off x="6011863" y="1701800"/>
            <a:ext cx="504825" cy="431800"/>
            <a:chOff x="3470" y="3022"/>
            <a:chExt cx="318" cy="272"/>
          </a:xfrm>
        </p:grpSpPr>
        <p:grpSp>
          <p:nvGrpSpPr>
            <p:cNvPr id="42071" name="Group 33"/>
            <p:cNvGrpSpPr>
              <a:grpSpLocks/>
            </p:cNvGrpSpPr>
            <p:nvPr/>
          </p:nvGrpSpPr>
          <p:grpSpPr bwMode="auto">
            <a:xfrm flipH="1">
              <a:off x="3470" y="3022"/>
              <a:ext cx="318" cy="272"/>
              <a:chOff x="1020" y="2750"/>
              <a:chExt cx="318" cy="272"/>
            </a:xfrm>
          </p:grpSpPr>
          <p:sp>
            <p:nvSpPr>
              <p:cNvPr id="42073" name="Line 34"/>
              <p:cNvSpPr>
                <a:spLocks noChangeShapeType="1"/>
              </p:cNvSpPr>
              <p:nvPr/>
            </p:nvSpPr>
            <p:spPr bwMode="auto">
              <a:xfrm>
                <a:off x="1020" y="2750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4" name="Line 35"/>
              <p:cNvSpPr>
                <a:spLocks noChangeShapeType="1"/>
              </p:cNvSpPr>
              <p:nvPr/>
            </p:nvSpPr>
            <p:spPr bwMode="auto">
              <a:xfrm>
                <a:off x="1020" y="3022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5" name="Line 36"/>
              <p:cNvSpPr>
                <a:spLocks noChangeShapeType="1"/>
              </p:cNvSpPr>
              <p:nvPr/>
            </p:nvSpPr>
            <p:spPr bwMode="auto">
              <a:xfrm>
                <a:off x="1156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6" name="Line 37"/>
              <p:cNvSpPr>
                <a:spLocks noChangeShapeType="1"/>
              </p:cNvSpPr>
              <p:nvPr/>
            </p:nvSpPr>
            <p:spPr bwMode="auto">
              <a:xfrm>
                <a:off x="1202" y="2886"/>
                <a:ext cx="13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77" name="Line 38"/>
              <p:cNvSpPr>
                <a:spLocks noChangeShapeType="1"/>
              </p:cNvSpPr>
              <p:nvPr/>
            </p:nvSpPr>
            <p:spPr bwMode="auto">
              <a:xfrm>
                <a:off x="1202" y="2750"/>
                <a:ext cx="0" cy="27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2072" name="Oval 39"/>
            <p:cNvSpPr>
              <a:spLocks noChangeArrowheads="1"/>
            </p:cNvSpPr>
            <p:nvPr/>
          </p:nvSpPr>
          <p:spPr bwMode="auto">
            <a:xfrm>
              <a:off x="3515" y="3113"/>
              <a:ext cx="91" cy="91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2004" name="Line 40"/>
          <p:cNvSpPr>
            <a:spLocks noChangeShapeType="1"/>
          </p:cNvSpPr>
          <p:nvPr/>
        </p:nvSpPr>
        <p:spPr bwMode="auto">
          <a:xfrm>
            <a:off x="6011863" y="21336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5" name="Line 41"/>
          <p:cNvSpPr>
            <a:spLocks noChangeShapeType="1"/>
          </p:cNvSpPr>
          <p:nvPr/>
        </p:nvSpPr>
        <p:spPr bwMode="auto">
          <a:xfrm>
            <a:off x="6011863" y="242093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6" name="Line 42"/>
          <p:cNvSpPr>
            <a:spLocks noChangeShapeType="1"/>
          </p:cNvSpPr>
          <p:nvPr/>
        </p:nvSpPr>
        <p:spPr bwMode="auto">
          <a:xfrm>
            <a:off x="6515100" y="1917700"/>
            <a:ext cx="73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7" name="Line 43"/>
          <p:cNvSpPr>
            <a:spLocks noChangeShapeType="1"/>
          </p:cNvSpPr>
          <p:nvPr/>
        </p:nvSpPr>
        <p:spPr bwMode="auto">
          <a:xfrm>
            <a:off x="6588125" y="1917700"/>
            <a:ext cx="0" cy="503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8" name="Line 44"/>
          <p:cNvSpPr>
            <a:spLocks noChangeShapeType="1"/>
          </p:cNvSpPr>
          <p:nvPr/>
        </p:nvSpPr>
        <p:spPr bwMode="auto">
          <a:xfrm>
            <a:off x="6011863" y="14859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09" name="Line 45"/>
          <p:cNvSpPr>
            <a:spLocks noChangeShapeType="1"/>
          </p:cNvSpPr>
          <p:nvPr/>
        </p:nvSpPr>
        <p:spPr bwMode="auto">
          <a:xfrm>
            <a:off x="586740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0" name="Line 46"/>
          <p:cNvSpPr>
            <a:spLocks noChangeShapeType="1"/>
          </p:cNvSpPr>
          <p:nvPr/>
        </p:nvSpPr>
        <p:spPr bwMode="auto">
          <a:xfrm flipV="1">
            <a:off x="6011863" y="1270000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1" name="Line 47"/>
          <p:cNvSpPr>
            <a:spLocks noChangeShapeType="1"/>
          </p:cNvSpPr>
          <p:nvPr/>
        </p:nvSpPr>
        <p:spPr bwMode="auto">
          <a:xfrm>
            <a:off x="6586538" y="1919288"/>
            <a:ext cx="5762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2" name="Line 48"/>
          <p:cNvSpPr>
            <a:spLocks noChangeShapeType="1"/>
          </p:cNvSpPr>
          <p:nvPr/>
        </p:nvSpPr>
        <p:spPr bwMode="auto">
          <a:xfrm>
            <a:off x="7594600" y="1487488"/>
            <a:ext cx="0" cy="2143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3" name="Line 49"/>
          <p:cNvSpPr>
            <a:spLocks noChangeShapeType="1"/>
          </p:cNvSpPr>
          <p:nvPr/>
        </p:nvSpPr>
        <p:spPr bwMode="auto">
          <a:xfrm>
            <a:off x="7450138" y="1271588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4" name="Line 50"/>
          <p:cNvSpPr>
            <a:spLocks noChangeShapeType="1"/>
          </p:cNvSpPr>
          <p:nvPr/>
        </p:nvSpPr>
        <p:spPr bwMode="auto">
          <a:xfrm flipV="1">
            <a:off x="7594600" y="1271588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5" name="Line 51"/>
          <p:cNvSpPr>
            <a:spLocks noChangeShapeType="1"/>
          </p:cNvSpPr>
          <p:nvPr/>
        </p:nvSpPr>
        <p:spPr bwMode="auto">
          <a:xfrm>
            <a:off x="7594600" y="2136775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6" name="Line 52"/>
          <p:cNvSpPr>
            <a:spLocks noChangeShapeType="1"/>
          </p:cNvSpPr>
          <p:nvPr/>
        </p:nvSpPr>
        <p:spPr bwMode="auto">
          <a:xfrm>
            <a:off x="7596188" y="2566988"/>
            <a:ext cx="108108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7" name="Line 53"/>
          <p:cNvSpPr>
            <a:spLocks noChangeShapeType="1"/>
          </p:cNvSpPr>
          <p:nvPr/>
        </p:nvSpPr>
        <p:spPr bwMode="auto">
          <a:xfrm>
            <a:off x="8677275" y="2422525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18" name="Oval 54"/>
          <p:cNvSpPr>
            <a:spLocks noChangeArrowheads="1"/>
          </p:cNvSpPr>
          <p:nvPr/>
        </p:nvSpPr>
        <p:spPr bwMode="auto">
          <a:xfrm>
            <a:off x="8532813" y="314166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19" name="Line 55"/>
          <p:cNvSpPr>
            <a:spLocks noChangeShapeType="1"/>
          </p:cNvSpPr>
          <p:nvPr/>
        </p:nvSpPr>
        <p:spPr bwMode="auto">
          <a:xfrm>
            <a:off x="8677275" y="29972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0" name="Line 56"/>
          <p:cNvSpPr>
            <a:spLocks noChangeShapeType="1"/>
          </p:cNvSpPr>
          <p:nvPr/>
        </p:nvSpPr>
        <p:spPr bwMode="auto">
          <a:xfrm>
            <a:off x="8677275" y="34290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1" name="Line 57"/>
          <p:cNvSpPr>
            <a:spLocks noChangeShapeType="1"/>
          </p:cNvSpPr>
          <p:nvPr/>
        </p:nvSpPr>
        <p:spPr bwMode="auto">
          <a:xfrm>
            <a:off x="8532813" y="35734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2" name="Line 58"/>
          <p:cNvSpPr>
            <a:spLocks noChangeShapeType="1"/>
          </p:cNvSpPr>
          <p:nvPr/>
        </p:nvSpPr>
        <p:spPr bwMode="auto">
          <a:xfrm>
            <a:off x="5292725" y="2998788"/>
            <a:ext cx="2174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3" name="Line 59"/>
          <p:cNvSpPr>
            <a:spLocks noChangeShapeType="1"/>
          </p:cNvSpPr>
          <p:nvPr/>
        </p:nvSpPr>
        <p:spPr bwMode="auto">
          <a:xfrm>
            <a:off x="7956550" y="2998788"/>
            <a:ext cx="7191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24" name="Group 60"/>
          <p:cNvGrpSpPr>
            <a:grpSpLocks/>
          </p:cNvGrpSpPr>
          <p:nvPr/>
        </p:nvGrpSpPr>
        <p:grpSpPr bwMode="auto">
          <a:xfrm>
            <a:off x="7596188" y="2998788"/>
            <a:ext cx="506412" cy="647700"/>
            <a:chOff x="1655" y="1752"/>
            <a:chExt cx="319" cy="408"/>
          </a:xfrm>
        </p:grpSpPr>
        <p:sp>
          <p:nvSpPr>
            <p:cNvPr id="42066" name="Line 61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7" name="Line 62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8" name="Line 63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9" name="Line 64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70" name="Line 65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025" name="Line 66"/>
          <p:cNvSpPr>
            <a:spLocks noChangeShapeType="1"/>
          </p:cNvSpPr>
          <p:nvPr/>
        </p:nvSpPr>
        <p:spPr bwMode="auto">
          <a:xfrm>
            <a:off x="7237413" y="350202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6" name="Line 67"/>
          <p:cNvSpPr>
            <a:spLocks noChangeShapeType="1"/>
          </p:cNvSpPr>
          <p:nvPr/>
        </p:nvSpPr>
        <p:spPr bwMode="auto">
          <a:xfrm>
            <a:off x="7094538" y="393541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7" name="Line 68"/>
          <p:cNvSpPr>
            <a:spLocks noChangeShapeType="1"/>
          </p:cNvSpPr>
          <p:nvPr/>
        </p:nvSpPr>
        <p:spPr bwMode="auto">
          <a:xfrm>
            <a:off x="7094538" y="40068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8" name="Line 69"/>
          <p:cNvSpPr>
            <a:spLocks noChangeShapeType="1"/>
          </p:cNvSpPr>
          <p:nvPr/>
        </p:nvSpPr>
        <p:spPr bwMode="auto">
          <a:xfrm>
            <a:off x="7237413" y="400685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29" name="Line 70"/>
          <p:cNvSpPr>
            <a:spLocks noChangeShapeType="1"/>
          </p:cNvSpPr>
          <p:nvPr/>
        </p:nvSpPr>
        <p:spPr bwMode="auto">
          <a:xfrm flipH="1">
            <a:off x="7094538" y="443865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2030" name="Group 71"/>
          <p:cNvGrpSpPr>
            <a:grpSpLocks/>
          </p:cNvGrpSpPr>
          <p:nvPr/>
        </p:nvGrpSpPr>
        <p:grpSpPr bwMode="auto">
          <a:xfrm flipH="1">
            <a:off x="5508625" y="2998788"/>
            <a:ext cx="506413" cy="647700"/>
            <a:chOff x="1655" y="1752"/>
            <a:chExt cx="319" cy="408"/>
          </a:xfrm>
        </p:grpSpPr>
        <p:sp>
          <p:nvSpPr>
            <p:cNvPr id="42061" name="Line 72"/>
            <p:cNvSpPr>
              <a:spLocks noChangeShapeType="1"/>
            </p:cNvSpPr>
            <p:nvPr/>
          </p:nvSpPr>
          <p:spPr bwMode="auto">
            <a:xfrm>
              <a:off x="1973" y="1752"/>
              <a:ext cx="0" cy="31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2" name="Line 73"/>
            <p:cNvSpPr>
              <a:spLocks noChangeShapeType="1"/>
            </p:cNvSpPr>
            <p:nvPr/>
          </p:nvSpPr>
          <p:spPr bwMode="auto">
            <a:xfrm>
              <a:off x="1655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3" name="Line 74"/>
            <p:cNvSpPr>
              <a:spLocks noChangeShapeType="1"/>
            </p:cNvSpPr>
            <p:nvPr/>
          </p:nvSpPr>
          <p:spPr bwMode="auto">
            <a:xfrm>
              <a:off x="1792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4" name="Line 75"/>
            <p:cNvSpPr>
              <a:spLocks noChangeShapeType="1"/>
            </p:cNvSpPr>
            <p:nvPr/>
          </p:nvSpPr>
          <p:spPr bwMode="auto">
            <a:xfrm>
              <a:off x="1837" y="1979"/>
              <a:ext cx="0" cy="18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65" name="Line 76"/>
            <p:cNvSpPr>
              <a:spLocks noChangeShapeType="1"/>
            </p:cNvSpPr>
            <p:nvPr/>
          </p:nvSpPr>
          <p:spPr bwMode="auto">
            <a:xfrm>
              <a:off x="1837" y="2069"/>
              <a:ext cx="1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2031" name="Oval 77"/>
          <p:cNvSpPr>
            <a:spLocks noChangeArrowheads="1"/>
          </p:cNvSpPr>
          <p:nvPr/>
        </p:nvSpPr>
        <p:spPr bwMode="auto">
          <a:xfrm>
            <a:off x="6588125" y="3717925"/>
            <a:ext cx="431800" cy="431800"/>
          </a:xfrm>
          <a:prstGeom prst="ellipse">
            <a:avLst/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32" name="Line 78"/>
          <p:cNvSpPr>
            <a:spLocks noChangeShapeType="1"/>
          </p:cNvSpPr>
          <p:nvPr/>
        </p:nvSpPr>
        <p:spPr bwMode="auto">
          <a:xfrm>
            <a:off x="6804025" y="3502025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3" name="Line 79"/>
          <p:cNvSpPr>
            <a:spLocks noChangeShapeType="1"/>
          </p:cNvSpPr>
          <p:nvPr/>
        </p:nvSpPr>
        <p:spPr bwMode="auto">
          <a:xfrm>
            <a:off x="6804025" y="4149725"/>
            <a:ext cx="0" cy="2873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4" name="Line 80"/>
          <p:cNvSpPr>
            <a:spLocks noChangeShapeType="1"/>
          </p:cNvSpPr>
          <p:nvPr/>
        </p:nvSpPr>
        <p:spPr bwMode="auto">
          <a:xfrm>
            <a:off x="6661150" y="4437063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5" name="Line 81"/>
          <p:cNvSpPr>
            <a:spLocks noChangeShapeType="1"/>
          </p:cNvSpPr>
          <p:nvPr/>
        </p:nvSpPr>
        <p:spPr bwMode="auto">
          <a:xfrm>
            <a:off x="6804025" y="3789363"/>
            <a:ext cx="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6" name="Line 83"/>
          <p:cNvSpPr>
            <a:spLocks noChangeShapeType="1"/>
          </p:cNvSpPr>
          <p:nvPr/>
        </p:nvSpPr>
        <p:spPr bwMode="auto">
          <a:xfrm flipH="1">
            <a:off x="6804025" y="1270000"/>
            <a:ext cx="1588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7" name="Line 84"/>
          <p:cNvSpPr>
            <a:spLocks noChangeShapeType="1"/>
          </p:cNvSpPr>
          <p:nvPr/>
        </p:nvSpPr>
        <p:spPr bwMode="auto">
          <a:xfrm>
            <a:off x="6661150" y="16303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8" name="Line 85"/>
          <p:cNvSpPr>
            <a:spLocks noChangeShapeType="1"/>
          </p:cNvSpPr>
          <p:nvPr/>
        </p:nvSpPr>
        <p:spPr bwMode="auto">
          <a:xfrm>
            <a:off x="6661150" y="17018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39" name="Line 86"/>
          <p:cNvSpPr>
            <a:spLocks noChangeShapeType="1"/>
          </p:cNvSpPr>
          <p:nvPr/>
        </p:nvSpPr>
        <p:spPr bwMode="auto">
          <a:xfrm>
            <a:off x="6804025" y="1701800"/>
            <a:ext cx="0" cy="21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0" name="Line 87"/>
          <p:cNvSpPr>
            <a:spLocks noChangeShapeType="1"/>
          </p:cNvSpPr>
          <p:nvPr/>
        </p:nvSpPr>
        <p:spPr bwMode="auto">
          <a:xfrm>
            <a:off x="6661150" y="1270000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1" name="Line 88"/>
          <p:cNvSpPr>
            <a:spLocks noChangeShapeType="1"/>
          </p:cNvSpPr>
          <p:nvPr/>
        </p:nvSpPr>
        <p:spPr bwMode="auto">
          <a:xfrm>
            <a:off x="8101013" y="1270000"/>
            <a:ext cx="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2" name="Line 89"/>
          <p:cNvSpPr>
            <a:spLocks noChangeShapeType="1"/>
          </p:cNvSpPr>
          <p:nvPr/>
        </p:nvSpPr>
        <p:spPr bwMode="auto">
          <a:xfrm>
            <a:off x="7958138" y="1846263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3" name="Line 90"/>
          <p:cNvSpPr>
            <a:spLocks noChangeShapeType="1"/>
          </p:cNvSpPr>
          <p:nvPr/>
        </p:nvSpPr>
        <p:spPr bwMode="auto">
          <a:xfrm>
            <a:off x="7958138" y="1917700"/>
            <a:ext cx="2873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4" name="Line 91"/>
          <p:cNvSpPr>
            <a:spLocks noChangeShapeType="1"/>
          </p:cNvSpPr>
          <p:nvPr/>
        </p:nvSpPr>
        <p:spPr bwMode="auto">
          <a:xfrm>
            <a:off x="8101013" y="1917700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5" name="Line 92"/>
          <p:cNvSpPr>
            <a:spLocks noChangeShapeType="1"/>
          </p:cNvSpPr>
          <p:nvPr/>
        </p:nvSpPr>
        <p:spPr bwMode="auto">
          <a:xfrm>
            <a:off x="7958138" y="1270000"/>
            <a:ext cx="2889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6" name="Line 93"/>
          <p:cNvSpPr>
            <a:spLocks noChangeShapeType="1"/>
          </p:cNvSpPr>
          <p:nvPr/>
        </p:nvSpPr>
        <p:spPr bwMode="auto">
          <a:xfrm flipH="1">
            <a:off x="7597775" y="2349500"/>
            <a:ext cx="5032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7" name="Line 94"/>
          <p:cNvSpPr>
            <a:spLocks noChangeShapeType="1"/>
          </p:cNvSpPr>
          <p:nvPr/>
        </p:nvSpPr>
        <p:spPr bwMode="auto">
          <a:xfrm>
            <a:off x="8101013" y="2566988"/>
            <a:ext cx="0" cy="142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8" name="Line 95"/>
          <p:cNvSpPr>
            <a:spLocks noChangeShapeType="1"/>
          </p:cNvSpPr>
          <p:nvPr/>
        </p:nvSpPr>
        <p:spPr bwMode="auto">
          <a:xfrm>
            <a:off x="8027988" y="2782888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49" name="Line 96"/>
          <p:cNvSpPr>
            <a:spLocks noChangeShapeType="1"/>
          </p:cNvSpPr>
          <p:nvPr/>
        </p:nvSpPr>
        <p:spPr bwMode="auto">
          <a:xfrm>
            <a:off x="8027988" y="2854325"/>
            <a:ext cx="144462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50" name="Line 97"/>
          <p:cNvSpPr>
            <a:spLocks noChangeShapeType="1"/>
          </p:cNvSpPr>
          <p:nvPr/>
        </p:nvSpPr>
        <p:spPr bwMode="auto">
          <a:xfrm>
            <a:off x="8101013" y="2854325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51" name="Line 98"/>
          <p:cNvSpPr>
            <a:spLocks noChangeShapeType="1"/>
          </p:cNvSpPr>
          <p:nvPr/>
        </p:nvSpPr>
        <p:spPr bwMode="auto">
          <a:xfrm>
            <a:off x="8101013" y="2709863"/>
            <a:ext cx="0" cy="730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2052" name="Object 99"/>
          <p:cNvGraphicFramePr>
            <a:graphicFrameLocks noChangeAspect="1"/>
          </p:cNvGraphicFramePr>
          <p:nvPr/>
        </p:nvGraphicFramePr>
        <p:xfrm>
          <a:off x="7308850" y="4005263"/>
          <a:ext cx="358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4" name="Formel" r:id="rId7" imgW="190500" imgH="228600" progId="Equation.3">
                  <p:embed/>
                </p:oleObj>
              </mc:Choice>
              <mc:Fallback>
                <p:oleObj name="Formel" r:id="rId7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4005263"/>
                        <a:ext cx="358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3" name="Object 100"/>
          <p:cNvGraphicFramePr>
            <a:graphicFrameLocks noChangeAspect="1"/>
          </p:cNvGraphicFramePr>
          <p:nvPr/>
        </p:nvGraphicFramePr>
        <p:xfrm>
          <a:off x="5795963" y="3500438"/>
          <a:ext cx="43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5" name="Formel" r:id="rId9" imgW="241195" imgH="241195" progId="Equation.3">
                  <p:embed/>
                </p:oleObj>
              </mc:Choice>
              <mc:Fallback>
                <p:oleObj name="Formel" r:id="rId9" imgW="24119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500438"/>
                        <a:ext cx="43180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4" name="Object 101"/>
          <p:cNvGraphicFramePr>
            <a:graphicFrameLocks noChangeAspect="1"/>
          </p:cNvGraphicFramePr>
          <p:nvPr/>
        </p:nvGraphicFramePr>
        <p:xfrm>
          <a:off x="6877050" y="1289050"/>
          <a:ext cx="431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6" name="Formel" r:id="rId11" imgW="241091" imgH="215713" progId="Equation.3">
                  <p:embed/>
                </p:oleObj>
              </mc:Choice>
              <mc:Fallback>
                <p:oleObj name="Formel" r:id="rId11" imgW="24109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289050"/>
                        <a:ext cx="4318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5" name="Object 102"/>
          <p:cNvGraphicFramePr>
            <a:graphicFrameLocks noChangeAspect="1"/>
          </p:cNvGraphicFramePr>
          <p:nvPr/>
        </p:nvGraphicFramePr>
        <p:xfrm>
          <a:off x="5535613" y="1690688"/>
          <a:ext cx="52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7" name="Formel" r:id="rId13" imgW="291973" imgH="228501" progId="Equation.3">
                  <p:embed/>
                </p:oleObj>
              </mc:Choice>
              <mc:Fallback>
                <p:oleObj name="Formel" r:id="rId13" imgW="29197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690688"/>
                        <a:ext cx="52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6" name="Object 103"/>
          <p:cNvGraphicFramePr>
            <a:graphicFrameLocks noChangeAspect="1"/>
          </p:cNvGraphicFramePr>
          <p:nvPr/>
        </p:nvGraphicFramePr>
        <p:xfrm>
          <a:off x="6011863" y="2781300"/>
          <a:ext cx="363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8" name="Formel" r:id="rId15" imgW="203112" imgH="228501" progId="Equation.3">
                  <p:embed/>
                </p:oleObj>
              </mc:Choice>
              <mc:Fallback>
                <p:oleObj name="Formel" r:id="rId15" imgW="20311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3635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57" name="Oval 104"/>
          <p:cNvSpPr>
            <a:spLocks noChangeArrowheads="1"/>
          </p:cNvSpPr>
          <p:nvPr/>
        </p:nvSpPr>
        <p:spPr bwMode="auto">
          <a:xfrm>
            <a:off x="5146675" y="3141663"/>
            <a:ext cx="288925" cy="287337"/>
          </a:xfrm>
          <a:prstGeom prst="ellipse">
            <a:avLst/>
          </a:prstGeom>
          <a:solidFill>
            <a:schemeClr val="accent1"/>
          </a:solidFill>
          <a:ln w="22225" algn="ctr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58" name="Line 105"/>
          <p:cNvSpPr>
            <a:spLocks noChangeShapeType="1"/>
          </p:cNvSpPr>
          <p:nvPr/>
        </p:nvSpPr>
        <p:spPr bwMode="auto">
          <a:xfrm>
            <a:off x="5291138" y="29972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59" name="Line 106"/>
          <p:cNvSpPr>
            <a:spLocks noChangeShapeType="1"/>
          </p:cNvSpPr>
          <p:nvPr/>
        </p:nvSpPr>
        <p:spPr bwMode="auto">
          <a:xfrm>
            <a:off x="5291138" y="3429000"/>
            <a:ext cx="0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060" name="Line 107"/>
          <p:cNvSpPr>
            <a:spLocks noChangeShapeType="1"/>
          </p:cNvSpPr>
          <p:nvPr/>
        </p:nvSpPr>
        <p:spPr bwMode="auto">
          <a:xfrm>
            <a:off x="5146675" y="3573463"/>
            <a:ext cx="2873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888939"/>
              </p:ext>
            </p:extLst>
          </p:nvPr>
        </p:nvGraphicFramePr>
        <p:xfrm>
          <a:off x="312737" y="3325813"/>
          <a:ext cx="16684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9" name="Formel" r:id="rId17" imgW="1257120" imgH="431640" progId="Equation.3">
                  <p:embed/>
                </p:oleObj>
              </mc:Choice>
              <mc:Fallback>
                <p:oleObj name="Formel" r:id="rId17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" y="3325813"/>
                        <a:ext cx="16684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11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6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cxnSp>
        <p:nvCxnSpPr>
          <p:cNvPr id="61" name="Gerade Verbindung 60"/>
          <p:cNvCxnSpPr/>
          <p:nvPr/>
        </p:nvCxnSpPr>
        <p:spPr bwMode="auto">
          <a:xfrm>
            <a:off x="4688292" y="3442901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Ellipse 61"/>
          <p:cNvSpPr/>
          <p:nvPr/>
        </p:nvSpPr>
        <p:spPr bwMode="auto">
          <a:xfrm>
            <a:off x="5410200" y="3581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5410200" y="3733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4" name="Gerade Verbindung 63"/>
          <p:cNvCxnSpPr>
            <a:stCxn id="63" idx="4"/>
          </p:cNvCxnSpPr>
          <p:nvPr/>
        </p:nvCxnSpPr>
        <p:spPr bwMode="auto">
          <a:xfrm>
            <a:off x="5562600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5562600" y="3429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5562600" y="3429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3810000" y="4191000"/>
            <a:ext cx="434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68" name="Gruppieren 67"/>
          <p:cNvGrpSpPr/>
          <p:nvPr/>
        </p:nvGrpSpPr>
        <p:grpSpPr>
          <a:xfrm>
            <a:off x="6248400" y="3429000"/>
            <a:ext cx="152400" cy="762000"/>
            <a:chOff x="6705600" y="4648200"/>
            <a:chExt cx="152400" cy="762000"/>
          </a:xfrm>
        </p:grpSpPr>
        <p:cxnSp>
          <p:nvCxnSpPr>
            <p:cNvPr id="91" name="Gerade Verbindung 90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Rechteck 91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3" name="Gerade Verbindung 92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Textfeld 119"/>
          <p:cNvSpPr txBox="1"/>
          <p:nvPr/>
        </p:nvSpPr>
        <p:spPr>
          <a:xfrm>
            <a:off x="6136917" y="3914001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Rds_in</a:t>
            </a:r>
            <a:endParaRPr lang="de-DE" dirty="0"/>
          </a:p>
        </p:txBody>
      </p:sp>
      <p:cxnSp>
        <p:nvCxnSpPr>
          <p:cNvPr id="70" name="Gerade Verbindung 69"/>
          <p:cNvCxnSpPr/>
          <p:nvPr/>
        </p:nvCxnSpPr>
        <p:spPr bwMode="auto">
          <a:xfrm>
            <a:off x="5943600" y="34290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Gruppieren 71"/>
          <p:cNvGrpSpPr/>
          <p:nvPr/>
        </p:nvGrpSpPr>
        <p:grpSpPr>
          <a:xfrm>
            <a:off x="7543800" y="3429000"/>
            <a:ext cx="457200" cy="762001"/>
            <a:chOff x="4876800" y="1828800"/>
            <a:chExt cx="457200" cy="685800"/>
          </a:xfrm>
        </p:grpSpPr>
        <p:cxnSp>
          <p:nvCxnSpPr>
            <p:cNvPr id="87" name="Gerade Verbindung 86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3" name="Textfeld 135"/>
          <p:cNvSpPr txBox="1"/>
          <p:nvPr/>
        </p:nvSpPr>
        <p:spPr>
          <a:xfrm>
            <a:off x="7675327" y="391400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Cout</a:t>
            </a:r>
            <a:endParaRPr lang="de-DE" dirty="0"/>
          </a:p>
        </p:txBody>
      </p:sp>
      <p:sp>
        <p:nvSpPr>
          <p:cNvPr id="74" name="Textfeld 136"/>
          <p:cNvSpPr txBox="1"/>
          <p:nvPr/>
        </p:nvSpPr>
        <p:spPr>
          <a:xfrm>
            <a:off x="4612092" y="3214301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75" name="Textfeld 137"/>
          <p:cNvSpPr txBox="1"/>
          <p:nvPr/>
        </p:nvSpPr>
        <p:spPr>
          <a:xfrm>
            <a:off x="5602692" y="3886200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76" name="Ellipse 75"/>
          <p:cNvSpPr/>
          <p:nvPr/>
        </p:nvSpPr>
        <p:spPr bwMode="auto">
          <a:xfrm>
            <a:off x="4535892" y="3733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7" name="Gerade Verbindung 76"/>
          <p:cNvCxnSpPr>
            <a:endCxn id="76" idx="0"/>
          </p:cNvCxnSpPr>
          <p:nvPr/>
        </p:nvCxnSpPr>
        <p:spPr bwMode="auto">
          <a:xfrm>
            <a:off x="4688292" y="3429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 Verbindung 77"/>
          <p:cNvCxnSpPr/>
          <p:nvPr/>
        </p:nvCxnSpPr>
        <p:spPr bwMode="auto">
          <a:xfrm>
            <a:off x="4688292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>
            <a:off x="4535892" y="4191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Gerade Verbindung mit Pfeil 95"/>
          <p:cNvCxnSpPr/>
          <p:nvPr/>
        </p:nvCxnSpPr>
        <p:spPr bwMode="auto">
          <a:xfrm>
            <a:off x="6019800" y="2667000"/>
            <a:ext cx="1981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rade Verbindung mit Pfeil 96"/>
          <p:cNvCxnSpPr/>
          <p:nvPr/>
        </p:nvCxnSpPr>
        <p:spPr bwMode="auto">
          <a:xfrm flipV="1">
            <a:off x="6019800" y="1752600"/>
            <a:ext cx="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" name="Gruppieren 99"/>
          <p:cNvGrpSpPr/>
          <p:nvPr/>
        </p:nvGrpSpPr>
        <p:grpSpPr>
          <a:xfrm>
            <a:off x="5867400" y="2133600"/>
            <a:ext cx="1905000" cy="533400"/>
            <a:chOff x="4038600" y="2209800"/>
            <a:chExt cx="1905000" cy="533400"/>
          </a:xfrm>
        </p:grpSpPr>
        <p:cxnSp>
          <p:nvCxnSpPr>
            <p:cNvPr id="104" name="Gerade Verbindung 103"/>
            <p:cNvCxnSpPr/>
            <p:nvPr/>
          </p:nvCxnSpPr>
          <p:spPr bwMode="auto">
            <a:xfrm>
              <a:off x="5486400" y="2209800"/>
              <a:ext cx="457200" cy="533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>
              <a:off x="4038600" y="2209800"/>
              <a:ext cx="1447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11"/>
          <p:cNvSpPr txBox="1"/>
          <p:nvPr/>
        </p:nvSpPr>
        <p:spPr>
          <a:xfrm>
            <a:off x="5410200" y="1600200"/>
            <a:ext cx="57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Log A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 flipV="1">
            <a:off x="7315200" y="1828800"/>
            <a:ext cx="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Textfeld 111"/>
          <p:cNvSpPr txBox="1"/>
          <p:nvPr/>
        </p:nvSpPr>
        <p:spPr>
          <a:xfrm>
            <a:off x="7269080" y="2667000"/>
            <a:ext cx="96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1/</a:t>
            </a:r>
            <a:r>
              <a:rPr lang="de-DE" dirty="0" err="1" smtClean="0"/>
              <a:t>RoutCout</a:t>
            </a:r>
            <a:endParaRPr lang="de-DE" dirty="0"/>
          </a:p>
        </p:txBody>
      </p:sp>
      <p:sp>
        <p:nvSpPr>
          <p:cNvPr id="37" name="Textfeld 19"/>
          <p:cNvSpPr txBox="1"/>
          <p:nvPr/>
        </p:nvSpPr>
        <p:spPr>
          <a:xfrm>
            <a:off x="2056927" y="2438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38" name="Textfeld 208"/>
          <p:cNvSpPr txBox="1"/>
          <p:nvPr/>
        </p:nvSpPr>
        <p:spPr>
          <a:xfrm>
            <a:off x="2122440" y="4038600"/>
            <a:ext cx="392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Tin</a:t>
            </a:r>
            <a:endParaRPr lang="de-DE" dirty="0"/>
          </a:p>
        </p:txBody>
      </p:sp>
      <p:grpSp>
        <p:nvGrpSpPr>
          <p:cNvPr id="53" name="Gruppieren 52"/>
          <p:cNvGrpSpPr/>
          <p:nvPr/>
        </p:nvGrpSpPr>
        <p:grpSpPr>
          <a:xfrm>
            <a:off x="1574800" y="3810000"/>
            <a:ext cx="533400" cy="762000"/>
            <a:chOff x="1600200" y="4419600"/>
            <a:chExt cx="533400" cy="762000"/>
          </a:xfrm>
        </p:grpSpPr>
        <p:sp>
          <p:nvSpPr>
            <p:cNvPr id="12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3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3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3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3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134" name="Gerade Verbindung 133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4" name="Gerade Verbindung 53"/>
          <p:cNvCxnSpPr>
            <a:endCxn id="132" idx="1"/>
          </p:cNvCxnSpPr>
          <p:nvPr/>
        </p:nvCxnSpPr>
        <p:spPr bwMode="auto">
          <a:xfrm>
            <a:off x="2108200" y="2971800"/>
            <a:ext cx="1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54"/>
          <p:cNvCxnSpPr/>
          <p:nvPr/>
        </p:nvCxnSpPr>
        <p:spPr bwMode="auto">
          <a:xfrm>
            <a:off x="1955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Ellipse 55"/>
          <p:cNvSpPr/>
          <p:nvPr/>
        </p:nvSpPr>
        <p:spPr bwMode="auto">
          <a:xfrm>
            <a:off x="1422400" y="4343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Gerade Verbindung 56"/>
          <p:cNvCxnSpPr>
            <a:endCxn id="56" idx="0"/>
          </p:cNvCxnSpPr>
          <p:nvPr/>
        </p:nvCxnSpPr>
        <p:spPr bwMode="auto">
          <a:xfrm>
            <a:off x="1574800" y="4191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/>
          <p:cNvCxnSpPr/>
          <p:nvPr/>
        </p:nvCxnSpPr>
        <p:spPr bwMode="auto">
          <a:xfrm>
            <a:off x="1574800" y="4648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Gerade Verbindung 58"/>
          <p:cNvCxnSpPr/>
          <p:nvPr/>
        </p:nvCxnSpPr>
        <p:spPr bwMode="auto">
          <a:xfrm>
            <a:off x="14224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>
            <a:stCxn id="133" idx="0"/>
          </p:cNvCxnSpPr>
          <p:nvPr/>
        </p:nvCxnSpPr>
        <p:spPr bwMode="auto">
          <a:xfrm>
            <a:off x="21082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Gerade Verbindung 98"/>
          <p:cNvCxnSpPr/>
          <p:nvPr/>
        </p:nvCxnSpPr>
        <p:spPr bwMode="auto">
          <a:xfrm>
            <a:off x="1371600" y="25908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1" name="Gruppieren 100"/>
          <p:cNvGrpSpPr/>
          <p:nvPr/>
        </p:nvGrpSpPr>
        <p:grpSpPr>
          <a:xfrm flipV="1">
            <a:off x="1574800" y="2209800"/>
            <a:ext cx="533400" cy="762000"/>
            <a:chOff x="1600200" y="4419600"/>
            <a:chExt cx="533400" cy="762000"/>
          </a:xfrm>
        </p:grpSpPr>
        <p:sp>
          <p:nvSpPr>
            <p:cNvPr id="11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12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126" name="Gerade Verbindung 12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2" name="Gerade Verbindung 101"/>
          <p:cNvCxnSpPr/>
          <p:nvPr/>
        </p:nvCxnSpPr>
        <p:spPr bwMode="auto">
          <a:xfrm flipV="1">
            <a:off x="1955800" y="2057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 flipV="1">
            <a:off x="21082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Ellipse 79"/>
          <p:cNvSpPr/>
          <p:nvPr/>
        </p:nvSpPr>
        <p:spPr bwMode="auto">
          <a:xfrm>
            <a:off x="1727200" y="25146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2667000" y="4038602"/>
            <a:ext cx="457200" cy="762001"/>
            <a:chOff x="4876800" y="1828800"/>
            <a:chExt cx="457200" cy="685800"/>
          </a:xfrm>
        </p:grpSpPr>
        <p:cxnSp>
          <p:nvCxnSpPr>
            <p:cNvPr id="49" name="Gerade Verbindung 48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Gerade Verbindung 41"/>
          <p:cNvCxnSpPr/>
          <p:nvPr/>
        </p:nvCxnSpPr>
        <p:spPr bwMode="auto">
          <a:xfrm>
            <a:off x="2133600" y="3810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2717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feld 158"/>
          <p:cNvSpPr txBox="1"/>
          <p:nvPr/>
        </p:nvSpPr>
        <p:spPr>
          <a:xfrm>
            <a:off x="2818927" y="411480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Cout</a:t>
            </a:r>
            <a:endParaRPr lang="de-DE" dirty="0"/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2895600" y="3810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mit Pfeil 45"/>
          <p:cNvCxnSpPr/>
          <p:nvPr/>
        </p:nvCxnSpPr>
        <p:spPr bwMode="auto">
          <a:xfrm>
            <a:off x="1600200" y="4191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feld 14"/>
          <p:cNvSpPr txBox="1"/>
          <p:nvPr/>
        </p:nvSpPr>
        <p:spPr>
          <a:xfrm>
            <a:off x="1447327" y="3886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48" name="Textfeld 160"/>
          <p:cNvSpPr txBox="1"/>
          <p:nvPr/>
        </p:nvSpPr>
        <p:spPr>
          <a:xfrm>
            <a:off x="2133600" y="35052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grpSp>
        <p:nvGrpSpPr>
          <p:cNvPr id="135" name="Gruppieren 134"/>
          <p:cNvGrpSpPr/>
          <p:nvPr/>
        </p:nvGrpSpPr>
        <p:grpSpPr>
          <a:xfrm>
            <a:off x="6705600" y="3429000"/>
            <a:ext cx="152400" cy="762000"/>
            <a:chOff x="6705600" y="4648200"/>
            <a:chExt cx="152400" cy="762000"/>
          </a:xfrm>
        </p:grpSpPr>
        <p:cxnSp>
          <p:nvCxnSpPr>
            <p:cNvPr id="136" name="Gerade Verbindung 135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" name="Rechteck 136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38" name="Gerade Verbindung 137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9" name="Textfeld 119"/>
          <p:cNvSpPr txBox="1"/>
          <p:nvPr/>
        </p:nvSpPr>
        <p:spPr>
          <a:xfrm>
            <a:off x="6645683" y="3914001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Rds_load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6096000" y="3276600"/>
            <a:ext cx="9144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" name="Textfeld 111"/>
          <p:cNvSpPr txBox="1"/>
          <p:nvPr/>
        </p:nvSpPr>
        <p:spPr>
          <a:xfrm>
            <a:off x="6172200" y="419100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Rout</a:t>
            </a:r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45149"/>
              </p:ext>
            </p:extLst>
          </p:nvPr>
        </p:nvGraphicFramePr>
        <p:xfrm>
          <a:off x="4940300" y="5791200"/>
          <a:ext cx="3275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2" name="Formel" r:id="rId3" imgW="2145960" imgH="431640" progId="Equation.3">
                  <p:embed/>
                </p:oleObj>
              </mc:Choice>
              <mc:Fallback>
                <p:oleObj name="Formel" r:id="rId3" imgW="2145960" imgH="43164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791200"/>
                        <a:ext cx="32750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k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87770"/>
              </p:ext>
            </p:extLst>
          </p:nvPr>
        </p:nvGraphicFramePr>
        <p:xfrm>
          <a:off x="4343400" y="4572000"/>
          <a:ext cx="17446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3" name="Formel" r:id="rId5" imgW="1143000" imgH="241200" progId="Equation.3">
                  <p:embed/>
                </p:oleObj>
              </mc:Choice>
              <mc:Fallback>
                <p:oleObj name="Formel" r:id="rId5" imgW="1143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174466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r>
              <a:rPr lang="de-DE" sz="1600" dirty="0" smtClean="0"/>
              <a:t>Reale Schaltung: Single-</a:t>
            </a:r>
            <a:r>
              <a:rPr lang="de-DE" sz="1600" dirty="0" err="1" smtClean="0"/>
              <a:t>Ended</a:t>
            </a:r>
            <a:r>
              <a:rPr lang="de-DE" sz="1600" dirty="0" smtClean="0"/>
              <a:t> Spannungsverstärker (vereinfacht)</a:t>
            </a:r>
          </a:p>
          <a:p>
            <a:r>
              <a:rPr lang="de-DE" sz="1600" dirty="0"/>
              <a:t>Ausgangsstrom </a:t>
            </a:r>
            <a:r>
              <a:rPr lang="de-DE" sz="1600" dirty="0" err="1" smtClean="0"/>
              <a:t>Iout</a:t>
            </a:r>
            <a:endParaRPr lang="de-DE" sz="1600" dirty="0"/>
          </a:p>
          <a:p>
            <a:r>
              <a:rPr lang="de-DE" sz="1600" dirty="0"/>
              <a:t>Ausgangsimpedanz </a:t>
            </a:r>
            <a:r>
              <a:rPr lang="de-DE" sz="1600" dirty="0" err="1" smtClean="0"/>
              <a:t>Zout</a:t>
            </a:r>
            <a:endParaRPr lang="de-DE" sz="1600" dirty="0" smtClean="0"/>
          </a:p>
        </p:txBody>
      </p:sp>
      <p:sp>
        <p:nvSpPr>
          <p:cNvPr id="143" name="Abgerundetes Rechteck 142"/>
          <p:cNvSpPr/>
          <p:nvPr/>
        </p:nvSpPr>
        <p:spPr bwMode="auto">
          <a:xfrm>
            <a:off x="6096000" y="3048000"/>
            <a:ext cx="2057400" cy="1524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Textfeld 111"/>
          <p:cNvSpPr txBox="1"/>
          <p:nvPr/>
        </p:nvSpPr>
        <p:spPr>
          <a:xfrm>
            <a:off x="7239000" y="4343400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Zout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50561"/>
              </p:ext>
            </p:extLst>
          </p:nvPr>
        </p:nvGraphicFramePr>
        <p:xfrm>
          <a:off x="4495800" y="5105400"/>
          <a:ext cx="17653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04" name="Formel" r:id="rId7" imgW="1155600" imgH="431640" progId="Equation.3">
                  <p:embed/>
                </p:oleObj>
              </mc:Choice>
              <mc:Fallback>
                <p:oleObj name="Formel" r:id="rId7" imgW="1155600" imgH="43164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05400"/>
                        <a:ext cx="17653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mit Pfeil 9"/>
          <p:cNvCxnSpPr/>
          <p:nvPr/>
        </p:nvCxnSpPr>
        <p:spPr bwMode="auto">
          <a:xfrm rot="10800000" flipH="1">
            <a:off x="5638800" y="3429000"/>
            <a:ext cx="381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feld 111"/>
          <p:cNvSpPr txBox="1"/>
          <p:nvPr/>
        </p:nvSpPr>
        <p:spPr>
          <a:xfrm>
            <a:off x="5596264" y="31242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4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7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grpSp>
        <p:nvGrpSpPr>
          <p:cNvPr id="199" name="Gruppieren 198"/>
          <p:cNvGrpSpPr/>
          <p:nvPr/>
        </p:nvGrpSpPr>
        <p:grpSpPr>
          <a:xfrm>
            <a:off x="1574800" y="3200400"/>
            <a:ext cx="533400" cy="762000"/>
            <a:chOff x="1600200" y="4419600"/>
            <a:chExt cx="533400" cy="762000"/>
          </a:xfrm>
        </p:grpSpPr>
        <p:sp>
          <p:nvSpPr>
            <p:cNvPr id="200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7" name="Gerade Verbindung 206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9" name="Gerade Verbindung 208"/>
          <p:cNvCxnSpPr/>
          <p:nvPr/>
        </p:nvCxnSpPr>
        <p:spPr bwMode="auto">
          <a:xfrm>
            <a:off x="1955800" y="4191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Ellipse 209"/>
          <p:cNvSpPr/>
          <p:nvPr/>
        </p:nvSpPr>
        <p:spPr bwMode="auto">
          <a:xfrm>
            <a:off x="1422400" y="3733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1" name="Gerade Verbindung 210"/>
          <p:cNvCxnSpPr>
            <a:endCxn id="210" idx="0"/>
          </p:cNvCxnSpPr>
          <p:nvPr/>
        </p:nvCxnSpPr>
        <p:spPr bwMode="auto">
          <a:xfrm>
            <a:off x="1574800" y="35814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Gerade Verbindung 211"/>
          <p:cNvCxnSpPr/>
          <p:nvPr/>
        </p:nvCxnSpPr>
        <p:spPr bwMode="auto">
          <a:xfrm>
            <a:off x="1574800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Gerade Verbindung 212"/>
          <p:cNvCxnSpPr/>
          <p:nvPr/>
        </p:nvCxnSpPr>
        <p:spPr bwMode="auto">
          <a:xfrm>
            <a:off x="1422400" y="4191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>
            <a:stCxn id="206" idx="0"/>
          </p:cNvCxnSpPr>
          <p:nvPr/>
        </p:nvCxnSpPr>
        <p:spPr bwMode="auto">
          <a:xfrm>
            <a:off x="2108200" y="3962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371600" y="28194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6" name="Gruppieren 215"/>
          <p:cNvGrpSpPr/>
          <p:nvPr/>
        </p:nvGrpSpPr>
        <p:grpSpPr>
          <a:xfrm flipV="1">
            <a:off x="1574800" y="2438400"/>
            <a:ext cx="533400" cy="762000"/>
            <a:chOff x="1600200" y="4419600"/>
            <a:chExt cx="533400" cy="762000"/>
          </a:xfrm>
        </p:grpSpPr>
        <p:sp>
          <p:nvSpPr>
            <p:cNvPr id="217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8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19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4" name="Gerade Verbindung 223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5" name="Gerade Verbindung 224"/>
          <p:cNvCxnSpPr/>
          <p:nvPr/>
        </p:nvCxnSpPr>
        <p:spPr bwMode="auto">
          <a:xfrm flipV="1">
            <a:off x="1955800" y="228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225"/>
          <p:cNvCxnSpPr/>
          <p:nvPr/>
        </p:nvCxnSpPr>
        <p:spPr bwMode="auto">
          <a:xfrm flipV="1">
            <a:off x="2108200" y="2286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Ellipse 226"/>
          <p:cNvSpPr/>
          <p:nvPr/>
        </p:nvSpPr>
        <p:spPr bwMode="auto">
          <a:xfrm>
            <a:off x="1727200" y="27432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33" name="Gerade Verbindung 232"/>
          <p:cNvCxnSpPr/>
          <p:nvPr/>
        </p:nvCxnSpPr>
        <p:spPr bwMode="auto">
          <a:xfrm>
            <a:off x="2133600" y="32004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mit Pfeil 235"/>
          <p:cNvCxnSpPr/>
          <p:nvPr/>
        </p:nvCxnSpPr>
        <p:spPr bwMode="auto">
          <a:xfrm>
            <a:off x="1600200" y="35814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4"/>
          <p:cNvSpPr txBox="1"/>
          <p:nvPr/>
        </p:nvSpPr>
        <p:spPr>
          <a:xfrm>
            <a:off x="1447327" y="32766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2895600" y="29718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rot="10800000" flipH="1">
            <a:off x="2209800" y="33528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9" name="Textfeld 160"/>
          <p:cNvSpPr txBox="1"/>
          <p:nvPr/>
        </p:nvSpPr>
        <p:spPr>
          <a:xfrm>
            <a:off x="2311424" y="33528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Iout</a:t>
            </a:r>
            <a:endParaRPr lang="de-DE" dirty="0"/>
          </a:p>
        </p:txBody>
      </p:sp>
      <p:grpSp>
        <p:nvGrpSpPr>
          <p:cNvPr id="240" name="Gruppieren 239"/>
          <p:cNvGrpSpPr/>
          <p:nvPr/>
        </p:nvGrpSpPr>
        <p:grpSpPr>
          <a:xfrm>
            <a:off x="3962400" y="3200400"/>
            <a:ext cx="533400" cy="762000"/>
            <a:chOff x="1600200" y="4419600"/>
            <a:chExt cx="533400" cy="762000"/>
          </a:xfrm>
        </p:grpSpPr>
        <p:sp>
          <p:nvSpPr>
            <p:cNvPr id="241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50" name="Gerade Verbindung 24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51" name="Gerade Verbindung 250"/>
          <p:cNvCxnSpPr/>
          <p:nvPr/>
        </p:nvCxnSpPr>
        <p:spPr bwMode="auto">
          <a:xfrm>
            <a:off x="4343400" y="4191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Gerade Verbindung 252"/>
          <p:cNvCxnSpPr/>
          <p:nvPr/>
        </p:nvCxnSpPr>
        <p:spPr bwMode="auto">
          <a:xfrm>
            <a:off x="3962400" y="35814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" name="Gerade Verbindung 253"/>
          <p:cNvCxnSpPr/>
          <p:nvPr/>
        </p:nvCxnSpPr>
        <p:spPr bwMode="auto">
          <a:xfrm>
            <a:off x="3962400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Gerade Verbindung 254"/>
          <p:cNvCxnSpPr/>
          <p:nvPr/>
        </p:nvCxnSpPr>
        <p:spPr bwMode="auto">
          <a:xfrm>
            <a:off x="3810000" y="4191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>
            <a:stCxn id="249" idx="0"/>
          </p:cNvCxnSpPr>
          <p:nvPr/>
        </p:nvCxnSpPr>
        <p:spPr bwMode="auto">
          <a:xfrm>
            <a:off x="4495800" y="3962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Gerade Verbindung 256"/>
          <p:cNvCxnSpPr/>
          <p:nvPr/>
        </p:nvCxnSpPr>
        <p:spPr bwMode="auto">
          <a:xfrm>
            <a:off x="3759200" y="28194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8" name="Gruppieren 257"/>
          <p:cNvGrpSpPr/>
          <p:nvPr/>
        </p:nvGrpSpPr>
        <p:grpSpPr>
          <a:xfrm flipV="1">
            <a:off x="3962400" y="2438400"/>
            <a:ext cx="533400" cy="762000"/>
            <a:chOff x="1600200" y="4419600"/>
            <a:chExt cx="533400" cy="762000"/>
          </a:xfrm>
        </p:grpSpPr>
        <p:sp>
          <p:nvSpPr>
            <p:cNvPr id="25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6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66" name="Gerade Verbindung 26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67" name="Gerade Verbindung 266"/>
          <p:cNvCxnSpPr/>
          <p:nvPr/>
        </p:nvCxnSpPr>
        <p:spPr bwMode="auto">
          <a:xfrm flipV="1">
            <a:off x="4343400" y="2286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 flipV="1">
            <a:off x="4495800" y="2286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Ellipse 268"/>
          <p:cNvSpPr/>
          <p:nvPr/>
        </p:nvSpPr>
        <p:spPr bwMode="auto">
          <a:xfrm>
            <a:off x="4114800" y="27432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70" name="Gerade Verbindung 269"/>
          <p:cNvCxnSpPr/>
          <p:nvPr/>
        </p:nvCxnSpPr>
        <p:spPr bwMode="auto">
          <a:xfrm>
            <a:off x="4521200" y="32004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mit Pfeil 270"/>
          <p:cNvCxnSpPr/>
          <p:nvPr/>
        </p:nvCxnSpPr>
        <p:spPr bwMode="auto">
          <a:xfrm>
            <a:off x="3987800" y="35814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2" name="Textfeld 14"/>
          <p:cNvSpPr txBox="1"/>
          <p:nvPr/>
        </p:nvSpPr>
        <p:spPr>
          <a:xfrm>
            <a:off x="3834927" y="32766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cxnSp>
        <p:nvCxnSpPr>
          <p:cNvPr id="274" name="Gerade Verbindung mit Pfeil 273"/>
          <p:cNvCxnSpPr/>
          <p:nvPr/>
        </p:nvCxnSpPr>
        <p:spPr bwMode="auto">
          <a:xfrm flipH="1">
            <a:off x="4597400" y="3352800"/>
            <a:ext cx="457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" name="Textfeld 160"/>
          <p:cNvSpPr txBox="1"/>
          <p:nvPr/>
        </p:nvSpPr>
        <p:spPr>
          <a:xfrm>
            <a:off x="4673376" y="33528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/>
              <a:t>Z</a:t>
            </a:r>
            <a:r>
              <a:rPr lang="de-DE" dirty="0" err="1" smtClean="0"/>
              <a:t>out</a:t>
            </a:r>
            <a:endParaRPr lang="de-DE" dirty="0"/>
          </a:p>
        </p:txBody>
      </p:sp>
      <p:sp>
        <p:nvSpPr>
          <p:cNvPr id="276" name="Textfeld 160"/>
          <p:cNvSpPr txBox="1"/>
          <p:nvPr/>
        </p:nvSpPr>
        <p:spPr>
          <a:xfrm>
            <a:off x="6009093" y="3352800"/>
            <a:ext cx="1275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r>
              <a:rPr lang="de-DE" dirty="0" smtClean="0"/>
              <a:t> = </a:t>
            </a:r>
            <a:r>
              <a:rPr lang="de-DE" dirty="0" err="1" smtClean="0"/>
              <a:t>Zout</a:t>
            </a:r>
            <a:r>
              <a:rPr lang="de-DE" dirty="0" smtClean="0"/>
              <a:t> </a:t>
            </a:r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71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27050"/>
          </a:xfrm>
        </p:spPr>
        <p:txBody>
          <a:bodyPr/>
          <a:lstStyle/>
          <a:p>
            <a:r>
              <a:rPr lang="de-DE" sz="1600" b="1" dirty="0" err="1" smtClean="0"/>
              <a:t>Norton‘sche</a:t>
            </a:r>
            <a:r>
              <a:rPr lang="de-DE" sz="1600" dirty="0" smtClean="0"/>
              <a:t>-Ersatzstromquelle</a:t>
            </a:r>
            <a:endParaRPr lang="de-DE" sz="16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596617" y="18288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Schaltung 1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4009369" y="1828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Schaltung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8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sp>
        <p:nvSpPr>
          <p:cNvPr id="199" name="Textfeld 19"/>
          <p:cNvSpPr txBox="1"/>
          <p:nvPr/>
        </p:nvSpPr>
        <p:spPr>
          <a:xfrm>
            <a:off x="2056927" y="2438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00" name="Textfeld 208"/>
          <p:cNvSpPr txBox="1"/>
          <p:nvPr/>
        </p:nvSpPr>
        <p:spPr>
          <a:xfrm>
            <a:off x="2122440" y="4038600"/>
            <a:ext cx="392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Tin</a:t>
            </a:r>
            <a:endParaRPr lang="de-DE" dirty="0"/>
          </a:p>
        </p:txBody>
      </p:sp>
      <p:grpSp>
        <p:nvGrpSpPr>
          <p:cNvPr id="201" name="Gruppieren 200"/>
          <p:cNvGrpSpPr/>
          <p:nvPr/>
        </p:nvGrpSpPr>
        <p:grpSpPr>
          <a:xfrm>
            <a:off x="1574800" y="3810000"/>
            <a:ext cx="533400" cy="762000"/>
            <a:chOff x="1600200" y="4419600"/>
            <a:chExt cx="533400" cy="762000"/>
          </a:xfrm>
        </p:grpSpPr>
        <p:sp>
          <p:nvSpPr>
            <p:cNvPr id="20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9" name="Gerade Verbindung 208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0" name="Gerade Verbindung 209"/>
          <p:cNvCxnSpPr>
            <a:endCxn id="207" idx="1"/>
          </p:cNvCxnSpPr>
          <p:nvPr/>
        </p:nvCxnSpPr>
        <p:spPr bwMode="auto">
          <a:xfrm>
            <a:off x="2108200" y="2971800"/>
            <a:ext cx="1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1955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Ellipse 211"/>
          <p:cNvSpPr/>
          <p:nvPr/>
        </p:nvSpPr>
        <p:spPr bwMode="auto">
          <a:xfrm>
            <a:off x="1422400" y="4343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3" name="Gerade Verbindung 212"/>
          <p:cNvCxnSpPr>
            <a:endCxn id="212" idx="0"/>
          </p:cNvCxnSpPr>
          <p:nvPr/>
        </p:nvCxnSpPr>
        <p:spPr bwMode="auto">
          <a:xfrm>
            <a:off x="1574800" y="4191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1574800" y="4648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4224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>
            <a:stCxn id="208" idx="0"/>
          </p:cNvCxnSpPr>
          <p:nvPr/>
        </p:nvCxnSpPr>
        <p:spPr bwMode="auto">
          <a:xfrm>
            <a:off x="21082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>
            <a:off x="1371600" y="25908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Gruppieren 217"/>
          <p:cNvGrpSpPr/>
          <p:nvPr/>
        </p:nvGrpSpPr>
        <p:grpSpPr>
          <a:xfrm flipV="1">
            <a:off x="1574800" y="2209800"/>
            <a:ext cx="533400" cy="762000"/>
            <a:chOff x="1600200" y="4419600"/>
            <a:chExt cx="533400" cy="762000"/>
          </a:xfrm>
        </p:grpSpPr>
        <p:sp>
          <p:nvSpPr>
            <p:cNvPr id="21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6" name="Gerade Verbindung 22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Gerade Verbindung 226"/>
          <p:cNvCxnSpPr/>
          <p:nvPr/>
        </p:nvCxnSpPr>
        <p:spPr bwMode="auto">
          <a:xfrm flipV="1">
            <a:off x="1955800" y="2057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Gerade Verbindung 227"/>
          <p:cNvCxnSpPr/>
          <p:nvPr/>
        </p:nvCxnSpPr>
        <p:spPr bwMode="auto">
          <a:xfrm flipV="1">
            <a:off x="21082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Ellipse 228"/>
          <p:cNvSpPr/>
          <p:nvPr/>
        </p:nvSpPr>
        <p:spPr bwMode="auto">
          <a:xfrm>
            <a:off x="1727200" y="25146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30" name="Gruppieren 229"/>
          <p:cNvGrpSpPr/>
          <p:nvPr/>
        </p:nvGrpSpPr>
        <p:grpSpPr>
          <a:xfrm>
            <a:off x="2667000" y="4038602"/>
            <a:ext cx="457200" cy="762001"/>
            <a:chOff x="4876800" y="1828800"/>
            <a:chExt cx="457200" cy="685800"/>
          </a:xfrm>
        </p:grpSpPr>
        <p:cxnSp>
          <p:nvCxnSpPr>
            <p:cNvPr id="231" name="Gerade Verbindung 230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Gerade Verbindung 231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5" name="Gerade Verbindung 234"/>
          <p:cNvCxnSpPr/>
          <p:nvPr/>
        </p:nvCxnSpPr>
        <p:spPr bwMode="auto">
          <a:xfrm>
            <a:off x="2133600" y="3810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235"/>
          <p:cNvCxnSpPr/>
          <p:nvPr/>
        </p:nvCxnSpPr>
        <p:spPr bwMode="auto">
          <a:xfrm>
            <a:off x="2717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58"/>
          <p:cNvSpPr txBox="1"/>
          <p:nvPr/>
        </p:nvSpPr>
        <p:spPr>
          <a:xfrm>
            <a:off x="2883047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CL</a:t>
            </a:r>
            <a:endParaRPr lang="de-DE" dirty="0"/>
          </a:p>
        </p:txBody>
      </p:sp>
      <p:cxnSp>
        <p:nvCxnSpPr>
          <p:cNvPr id="238" name="Gerade Verbindung 237"/>
          <p:cNvCxnSpPr/>
          <p:nvPr/>
        </p:nvCxnSpPr>
        <p:spPr bwMode="auto">
          <a:xfrm>
            <a:off x="2895600" y="3810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mit Pfeil 238"/>
          <p:cNvCxnSpPr/>
          <p:nvPr/>
        </p:nvCxnSpPr>
        <p:spPr bwMode="auto">
          <a:xfrm>
            <a:off x="1600200" y="4191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Textfeld 14"/>
          <p:cNvSpPr txBox="1"/>
          <p:nvPr/>
        </p:nvSpPr>
        <p:spPr>
          <a:xfrm>
            <a:off x="1447327" y="3886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241" name="Textfeld 160"/>
          <p:cNvSpPr txBox="1"/>
          <p:nvPr/>
        </p:nvSpPr>
        <p:spPr>
          <a:xfrm>
            <a:off x="2133600" y="35052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grpSp>
        <p:nvGrpSpPr>
          <p:cNvPr id="242" name="Gruppieren 241"/>
          <p:cNvGrpSpPr/>
          <p:nvPr/>
        </p:nvGrpSpPr>
        <p:grpSpPr>
          <a:xfrm>
            <a:off x="5105400" y="2514600"/>
            <a:ext cx="1600200" cy="2286000"/>
            <a:chOff x="1600200" y="4419600"/>
            <a:chExt cx="533400" cy="762000"/>
          </a:xfrm>
        </p:grpSpPr>
        <p:sp>
          <p:nvSpPr>
            <p:cNvPr id="243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4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5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6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7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8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49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50" name="Gerade Verbindung 249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1" name="Gruppieren 250"/>
          <p:cNvGrpSpPr/>
          <p:nvPr/>
        </p:nvGrpSpPr>
        <p:grpSpPr>
          <a:xfrm>
            <a:off x="5257800" y="3886200"/>
            <a:ext cx="457200" cy="762001"/>
            <a:chOff x="4876800" y="1828800"/>
            <a:chExt cx="457200" cy="685800"/>
          </a:xfrm>
        </p:grpSpPr>
        <p:cxnSp>
          <p:nvCxnSpPr>
            <p:cNvPr id="252" name="Gerade Verbindung 251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3" name="Gerade Verbindung 252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4" name="Gerade Verbindung 253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5" name="Gerade Verbindung 254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" name="Gerade Verbindung 6"/>
          <p:cNvCxnSpPr/>
          <p:nvPr/>
        </p:nvCxnSpPr>
        <p:spPr bwMode="auto">
          <a:xfrm flipH="1">
            <a:off x="5105400" y="4800600"/>
            <a:ext cx="2133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6" name="Gruppieren 255"/>
          <p:cNvGrpSpPr/>
          <p:nvPr/>
        </p:nvGrpSpPr>
        <p:grpSpPr>
          <a:xfrm>
            <a:off x="6934200" y="3657600"/>
            <a:ext cx="457200" cy="762001"/>
            <a:chOff x="4876800" y="1828800"/>
            <a:chExt cx="457200" cy="685800"/>
          </a:xfrm>
        </p:grpSpPr>
        <p:cxnSp>
          <p:nvCxnSpPr>
            <p:cNvPr id="257" name="Gerade Verbindung 256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8" name="Gerade Verbindung 257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9" name="Gerade Verbindung 258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Gerade Verbindung 259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1" name="Gerade Verbindung 260"/>
          <p:cNvCxnSpPr/>
          <p:nvPr/>
        </p:nvCxnSpPr>
        <p:spPr bwMode="auto">
          <a:xfrm flipH="1">
            <a:off x="6705600" y="2895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2" name="Gruppieren 261"/>
          <p:cNvGrpSpPr/>
          <p:nvPr/>
        </p:nvGrpSpPr>
        <p:grpSpPr>
          <a:xfrm>
            <a:off x="6934200" y="2895600"/>
            <a:ext cx="457200" cy="762001"/>
            <a:chOff x="4876800" y="1828800"/>
            <a:chExt cx="457200" cy="685800"/>
          </a:xfrm>
        </p:grpSpPr>
        <p:cxnSp>
          <p:nvCxnSpPr>
            <p:cNvPr id="263" name="Gerade Verbindung 262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Gerade Verbindung 263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5" name="Gerade Verbindung 264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" name="Gerade Verbindung 265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Gerade Verbindung 11"/>
          <p:cNvCxnSpPr/>
          <p:nvPr/>
        </p:nvCxnSpPr>
        <p:spPr bwMode="auto">
          <a:xfrm>
            <a:off x="6248400" y="36576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" name="Gerade Verbindung 266"/>
          <p:cNvCxnSpPr/>
          <p:nvPr/>
        </p:nvCxnSpPr>
        <p:spPr bwMode="auto">
          <a:xfrm flipH="1">
            <a:off x="6705600" y="4419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13"/>
          <p:cNvCxnSpPr/>
          <p:nvPr/>
        </p:nvCxnSpPr>
        <p:spPr bwMode="auto">
          <a:xfrm>
            <a:off x="8077200" y="36576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Gerade Verbindung 267"/>
          <p:cNvCxnSpPr/>
          <p:nvPr/>
        </p:nvCxnSpPr>
        <p:spPr bwMode="auto">
          <a:xfrm>
            <a:off x="7239000" y="48006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Gerade Verbindung 269"/>
          <p:cNvCxnSpPr/>
          <p:nvPr/>
        </p:nvCxnSpPr>
        <p:spPr bwMode="auto">
          <a:xfrm flipH="1">
            <a:off x="7162800" y="36576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 flipV="1">
            <a:off x="5486400" y="3657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270"/>
          <p:cNvCxnSpPr/>
          <p:nvPr/>
        </p:nvCxnSpPr>
        <p:spPr bwMode="auto">
          <a:xfrm flipV="1">
            <a:off x="54864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H="1">
            <a:off x="7086600" y="54864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5029200" y="39624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Cgs</a:t>
            </a:r>
            <a:endParaRPr lang="de-DE" dirty="0"/>
          </a:p>
        </p:txBody>
      </p:sp>
      <p:sp>
        <p:nvSpPr>
          <p:cNvPr id="272" name="Textfeld 271"/>
          <p:cNvSpPr txBox="1"/>
          <p:nvPr/>
        </p:nvSpPr>
        <p:spPr>
          <a:xfrm>
            <a:off x="7264649" y="3733800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Cjs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4992" y="289560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Cjd</a:t>
            </a:r>
            <a:endParaRPr lang="de-DE" dirty="0"/>
          </a:p>
        </p:txBody>
      </p:sp>
      <p:grpSp>
        <p:nvGrpSpPr>
          <p:cNvPr id="274" name="Gruppieren 273"/>
          <p:cNvGrpSpPr/>
          <p:nvPr/>
        </p:nvGrpSpPr>
        <p:grpSpPr>
          <a:xfrm rot="16200000">
            <a:off x="5638801" y="2438399"/>
            <a:ext cx="457200" cy="762001"/>
            <a:chOff x="4876800" y="1828800"/>
            <a:chExt cx="457200" cy="685800"/>
          </a:xfrm>
        </p:grpSpPr>
        <p:cxnSp>
          <p:nvCxnSpPr>
            <p:cNvPr id="275" name="Gerade Verbindung 274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" name="Gerade Verbindung 275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7" name="Gerade Verbindung 276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8" name="Gerade Verbindung 277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6248400" y="2819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0" name="Gerade Verbindung 279"/>
          <p:cNvCxnSpPr/>
          <p:nvPr/>
        </p:nvCxnSpPr>
        <p:spPr bwMode="auto">
          <a:xfrm>
            <a:off x="5486400" y="28194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feld 280"/>
          <p:cNvSpPr txBox="1"/>
          <p:nvPr/>
        </p:nvSpPr>
        <p:spPr>
          <a:xfrm>
            <a:off x="5939593" y="251460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282" name="Gerade Verbindung 281"/>
          <p:cNvCxnSpPr/>
          <p:nvPr/>
        </p:nvCxnSpPr>
        <p:spPr bwMode="auto">
          <a:xfrm flipH="1">
            <a:off x="5486400" y="3657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3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r>
              <a:rPr lang="de-DE" sz="1600" dirty="0"/>
              <a:t>Single-</a:t>
            </a:r>
            <a:r>
              <a:rPr lang="de-DE" sz="1600" dirty="0" err="1"/>
              <a:t>Ended</a:t>
            </a:r>
            <a:r>
              <a:rPr lang="de-DE" sz="1600" dirty="0"/>
              <a:t> Spannungsverstärker </a:t>
            </a:r>
            <a:r>
              <a:rPr lang="de-DE" sz="1600" dirty="0" smtClean="0"/>
              <a:t>(detailliert)</a:t>
            </a:r>
          </a:p>
          <a:p>
            <a:r>
              <a:rPr lang="de-DE" sz="1600" dirty="0" smtClean="0"/>
              <a:t>Kapazitäten eines </a:t>
            </a:r>
            <a:r>
              <a:rPr lang="de-DE" sz="1600" dirty="0"/>
              <a:t>MOSFETS</a:t>
            </a:r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1752600" y="3886200"/>
            <a:ext cx="685800" cy="609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 flipH="1">
            <a:off x="2362200" y="3886200"/>
            <a:ext cx="25146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Gerade Verbindung 2"/>
          <p:cNvCxnSpPr/>
          <p:nvPr/>
        </p:nvCxnSpPr>
        <p:spPr bwMode="auto">
          <a:xfrm>
            <a:off x="7086600" y="2895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Gerade Verbindung 97"/>
          <p:cNvCxnSpPr/>
          <p:nvPr/>
        </p:nvCxnSpPr>
        <p:spPr bwMode="auto">
          <a:xfrm>
            <a:off x="7162800" y="4419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eck 5"/>
          <p:cNvSpPr/>
          <p:nvPr/>
        </p:nvSpPr>
        <p:spPr bwMode="auto">
          <a:xfrm>
            <a:off x="7696200" y="3810000"/>
            <a:ext cx="1524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 Verbindung 8"/>
          <p:cNvCxnSpPr>
            <a:endCxn id="6" idx="2"/>
          </p:cNvCxnSpPr>
          <p:nvPr/>
        </p:nvCxnSpPr>
        <p:spPr bwMode="auto">
          <a:xfrm flipV="1">
            <a:off x="7772400" y="4267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Gerade Verbindung 103"/>
          <p:cNvCxnSpPr/>
          <p:nvPr/>
        </p:nvCxnSpPr>
        <p:spPr bwMode="auto">
          <a:xfrm flipV="1">
            <a:off x="7772400" y="2895600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feld 105"/>
          <p:cNvSpPr txBox="1"/>
          <p:nvPr/>
        </p:nvSpPr>
        <p:spPr>
          <a:xfrm>
            <a:off x="7746753" y="42672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Rds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324600" y="34290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Substrat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95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5410200" y="6477000"/>
            <a:ext cx="3505200" cy="381000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3EC829-EC77-48B0-B732-C7E7FA3D1649}" type="slidenum">
              <a:rPr lang="de-DE" altLang="de-DE" sz="1400">
                <a:latin typeface="Arial" charset="0"/>
              </a:rPr>
              <a:pPr/>
              <a:t>9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Spannungsverstärker</a:t>
            </a:r>
            <a:endParaRPr lang="de-DE" altLang="de-DE" dirty="0" smtClean="0"/>
          </a:p>
        </p:txBody>
      </p:sp>
      <p:sp>
        <p:nvSpPr>
          <p:cNvPr id="199" name="Textfeld 19"/>
          <p:cNvSpPr txBox="1"/>
          <p:nvPr/>
        </p:nvSpPr>
        <p:spPr>
          <a:xfrm>
            <a:off x="2056927" y="2438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Tload</a:t>
            </a:r>
            <a:endParaRPr lang="de-DE" dirty="0"/>
          </a:p>
        </p:txBody>
      </p:sp>
      <p:sp>
        <p:nvSpPr>
          <p:cNvPr id="200" name="Textfeld 208"/>
          <p:cNvSpPr txBox="1"/>
          <p:nvPr/>
        </p:nvSpPr>
        <p:spPr>
          <a:xfrm>
            <a:off x="2122440" y="4038600"/>
            <a:ext cx="392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Tin</a:t>
            </a:r>
            <a:endParaRPr lang="de-DE" dirty="0"/>
          </a:p>
        </p:txBody>
      </p:sp>
      <p:grpSp>
        <p:nvGrpSpPr>
          <p:cNvPr id="201" name="Gruppieren 200"/>
          <p:cNvGrpSpPr/>
          <p:nvPr/>
        </p:nvGrpSpPr>
        <p:grpSpPr>
          <a:xfrm>
            <a:off x="1574800" y="3810000"/>
            <a:ext cx="533400" cy="762000"/>
            <a:chOff x="1600200" y="4419600"/>
            <a:chExt cx="533400" cy="762000"/>
          </a:xfrm>
        </p:grpSpPr>
        <p:sp>
          <p:nvSpPr>
            <p:cNvPr id="202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3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4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5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6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7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08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09" name="Gerade Verbindung 208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0" name="Gerade Verbindung 209"/>
          <p:cNvCxnSpPr>
            <a:endCxn id="207" idx="1"/>
          </p:cNvCxnSpPr>
          <p:nvPr/>
        </p:nvCxnSpPr>
        <p:spPr bwMode="auto">
          <a:xfrm>
            <a:off x="2108200" y="2971800"/>
            <a:ext cx="1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Gerade Verbindung 210"/>
          <p:cNvCxnSpPr/>
          <p:nvPr/>
        </p:nvCxnSpPr>
        <p:spPr bwMode="auto">
          <a:xfrm>
            <a:off x="1955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2" name="Ellipse 211"/>
          <p:cNvSpPr/>
          <p:nvPr/>
        </p:nvSpPr>
        <p:spPr bwMode="auto">
          <a:xfrm>
            <a:off x="1422400" y="4343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13" name="Gerade Verbindung 212"/>
          <p:cNvCxnSpPr>
            <a:endCxn id="212" idx="0"/>
          </p:cNvCxnSpPr>
          <p:nvPr/>
        </p:nvCxnSpPr>
        <p:spPr bwMode="auto">
          <a:xfrm>
            <a:off x="1574800" y="4191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>
            <a:off x="1574800" y="4648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Gerade Verbindung 214"/>
          <p:cNvCxnSpPr/>
          <p:nvPr/>
        </p:nvCxnSpPr>
        <p:spPr bwMode="auto">
          <a:xfrm>
            <a:off x="14224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6" name="Gerade Verbindung 215"/>
          <p:cNvCxnSpPr>
            <a:stCxn id="208" idx="0"/>
          </p:cNvCxnSpPr>
          <p:nvPr/>
        </p:nvCxnSpPr>
        <p:spPr bwMode="auto">
          <a:xfrm>
            <a:off x="2108200" y="4572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Gerade Verbindung 216"/>
          <p:cNvCxnSpPr/>
          <p:nvPr/>
        </p:nvCxnSpPr>
        <p:spPr bwMode="auto">
          <a:xfrm>
            <a:off x="1371600" y="2590800"/>
            <a:ext cx="508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Gruppieren 217"/>
          <p:cNvGrpSpPr/>
          <p:nvPr/>
        </p:nvGrpSpPr>
        <p:grpSpPr>
          <a:xfrm flipV="1">
            <a:off x="1574800" y="2209800"/>
            <a:ext cx="533400" cy="762000"/>
            <a:chOff x="1600200" y="4419600"/>
            <a:chExt cx="533400" cy="762000"/>
          </a:xfrm>
        </p:grpSpPr>
        <p:sp>
          <p:nvSpPr>
            <p:cNvPr id="219" name="Line 18"/>
            <p:cNvSpPr>
              <a:spLocks noChangeShapeType="1"/>
            </p:cNvSpPr>
            <p:nvPr/>
          </p:nvSpPr>
          <p:spPr bwMode="auto">
            <a:xfrm rot="16200000" flipV="1">
              <a:off x="2057400" y="48768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0" name="Line 19"/>
            <p:cNvSpPr>
              <a:spLocks noChangeShapeType="1"/>
            </p:cNvSpPr>
            <p:nvPr/>
          </p:nvSpPr>
          <p:spPr bwMode="auto">
            <a:xfrm rot="16200000">
              <a:off x="18288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1" name="Line 20"/>
            <p:cNvSpPr>
              <a:spLocks noChangeShapeType="1"/>
            </p:cNvSpPr>
            <p:nvPr/>
          </p:nvSpPr>
          <p:spPr bwMode="auto">
            <a:xfrm rot="16200000">
              <a:off x="1828800" y="4724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2" name="Line 21"/>
            <p:cNvSpPr>
              <a:spLocks noChangeShapeType="1"/>
            </p:cNvSpPr>
            <p:nvPr/>
          </p:nvSpPr>
          <p:spPr bwMode="auto">
            <a:xfrm rot="16200000">
              <a:off x="1752600" y="4800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3" name="Line 22"/>
            <p:cNvSpPr>
              <a:spLocks noChangeShapeType="1"/>
            </p:cNvSpPr>
            <p:nvPr/>
          </p:nvSpPr>
          <p:spPr bwMode="auto">
            <a:xfrm rot="16200000" flipV="1">
              <a:off x="2057400" y="45720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4" name="Line 23"/>
            <p:cNvSpPr>
              <a:spLocks noChangeShapeType="1"/>
            </p:cNvSpPr>
            <p:nvPr/>
          </p:nvSpPr>
          <p:spPr bwMode="auto">
            <a:xfrm rot="16200000">
              <a:off x="2019300" y="45339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sp>
          <p:nvSpPr>
            <p:cNvPr id="225" name="Line 24"/>
            <p:cNvSpPr>
              <a:spLocks noChangeShapeType="1"/>
            </p:cNvSpPr>
            <p:nvPr/>
          </p:nvSpPr>
          <p:spPr bwMode="auto">
            <a:xfrm rot="16200000">
              <a:off x="2019300" y="50673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de-DE"/>
            </a:p>
          </p:txBody>
        </p:sp>
        <p:cxnSp>
          <p:nvCxnSpPr>
            <p:cNvPr id="226" name="Gerade Verbindung 225"/>
            <p:cNvCxnSpPr>
              <a:cxnSpLocks noChangeShapeType="1"/>
            </p:cNvCxnSpPr>
            <p:nvPr/>
          </p:nvCxnSpPr>
          <p:spPr bwMode="auto">
            <a:xfrm flipH="1" flipV="1">
              <a:off x="1600200" y="48006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27" name="Gerade Verbindung 226"/>
          <p:cNvCxnSpPr/>
          <p:nvPr/>
        </p:nvCxnSpPr>
        <p:spPr bwMode="auto">
          <a:xfrm flipV="1">
            <a:off x="1955800" y="20574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Gerade Verbindung 227"/>
          <p:cNvCxnSpPr/>
          <p:nvPr/>
        </p:nvCxnSpPr>
        <p:spPr bwMode="auto">
          <a:xfrm flipV="1">
            <a:off x="2108200" y="205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Ellipse 228"/>
          <p:cNvSpPr/>
          <p:nvPr/>
        </p:nvSpPr>
        <p:spPr bwMode="auto">
          <a:xfrm>
            <a:off x="1727200" y="25146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30" name="Gruppieren 229"/>
          <p:cNvGrpSpPr/>
          <p:nvPr/>
        </p:nvGrpSpPr>
        <p:grpSpPr>
          <a:xfrm>
            <a:off x="2667000" y="4038602"/>
            <a:ext cx="457200" cy="762001"/>
            <a:chOff x="4876800" y="1828800"/>
            <a:chExt cx="457200" cy="685800"/>
          </a:xfrm>
        </p:grpSpPr>
        <p:cxnSp>
          <p:nvCxnSpPr>
            <p:cNvPr id="231" name="Gerade Verbindung 230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Gerade Verbindung 231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Gerade Verbindung 232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Gerade Verbindung 233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5" name="Gerade Verbindung 234"/>
          <p:cNvCxnSpPr/>
          <p:nvPr/>
        </p:nvCxnSpPr>
        <p:spPr bwMode="auto">
          <a:xfrm>
            <a:off x="2133600" y="3810000"/>
            <a:ext cx="73707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Gerade Verbindung 235"/>
          <p:cNvCxnSpPr/>
          <p:nvPr/>
        </p:nvCxnSpPr>
        <p:spPr bwMode="auto">
          <a:xfrm>
            <a:off x="27178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7" name="Textfeld 158"/>
          <p:cNvSpPr txBox="1"/>
          <p:nvPr/>
        </p:nvSpPr>
        <p:spPr>
          <a:xfrm>
            <a:off x="2883049" y="4114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CL</a:t>
            </a:r>
            <a:endParaRPr lang="de-DE" dirty="0"/>
          </a:p>
        </p:txBody>
      </p:sp>
      <p:cxnSp>
        <p:nvCxnSpPr>
          <p:cNvPr id="238" name="Gerade Verbindung 237"/>
          <p:cNvCxnSpPr/>
          <p:nvPr/>
        </p:nvCxnSpPr>
        <p:spPr bwMode="auto">
          <a:xfrm>
            <a:off x="2895600" y="3810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Gerade Verbindung mit Pfeil 238"/>
          <p:cNvCxnSpPr/>
          <p:nvPr/>
        </p:nvCxnSpPr>
        <p:spPr bwMode="auto">
          <a:xfrm>
            <a:off x="1600200" y="4191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0" name="Textfeld 14"/>
          <p:cNvSpPr txBox="1"/>
          <p:nvPr/>
        </p:nvSpPr>
        <p:spPr>
          <a:xfrm>
            <a:off x="1447327" y="3886200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241" name="Textfeld 160"/>
          <p:cNvSpPr txBox="1"/>
          <p:nvPr/>
        </p:nvSpPr>
        <p:spPr>
          <a:xfrm>
            <a:off x="2133600" y="35052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cxnSp>
        <p:nvCxnSpPr>
          <p:cNvPr id="85" name="Gerade Verbindung 84"/>
          <p:cNvCxnSpPr/>
          <p:nvPr/>
        </p:nvCxnSpPr>
        <p:spPr bwMode="auto">
          <a:xfrm>
            <a:off x="4419600" y="4038600"/>
            <a:ext cx="80209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Ellipse 85"/>
          <p:cNvSpPr/>
          <p:nvPr/>
        </p:nvSpPr>
        <p:spPr bwMode="auto">
          <a:xfrm>
            <a:off x="5410200" y="41910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5410200" y="4343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8" name="Gerade Verbindung 87"/>
          <p:cNvCxnSpPr/>
          <p:nvPr/>
        </p:nvCxnSpPr>
        <p:spPr bwMode="auto">
          <a:xfrm>
            <a:off x="5562600" y="4648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>
            <a:off x="5562600" y="4038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5562600" y="4038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Line 32"/>
          <p:cNvSpPr>
            <a:spLocks noChangeShapeType="1"/>
          </p:cNvSpPr>
          <p:nvPr/>
        </p:nvSpPr>
        <p:spPr bwMode="auto">
          <a:xfrm>
            <a:off x="3810000" y="4800600"/>
            <a:ext cx="4343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92" name="Gruppieren 91"/>
          <p:cNvGrpSpPr/>
          <p:nvPr/>
        </p:nvGrpSpPr>
        <p:grpSpPr>
          <a:xfrm>
            <a:off x="6248400" y="4024699"/>
            <a:ext cx="152400" cy="762000"/>
            <a:chOff x="6705600" y="4648200"/>
            <a:chExt cx="152400" cy="762000"/>
          </a:xfrm>
        </p:grpSpPr>
        <p:cxnSp>
          <p:nvCxnSpPr>
            <p:cNvPr id="93" name="Gerade Verbindung 92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Rechteck 93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95" name="Gerade Verbindung 94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6" name="Textfeld 119"/>
          <p:cNvSpPr txBox="1"/>
          <p:nvPr/>
        </p:nvSpPr>
        <p:spPr>
          <a:xfrm>
            <a:off x="6136917" y="4509700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Rds_in</a:t>
            </a:r>
            <a:endParaRPr lang="de-DE" dirty="0"/>
          </a:p>
        </p:txBody>
      </p:sp>
      <p:cxnSp>
        <p:nvCxnSpPr>
          <p:cNvPr id="97" name="Gerade Verbindung 96"/>
          <p:cNvCxnSpPr/>
          <p:nvPr/>
        </p:nvCxnSpPr>
        <p:spPr bwMode="auto">
          <a:xfrm>
            <a:off x="5943600" y="40386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8" name="Gruppieren 97"/>
          <p:cNvGrpSpPr/>
          <p:nvPr/>
        </p:nvGrpSpPr>
        <p:grpSpPr>
          <a:xfrm>
            <a:off x="7543800" y="4024699"/>
            <a:ext cx="457200" cy="762001"/>
            <a:chOff x="4876800" y="1828800"/>
            <a:chExt cx="457200" cy="685800"/>
          </a:xfrm>
        </p:grpSpPr>
        <p:cxnSp>
          <p:nvCxnSpPr>
            <p:cNvPr id="99" name="Gerade Verbindung 98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3" name="Textfeld 135"/>
          <p:cNvSpPr txBox="1"/>
          <p:nvPr/>
        </p:nvSpPr>
        <p:spPr>
          <a:xfrm>
            <a:off x="7739449" y="45097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CL</a:t>
            </a:r>
            <a:endParaRPr lang="de-DE" dirty="0"/>
          </a:p>
        </p:txBody>
      </p:sp>
      <p:sp>
        <p:nvSpPr>
          <p:cNvPr id="104" name="Textfeld 136"/>
          <p:cNvSpPr txBox="1"/>
          <p:nvPr/>
        </p:nvSpPr>
        <p:spPr>
          <a:xfrm>
            <a:off x="4343400" y="3761601"/>
            <a:ext cx="40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smtClean="0"/>
              <a:t>Vin</a:t>
            </a:r>
            <a:endParaRPr lang="de-DE" dirty="0"/>
          </a:p>
        </p:txBody>
      </p:sp>
      <p:sp>
        <p:nvSpPr>
          <p:cNvPr id="105" name="Textfeld 137"/>
          <p:cNvSpPr txBox="1"/>
          <p:nvPr/>
        </p:nvSpPr>
        <p:spPr>
          <a:xfrm>
            <a:off x="5602692" y="4495800"/>
            <a:ext cx="616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gmVin</a:t>
            </a:r>
            <a:endParaRPr lang="de-DE" dirty="0"/>
          </a:p>
        </p:txBody>
      </p:sp>
      <p:sp>
        <p:nvSpPr>
          <p:cNvPr id="106" name="Ellipse 105"/>
          <p:cNvSpPr/>
          <p:nvPr/>
        </p:nvSpPr>
        <p:spPr bwMode="auto">
          <a:xfrm>
            <a:off x="4267200" y="4343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7" name="Gerade Verbindung 106"/>
          <p:cNvCxnSpPr>
            <a:endCxn id="106" idx="0"/>
          </p:cNvCxnSpPr>
          <p:nvPr/>
        </p:nvCxnSpPr>
        <p:spPr bwMode="auto">
          <a:xfrm>
            <a:off x="4419600" y="4038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Gerade Verbindung 107"/>
          <p:cNvCxnSpPr/>
          <p:nvPr/>
        </p:nvCxnSpPr>
        <p:spPr bwMode="auto">
          <a:xfrm>
            <a:off x="4419600" y="46482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Gerade Verbindung 108"/>
          <p:cNvCxnSpPr/>
          <p:nvPr/>
        </p:nvCxnSpPr>
        <p:spPr bwMode="auto">
          <a:xfrm>
            <a:off x="4267200" y="4800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0" name="Gruppieren 109"/>
          <p:cNvGrpSpPr/>
          <p:nvPr/>
        </p:nvGrpSpPr>
        <p:grpSpPr>
          <a:xfrm>
            <a:off x="6248400" y="2133600"/>
            <a:ext cx="152400" cy="762000"/>
            <a:chOff x="6705600" y="4648200"/>
            <a:chExt cx="152400" cy="762000"/>
          </a:xfrm>
        </p:grpSpPr>
        <p:cxnSp>
          <p:nvCxnSpPr>
            <p:cNvPr id="111" name="Gerade Verbindung 110"/>
            <p:cNvCxnSpPr/>
            <p:nvPr/>
          </p:nvCxnSpPr>
          <p:spPr bwMode="auto">
            <a:xfrm>
              <a:off x="6781800" y="46482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Rechteck 111"/>
            <p:cNvSpPr/>
            <p:nvPr/>
          </p:nvSpPr>
          <p:spPr bwMode="auto">
            <a:xfrm>
              <a:off x="6705600" y="4876800"/>
              <a:ext cx="152400" cy="304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3" name="Gerade Verbindung 112"/>
            <p:cNvCxnSpPr/>
            <p:nvPr/>
          </p:nvCxnSpPr>
          <p:spPr bwMode="auto">
            <a:xfrm>
              <a:off x="6781800" y="5181600"/>
              <a:ext cx="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4" name="Textfeld 119"/>
          <p:cNvSpPr txBox="1"/>
          <p:nvPr/>
        </p:nvSpPr>
        <p:spPr>
          <a:xfrm>
            <a:off x="5791200" y="2133600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Rds_load</a:t>
            </a:r>
            <a:endParaRPr lang="de-DE" dirty="0"/>
          </a:p>
        </p:txBody>
      </p:sp>
      <p:grpSp>
        <p:nvGrpSpPr>
          <p:cNvPr id="117" name="Gruppieren 116"/>
          <p:cNvGrpSpPr/>
          <p:nvPr/>
        </p:nvGrpSpPr>
        <p:grpSpPr>
          <a:xfrm>
            <a:off x="6781800" y="4038599"/>
            <a:ext cx="381000" cy="762001"/>
            <a:chOff x="4876800" y="1828800"/>
            <a:chExt cx="457200" cy="685800"/>
          </a:xfrm>
        </p:grpSpPr>
        <p:cxnSp>
          <p:nvCxnSpPr>
            <p:cNvPr id="118" name="Gerade Verbindung 117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2" name="Textfeld 135"/>
          <p:cNvSpPr txBox="1"/>
          <p:nvPr/>
        </p:nvSpPr>
        <p:spPr>
          <a:xfrm>
            <a:off x="6829088" y="411480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Cjd</a:t>
            </a:r>
            <a:endParaRPr lang="de-DE" dirty="0"/>
          </a:p>
        </p:txBody>
      </p:sp>
      <p:grpSp>
        <p:nvGrpSpPr>
          <p:cNvPr id="123" name="Gruppieren 122"/>
          <p:cNvGrpSpPr/>
          <p:nvPr/>
        </p:nvGrpSpPr>
        <p:grpSpPr>
          <a:xfrm>
            <a:off x="4953000" y="4038600"/>
            <a:ext cx="304800" cy="762001"/>
            <a:chOff x="4876800" y="1828800"/>
            <a:chExt cx="457200" cy="685800"/>
          </a:xfrm>
        </p:grpSpPr>
        <p:cxnSp>
          <p:nvCxnSpPr>
            <p:cNvPr id="124" name="Gerade Verbindung 123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Gerade Verbindung 124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Gerade Verbindung 125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8" name="Textfeld 135"/>
          <p:cNvSpPr txBox="1"/>
          <p:nvPr/>
        </p:nvSpPr>
        <p:spPr>
          <a:xfrm>
            <a:off x="4855160" y="4114800"/>
            <a:ext cx="45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Cgs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auto">
          <a:xfrm flipV="1">
            <a:off x="6324600" y="2743200"/>
            <a:ext cx="0" cy="1295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1" name="Gruppieren 130"/>
          <p:cNvGrpSpPr/>
          <p:nvPr/>
        </p:nvGrpSpPr>
        <p:grpSpPr>
          <a:xfrm>
            <a:off x="6705600" y="2133600"/>
            <a:ext cx="304800" cy="762001"/>
            <a:chOff x="4876800" y="1828800"/>
            <a:chExt cx="457200" cy="685800"/>
          </a:xfrm>
        </p:grpSpPr>
        <p:cxnSp>
          <p:nvCxnSpPr>
            <p:cNvPr id="132" name="Gerade Verbindung 131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Gerade Verbindung 132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Gerade Verbindung 133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Gerade Verbindung 134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6" name="Textfeld 119"/>
          <p:cNvSpPr txBox="1"/>
          <p:nvPr/>
        </p:nvSpPr>
        <p:spPr>
          <a:xfrm>
            <a:off x="6604005" y="2133600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Cjd_load</a:t>
            </a:r>
            <a:endParaRPr lang="de-DE" dirty="0"/>
          </a:p>
        </p:txBody>
      </p:sp>
      <p:cxnSp>
        <p:nvCxnSpPr>
          <p:cNvPr id="139" name="Gerade Verbindung 138"/>
          <p:cNvCxnSpPr/>
          <p:nvPr/>
        </p:nvCxnSpPr>
        <p:spPr bwMode="auto">
          <a:xfrm>
            <a:off x="6324600" y="2895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Line 32"/>
          <p:cNvSpPr>
            <a:spLocks noChangeShapeType="1"/>
          </p:cNvSpPr>
          <p:nvPr/>
        </p:nvSpPr>
        <p:spPr bwMode="auto">
          <a:xfrm>
            <a:off x="5410200" y="2133600"/>
            <a:ext cx="1905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de-DE"/>
          </a:p>
        </p:txBody>
      </p:sp>
      <p:grpSp>
        <p:nvGrpSpPr>
          <p:cNvPr id="145" name="Gruppieren 144"/>
          <p:cNvGrpSpPr/>
          <p:nvPr/>
        </p:nvGrpSpPr>
        <p:grpSpPr>
          <a:xfrm rot="16200000">
            <a:off x="5334002" y="3352799"/>
            <a:ext cx="304800" cy="762001"/>
            <a:chOff x="4876800" y="1828800"/>
            <a:chExt cx="457200" cy="685800"/>
          </a:xfrm>
        </p:grpSpPr>
        <p:cxnSp>
          <p:nvCxnSpPr>
            <p:cNvPr id="146" name="Gerade Verbindung 145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Gerade Verbindung 146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Gerade Verbindung 147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Gerade Verbindung 148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0" name="Gruppieren 149"/>
          <p:cNvGrpSpPr/>
          <p:nvPr/>
        </p:nvGrpSpPr>
        <p:grpSpPr>
          <a:xfrm rot="16200000">
            <a:off x="5791202" y="2514600"/>
            <a:ext cx="304799" cy="762001"/>
            <a:chOff x="4876800" y="1828800"/>
            <a:chExt cx="457200" cy="685800"/>
          </a:xfrm>
        </p:grpSpPr>
        <p:cxnSp>
          <p:nvCxnSpPr>
            <p:cNvPr id="151" name="Gerade Verbindung 150"/>
            <p:cNvCxnSpPr/>
            <p:nvPr/>
          </p:nvCxnSpPr>
          <p:spPr bwMode="auto">
            <a:xfrm>
              <a:off x="5105400" y="1828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Gerade Verbindung 151"/>
            <p:cNvCxnSpPr/>
            <p:nvPr/>
          </p:nvCxnSpPr>
          <p:spPr bwMode="auto">
            <a:xfrm>
              <a:off x="4876800" y="21336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4876800" y="2209800"/>
              <a:ext cx="457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105400" y="2209800"/>
              <a:ext cx="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Gerade Verbindung 12"/>
          <p:cNvCxnSpPr/>
          <p:nvPr/>
        </p:nvCxnSpPr>
        <p:spPr bwMode="auto">
          <a:xfrm flipV="1">
            <a:off x="5105400" y="37338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5867400" y="3733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" name="Textfeld 135"/>
          <p:cNvSpPr txBox="1"/>
          <p:nvPr/>
        </p:nvSpPr>
        <p:spPr>
          <a:xfrm>
            <a:off x="5536952" y="3505200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Cdg</a:t>
            </a:r>
            <a:endParaRPr lang="de-DE" dirty="0"/>
          </a:p>
        </p:txBody>
      </p:sp>
      <p:cxnSp>
        <p:nvCxnSpPr>
          <p:cNvPr id="160" name="Gerade Verbindung 159"/>
          <p:cNvCxnSpPr/>
          <p:nvPr/>
        </p:nvCxnSpPr>
        <p:spPr bwMode="auto">
          <a:xfrm flipH="1">
            <a:off x="5105400" y="4038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 flipH="1">
            <a:off x="6324600" y="4038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Gerade Verbindung 162"/>
          <p:cNvCxnSpPr/>
          <p:nvPr/>
        </p:nvCxnSpPr>
        <p:spPr bwMode="auto">
          <a:xfrm flipH="1">
            <a:off x="6324600" y="2895600"/>
            <a:ext cx="7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5562600" y="21336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Gerade Verbindung 165"/>
          <p:cNvCxnSpPr/>
          <p:nvPr/>
        </p:nvCxnSpPr>
        <p:spPr bwMode="auto">
          <a:xfrm>
            <a:off x="6324600" y="33528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 flipV="1">
            <a:off x="7772400" y="3352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Abgerundetes Rechteck 30"/>
          <p:cNvSpPr/>
          <p:nvPr/>
        </p:nvSpPr>
        <p:spPr bwMode="auto">
          <a:xfrm>
            <a:off x="4876800" y="3505200"/>
            <a:ext cx="2362200" cy="1447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7" name="Abgerundetes Rechteck 176"/>
          <p:cNvSpPr/>
          <p:nvPr/>
        </p:nvSpPr>
        <p:spPr bwMode="auto">
          <a:xfrm>
            <a:off x="4876800" y="1981200"/>
            <a:ext cx="2362200" cy="114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8" name="Textfeld 160"/>
          <p:cNvSpPr txBox="1"/>
          <p:nvPr/>
        </p:nvSpPr>
        <p:spPr>
          <a:xfrm>
            <a:off x="7239000" y="3048000"/>
            <a:ext cx="49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de-DE" dirty="0" err="1" smtClean="0"/>
              <a:t>Vout</a:t>
            </a:r>
            <a:endParaRPr lang="de-DE" dirty="0"/>
          </a:p>
        </p:txBody>
      </p:sp>
      <p:sp>
        <p:nvSpPr>
          <p:cNvPr id="179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670050"/>
          </a:xfrm>
        </p:spPr>
        <p:txBody>
          <a:bodyPr/>
          <a:lstStyle/>
          <a:p>
            <a:r>
              <a:rPr lang="de-DE" sz="1600" dirty="0" smtClean="0"/>
              <a:t>Kapazität </a:t>
            </a:r>
            <a:r>
              <a:rPr lang="de-DE" sz="1600" dirty="0" err="1" smtClean="0"/>
              <a:t>Cdg</a:t>
            </a:r>
            <a:r>
              <a:rPr lang="de-DE" sz="1600" dirty="0" smtClean="0"/>
              <a:t>: Gegenkopplung und </a:t>
            </a:r>
            <a:r>
              <a:rPr lang="de-DE" sz="1600" dirty="0" err="1" smtClean="0"/>
              <a:t>feed</a:t>
            </a:r>
            <a:r>
              <a:rPr lang="de-DE" sz="1600" dirty="0" smtClean="0"/>
              <a:t>-forward</a:t>
            </a:r>
            <a:endParaRPr lang="de-DE" sz="1600" dirty="0"/>
          </a:p>
        </p:txBody>
      </p:sp>
      <p:cxnSp>
        <p:nvCxnSpPr>
          <p:cNvPr id="276" name="Gerade Verbindung mit Pfeil 275"/>
          <p:cNvCxnSpPr/>
          <p:nvPr/>
        </p:nvCxnSpPr>
        <p:spPr bwMode="auto">
          <a:xfrm>
            <a:off x="2743200" y="3200400"/>
            <a:ext cx="1600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llipse 1"/>
          <p:cNvSpPr/>
          <p:nvPr/>
        </p:nvSpPr>
        <p:spPr bwMode="auto">
          <a:xfrm>
            <a:off x="5257800" y="3429000"/>
            <a:ext cx="8382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2133600" y="990600"/>
            <a:ext cx="3352800" cy="2438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5562600" y="4038600"/>
            <a:ext cx="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4572000" y="3962400"/>
            <a:ext cx="27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4591236" y="4572000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7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1153</Words>
  <Application>Microsoft Office PowerPoint</Application>
  <PresentationFormat>Bildschirmpräsentation (4:3)</PresentationFormat>
  <Paragraphs>586</Paragraphs>
  <Slides>59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2" baseType="lpstr">
      <vt:lpstr>SDSSMALL2_2</vt:lpstr>
      <vt:lpstr>Formel</vt:lpstr>
      <vt:lpstr>Microsoft Formel-Editor 3.0</vt:lpstr>
      <vt:lpstr>Differenzverstärker</vt:lpstr>
      <vt:lpstr>Differenzverstärker</vt:lpstr>
      <vt:lpstr>Differenzverstärker</vt:lpstr>
      <vt:lpstr>Spannungsverstärker</vt:lpstr>
      <vt:lpstr>Spannungsverstärker</vt:lpstr>
      <vt:lpstr>Spannungsverstärker</vt:lpstr>
      <vt:lpstr>Spannungsverstärker</vt:lpstr>
      <vt:lpstr>Spannungsverstärker</vt:lpstr>
      <vt:lpstr>Spannungsverstärker</vt:lpstr>
      <vt:lpstr>Spannungsverstärker</vt:lpstr>
      <vt:lpstr>Spannungsverstärker</vt:lpstr>
      <vt:lpstr>Spannungsverstärker</vt:lpstr>
      <vt:lpstr>Spannungsverstärker</vt:lpstr>
      <vt:lpstr>Spannungsverstärker</vt:lpstr>
      <vt:lpstr>Spannungsverstärker</vt:lpstr>
      <vt:lpstr>AC-Übertragungsfunktion des Operationsverstärkers</vt:lpstr>
      <vt:lpstr>Differentieller Verstärker</vt:lpstr>
      <vt:lpstr>Ersatzstromquelle </vt:lpstr>
      <vt:lpstr>Ersatzstromquelle </vt:lpstr>
      <vt:lpstr>Ersatzstromquelle </vt:lpstr>
      <vt:lpstr>Ersatzstromquelle </vt:lpstr>
      <vt:lpstr>Ersatzstromquelle </vt:lpstr>
      <vt:lpstr>Zout</vt:lpstr>
      <vt:lpstr>Zout</vt:lpstr>
      <vt:lpstr>Differentielle Verstärkung (Zusammenfassung)</vt:lpstr>
      <vt:lpstr>Differentielle Verstärkung</vt:lpstr>
      <vt:lpstr>Differentielle Verstärkung</vt:lpstr>
      <vt:lpstr>Operationsverstärker - Stabilität</vt:lpstr>
      <vt:lpstr>Stabilität</vt:lpstr>
      <vt:lpstr>Stabilität</vt:lpstr>
      <vt:lpstr>Stabilität</vt:lpstr>
      <vt:lpstr>Stabilität</vt:lpstr>
      <vt:lpstr>Stabilität</vt:lpstr>
      <vt:lpstr>Stabilität</vt:lpstr>
      <vt:lpstr>Stabilität</vt:lpstr>
      <vt:lpstr>Verschiedene Operationsverstärker</vt:lpstr>
      <vt:lpstr>Differentieller Verstärker: Verstärkung</vt:lpstr>
      <vt:lpstr>Differentieller Verstärker: Dynamikbereich</vt:lpstr>
      <vt:lpstr>Diff. Verstärker mit Kaskode: Verstärkung</vt:lpstr>
      <vt:lpstr>Diff. Verstärker mit Kaskode: Dynamikbereich</vt:lpstr>
      <vt:lpstr>Gefaltete Kaskode: Verstärkung</vt:lpstr>
      <vt:lpstr>Gefaltete Kaskode: Dynamikbereich</vt:lpstr>
      <vt:lpstr>Gefaltete Kaskode</vt:lpstr>
      <vt:lpstr>Differentieller Stromverstärker</vt:lpstr>
      <vt:lpstr>Symmetrischer Verstärker: Verstärkung</vt:lpstr>
      <vt:lpstr>Symmetrischer Verstärker: Dynamikbereich</vt:lpstr>
      <vt:lpstr>Anhang</vt:lpstr>
      <vt:lpstr>Jim Williams: Barometric pressure design</vt:lpstr>
      <vt:lpstr>Jim Williams: The living room thermometer</vt:lpstr>
      <vt:lpstr>Jim Williams: The living room thermometer</vt:lpstr>
      <vt:lpstr>Jim Williams: Another thermometer design</vt:lpstr>
      <vt:lpstr>Anhang</vt:lpstr>
      <vt:lpstr>Gleichtaktverstärkung - Frequenzgang</vt:lpstr>
      <vt:lpstr>Gleichtaktverstärkung</vt:lpstr>
      <vt:lpstr>Gleichtaktverstärkung</vt:lpstr>
      <vt:lpstr>Gleichtaktverstärkung</vt:lpstr>
      <vt:lpstr>Gleichtaktverstärkung</vt:lpstr>
      <vt:lpstr>Gleichtaktverstärkung</vt:lpstr>
      <vt:lpstr>Differentieller Verstärker: Zusammenfassung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1232</cp:revision>
  <dcterms:created xsi:type="dcterms:W3CDTF">2010-08-30T10:07:17Z</dcterms:created>
  <dcterms:modified xsi:type="dcterms:W3CDTF">2015-01-10T13:36:24Z</dcterms:modified>
</cp:coreProperties>
</file>